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0"/>
  </p:notesMasterIdLst>
  <p:handoutMasterIdLst>
    <p:handoutMasterId r:id="rId725"/>
  </p:handoutMasterIdLst>
  <p:sldIdLst>
    <p:sldId id="256" r:id="rId3"/>
    <p:sldId id="257" r:id="rId4"/>
    <p:sldId id="275" r:id="rId5"/>
    <p:sldId id="276" r:id="rId6"/>
    <p:sldId id="277" r:id="rId7"/>
    <p:sldId id="278" r:id="rId8"/>
    <p:sldId id="279" r:id="rId9"/>
    <p:sldId id="280" r:id="rId10"/>
    <p:sldId id="300" r:id="rId11"/>
    <p:sldId id="301" r:id="rId12"/>
    <p:sldId id="302" r:id="rId13"/>
    <p:sldId id="303" r:id="rId14"/>
    <p:sldId id="304" r:id="rId15"/>
    <p:sldId id="306" r:id="rId16"/>
    <p:sldId id="307" r:id="rId17"/>
    <p:sldId id="308" r:id="rId18"/>
    <p:sldId id="258" r:id="rId19"/>
    <p:sldId id="346" r:id="rId20"/>
    <p:sldId id="326" r:id="rId21"/>
    <p:sldId id="327" r:id="rId22"/>
    <p:sldId id="328" r:id="rId23"/>
    <p:sldId id="353" r:id="rId24"/>
    <p:sldId id="347" r:id="rId25"/>
    <p:sldId id="348" r:id="rId26"/>
    <p:sldId id="357" r:id="rId27"/>
    <p:sldId id="349" r:id="rId28"/>
    <p:sldId id="350" r:id="rId29"/>
    <p:sldId id="351" r:id="rId30"/>
    <p:sldId id="352" r:id="rId31"/>
    <p:sldId id="354" r:id="rId32"/>
    <p:sldId id="355" r:id="rId33"/>
    <p:sldId id="356" r:id="rId34"/>
    <p:sldId id="358" r:id="rId35"/>
    <p:sldId id="359" r:id="rId36"/>
    <p:sldId id="360" r:id="rId37"/>
    <p:sldId id="361" r:id="rId38"/>
    <p:sldId id="362" r:id="rId39"/>
    <p:sldId id="363" r:id="rId40"/>
    <p:sldId id="364" r:id="rId41"/>
    <p:sldId id="366" r:id="rId42"/>
    <p:sldId id="367" r:id="rId43"/>
    <p:sldId id="368" r:id="rId44"/>
    <p:sldId id="369" r:id="rId45"/>
    <p:sldId id="370" r:id="rId46"/>
    <p:sldId id="371" r:id="rId47"/>
    <p:sldId id="372" r:id="rId48"/>
    <p:sldId id="373" r:id="rId49"/>
    <p:sldId id="374"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3" r:id="rId68"/>
    <p:sldId id="394" r:id="rId69"/>
    <p:sldId id="395" r:id="rId70"/>
    <p:sldId id="396" r:id="rId71"/>
    <p:sldId id="397" r:id="rId72"/>
    <p:sldId id="398" r:id="rId73"/>
    <p:sldId id="259" r:id="rId74"/>
    <p:sldId id="399" r:id="rId75"/>
    <p:sldId id="400" r:id="rId76"/>
    <p:sldId id="401" r:id="rId77"/>
    <p:sldId id="402" r:id="rId78"/>
    <p:sldId id="403" r:id="rId79"/>
    <p:sldId id="404" r:id="rId80"/>
    <p:sldId id="406" r:id="rId81"/>
    <p:sldId id="407" r:id="rId82"/>
    <p:sldId id="408" r:id="rId83"/>
    <p:sldId id="409" r:id="rId84"/>
    <p:sldId id="410" r:id="rId85"/>
    <p:sldId id="411" r:id="rId86"/>
    <p:sldId id="412" r:id="rId87"/>
    <p:sldId id="413" r:id="rId88"/>
    <p:sldId id="414" r:id="rId89"/>
    <p:sldId id="415" r:id="rId90"/>
    <p:sldId id="416" r:id="rId91"/>
    <p:sldId id="417" r:id="rId92"/>
    <p:sldId id="418" r:id="rId93"/>
    <p:sldId id="419" r:id="rId94"/>
    <p:sldId id="420" r:id="rId95"/>
    <p:sldId id="421" r:id="rId96"/>
    <p:sldId id="422" r:id="rId97"/>
    <p:sldId id="423" r:id="rId98"/>
    <p:sldId id="424" r:id="rId99"/>
    <p:sldId id="425" r:id="rId100"/>
    <p:sldId id="426" r:id="rId101"/>
    <p:sldId id="427" r:id="rId102"/>
    <p:sldId id="428" r:id="rId103"/>
    <p:sldId id="429" r:id="rId104"/>
    <p:sldId id="430" r:id="rId105"/>
    <p:sldId id="451" r:id="rId106"/>
    <p:sldId id="452" r:id="rId107"/>
    <p:sldId id="453" r:id="rId108"/>
    <p:sldId id="454" r:id="rId109"/>
    <p:sldId id="455" r:id="rId110"/>
    <p:sldId id="456" r:id="rId111"/>
    <p:sldId id="457" r:id="rId112"/>
    <p:sldId id="458" r:id="rId113"/>
    <p:sldId id="459" r:id="rId114"/>
    <p:sldId id="460" r:id="rId115"/>
    <p:sldId id="461" r:id="rId116"/>
    <p:sldId id="462" r:id="rId117"/>
    <p:sldId id="463" r:id="rId118"/>
    <p:sldId id="464" r:id="rId119"/>
    <p:sldId id="465" r:id="rId120"/>
    <p:sldId id="466" r:id="rId121"/>
    <p:sldId id="467" r:id="rId122"/>
    <p:sldId id="468" r:id="rId123"/>
    <p:sldId id="469" r:id="rId124"/>
    <p:sldId id="470" r:id="rId125"/>
    <p:sldId id="479" r:id="rId126"/>
    <p:sldId id="471" r:id="rId127"/>
    <p:sldId id="472" r:id="rId128"/>
    <p:sldId id="473" r:id="rId129"/>
    <p:sldId id="474" r:id="rId130"/>
    <p:sldId id="475" r:id="rId131"/>
    <p:sldId id="476" r:id="rId132"/>
    <p:sldId id="477" r:id="rId133"/>
    <p:sldId id="480" r:id="rId134"/>
    <p:sldId id="260" r:id="rId135"/>
    <p:sldId id="481" r:id="rId136"/>
    <p:sldId id="482" r:id="rId137"/>
    <p:sldId id="483" r:id="rId138"/>
    <p:sldId id="484" r:id="rId139"/>
    <p:sldId id="485" r:id="rId140"/>
    <p:sldId id="486" r:id="rId141"/>
    <p:sldId id="487" r:id="rId142"/>
    <p:sldId id="488" r:id="rId143"/>
    <p:sldId id="489" r:id="rId144"/>
    <p:sldId id="490" r:id="rId145"/>
    <p:sldId id="491" r:id="rId146"/>
    <p:sldId id="492" r:id="rId147"/>
    <p:sldId id="493" r:id="rId148"/>
    <p:sldId id="494" r:id="rId149"/>
    <p:sldId id="495" r:id="rId150"/>
    <p:sldId id="496" r:id="rId151"/>
    <p:sldId id="497" r:id="rId152"/>
    <p:sldId id="498" r:id="rId153"/>
    <p:sldId id="499" r:id="rId154"/>
    <p:sldId id="500" r:id="rId155"/>
    <p:sldId id="501" r:id="rId156"/>
    <p:sldId id="502" r:id="rId157"/>
    <p:sldId id="503" r:id="rId158"/>
    <p:sldId id="504" r:id="rId159"/>
    <p:sldId id="505" r:id="rId160"/>
    <p:sldId id="506" r:id="rId161"/>
    <p:sldId id="507" r:id="rId162"/>
    <p:sldId id="508" r:id="rId163"/>
    <p:sldId id="509" r:id="rId164"/>
    <p:sldId id="510" r:id="rId165"/>
    <p:sldId id="511" r:id="rId166"/>
    <p:sldId id="261" r:id="rId167"/>
    <p:sldId id="512" r:id="rId168"/>
    <p:sldId id="513" r:id="rId169"/>
    <p:sldId id="514" r:id="rId170"/>
    <p:sldId id="515" r:id="rId171"/>
    <p:sldId id="516" r:id="rId172"/>
    <p:sldId id="518" r:id="rId173"/>
    <p:sldId id="525" r:id="rId174"/>
    <p:sldId id="526" r:id="rId175"/>
    <p:sldId id="527" r:id="rId176"/>
    <p:sldId id="528" r:id="rId177"/>
    <p:sldId id="529" r:id="rId178"/>
    <p:sldId id="519" r:id="rId179"/>
    <p:sldId id="530" r:id="rId180"/>
    <p:sldId id="531" r:id="rId181"/>
    <p:sldId id="532" r:id="rId182"/>
    <p:sldId id="533" r:id="rId183"/>
    <p:sldId id="534" r:id="rId184"/>
    <p:sldId id="520" r:id="rId185"/>
    <p:sldId id="535" r:id="rId186"/>
    <p:sldId id="522" r:id="rId187"/>
    <p:sldId id="536" r:id="rId188"/>
    <p:sldId id="537" r:id="rId189"/>
    <p:sldId id="538" r:id="rId190"/>
    <p:sldId id="539" r:id="rId191"/>
    <p:sldId id="540" r:id="rId192"/>
    <p:sldId id="541" r:id="rId193"/>
    <p:sldId id="544" r:id="rId194"/>
    <p:sldId id="542" r:id="rId195"/>
    <p:sldId id="543" r:id="rId196"/>
    <p:sldId id="545" r:id="rId197"/>
    <p:sldId id="546" r:id="rId198"/>
    <p:sldId id="547" r:id="rId199"/>
    <p:sldId id="548" r:id="rId200"/>
    <p:sldId id="549" r:id="rId201"/>
    <p:sldId id="550" r:id="rId202"/>
    <p:sldId id="552" r:id="rId203"/>
    <p:sldId id="553" r:id="rId204"/>
    <p:sldId id="554" r:id="rId205"/>
    <p:sldId id="555" r:id="rId206"/>
    <p:sldId id="556" r:id="rId207"/>
    <p:sldId id="557" r:id="rId208"/>
    <p:sldId id="558" r:id="rId209"/>
    <p:sldId id="560" r:id="rId210"/>
    <p:sldId id="561" r:id="rId211"/>
    <p:sldId id="562" r:id="rId212"/>
    <p:sldId id="563" r:id="rId213"/>
    <p:sldId id="565" r:id="rId214"/>
    <p:sldId id="566" r:id="rId215"/>
    <p:sldId id="567" r:id="rId216"/>
    <p:sldId id="568" r:id="rId217"/>
    <p:sldId id="569" r:id="rId218"/>
    <p:sldId id="570" r:id="rId219"/>
    <p:sldId id="571" r:id="rId220"/>
    <p:sldId id="572" r:id="rId221"/>
    <p:sldId id="573" r:id="rId222"/>
    <p:sldId id="574" r:id="rId223"/>
    <p:sldId id="575" r:id="rId224"/>
    <p:sldId id="576" r:id="rId225"/>
    <p:sldId id="578" r:id="rId226"/>
    <p:sldId id="579" r:id="rId227"/>
    <p:sldId id="580" r:id="rId228"/>
    <p:sldId id="581" r:id="rId229"/>
    <p:sldId id="582" r:id="rId230"/>
    <p:sldId id="583" r:id="rId231"/>
    <p:sldId id="584" r:id="rId232"/>
    <p:sldId id="585" r:id="rId233"/>
    <p:sldId id="586" r:id="rId234"/>
    <p:sldId id="587" r:id="rId235"/>
    <p:sldId id="588" r:id="rId236"/>
    <p:sldId id="589" r:id="rId237"/>
    <p:sldId id="590" r:id="rId238"/>
    <p:sldId id="591" r:id="rId239"/>
    <p:sldId id="592" r:id="rId240"/>
    <p:sldId id="593" r:id="rId241"/>
    <p:sldId id="262" r:id="rId242"/>
    <p:sldId id="594" r:id="rId243"/>
    <p:sldId id="595" r:id="rId244"/>
    <p:sldId id="596" r:id="rId245"/>
    <p:sldId id="597" r:id="rId246"/>
    <p:sldId id="598" r:id="rId247"/>
    <p:sldId id="599" r:id="rId248"/>
    <p:sldId id="601" r:id="rId249"/>
    <p:sldId id="602" r:id="rId250"/>
    <p:sldId id="603" r:id="rId251"/>
    <p:sldId id="604" r:id="rId252"/>
    <p:sldId id="605" r:id="rId253"/>
    <p:sldId id="607" r:id="rId254"/>
    <p:sldId id="608" r:id="rId255"/>
    <p:sldId id="610" r:id="rId256"/>
    <p:sldId id="611" r:id="rId257"/>
    <p:sldId id="612" r:id="rId258"/>
    <p:sldId id="613" r:id="rId259"/>
    <p:sldId id="614" r:id="rId260"/>
    <p:sldId id="615" r:id="rId261"/>
    <p:sldId id="616" r:id="rId262"/>
    <p:sldId id="617" r:id="rId263"/>
    <p:sldId id="618" r:id="rId264"/>
    <p:sldId id="619" r:id="rId265"/>
    <p:sldId id="620" r:id="rId266"/>
    <p:sldId id="633" r:id="rId267"/>
    <p:sldId id="621" r:id="rId268"/>
    <p:sldId id="634" r:id="rId269"/>
    <p:sldId id="622" r:id="rId270"/>
    <p:sldId id="638" r:id="rId271"/>
    <p:sldId id="639" r:id="rId272"/>
    <p:sldId id="640" r:id="rId273"/>
    <p:sldId id="641" r:id="rId274"/>
    <p:sldId id="642" r:id="rId275"/>
    <p:sldId id="643" r:id="rId276"/>
    <p:sldId id="644" r:id="rId277"/>
    <p:sldId id="645" r:id="rId278"/>
    <p:sldId id="646" r:id="rId279"/>
    <p:sldId id="647" r:id="rId280"/>
    <p:sldId id="648" r:id="rId281"/>
    <p:sldId id="672" r:id="rId282"/>
    <p:sldId id="635" r:id="rId283"/>
    <p:sldId id="673" r:id="rId284"/>
    <p:sldId id="674" r:id="rId285"/>
    <p:sldId id="675" r:id="rId286"/>
    <p:sldId id="677" r:id="rId287"/>
    <p:sldId id="678" r:id="rId288"/>
    <p:sldId id="679" r:id="rId289"/>
    <p:sldId id="637" r:id="rId290"/>
    <p:sldId id="649" r:id="rId291"/>
    <p:sldId id="650" r:id="rId292"/>
    <p:sldId id="651" r:id="rId293"/>
    <p:sldId id="653" r:id="rId294"/>
    <p:sldId id="654" r:id="rId295"/>
    <p:sldId id="656" r:id="rId296"/>
    <p:sldId id="658" r:id="rId297"/>
    <p:sldId id="666" r:id="rId298"/>
    <p:sldId id="667" r:id="rId299"/>
    <p:sldId id="659" r:id="rId300"/>
    <p:sldId id="660" r:id="rId301"/>
    <p:sldId id="661" r:id="rId302"/>
    <p:sldId id="662" r:id="rId303"/>
    <p:sldId id="663" r:id="rId304"/>
    <p:sldId id="664" r:id="rId305"/>
    <p:sldId id="665" r:id="rId306"/>
    <p:sldId id="668" r:id="rId307"/>
    <p:sldId id="669" r:id="rId308"/>
    <p:sldId id="670" r:id="rId309"/>
    <p:sldId id="691" r:id="rId310"/>
    <p:sldId id="693" r:id="rId311"/>
    <p:sldId id="692" r:id="rId312"/>
    <p:sldId id="694" r:id="rId313"/>
    <p:sldId id="746" r:id="rId314"/>
    <p:sldId id="747" r:id="rId315"/>
    <p:sldId id="748" r:id="rId316"/>
    <p:sldId id="749" r:id="rId317"/>
    <p:sldId id="751" r:id="rId318"/>
    <p:sldId id="752" r:id="rId319"/>
    <p:sldId id="753" r:id="rId320"/>
    <p:sldId id="754" r:id="rId321"/>
    <p:sldId id="755" r:id="rId322"/>
    <p:sldId id="680" r:id="rId323"/>
    <p:sldId id="681" r:id="rId324"/>
    <p:sldId id="682" r:id="rId325"/>
    <p:sldId id="683" r:id="rId326"/>
    <p:sldId id="684" r:id="rId327"/>
    <p:sldId id="685" r:id="rId328"/>
    <p:sldId id="686" r:id="rId329"/>
    <p:sldId id="687" r:id="rId330"/>
    <p:sldId id="688" r:id="rId331"/>
    <p:sldId id="689" r:id="rId332"/>
    <p:sldId id="690" r:id="rId333"/>
    <p:sldId id="263" r:id="rId334"/>
    <p:sldId id="623" r:id="rId335"/>
    <p:sldId id="625" r:id="rId336"/>
    <p:sldId id="624" r:id="rId337"/>
    <p:sldId id="626" r:id="rId338"/>
    <p:sldId id="627" r:id="rId339"/>
    <p:sldId id="628" r:id="rId340"/>
    <p:sldId id="629" r:id="rId341"/>
    <p:sldId id="630" r:id="rId342"/>
    <p:sldId id="631" r:id="rId343"/>
    <p:sldId id="632" r:id="rId344"/>
    <p:sldId id="695" r:id="rId345"/>
    <p:sldId id="696" r:id="rId346"/>
    <p:sldId id="697" r:id="rId347"/>
    <p:sldId id="756" r:id="rId348"/>
    <p:sldId id="757" r:id="rId349"/>
    <p:sldId id="758" r:id="rId350"/>
    <p:sldId id="759" r:id="rId351"/>
    <p:sldId id="760" r:id="rId352"/>
    <p:sldId id="761" r:id="rId353"/>
    <p:sldId id="762" r:id="rId354"/>
    <p:sldId id="763" r:id="rId355"/>
    <p:sldId id="764" r:id="rId356"/>
    <p:sldId id="765" r:id="rId357"/>
    <p:sldId id="766" r:id="rId358"/>
    <p:sldId id="767" r:id="rId359"/>
    <p:sldId id="768" r:id="rId360"/>
    <p:sldId id="769" r:id="rId361"/>
    <p:sldId id="770" r:id="rId362"/>
    <p:sldId id="771" r:id="rId363"/>
    <p:sldId id="772" r:id="rId364"/>
    <p:sldId id="773" r:id="rId365"/>
    <p:sldId id="774" r:id="rId366"/>
    <p:sldId id="777" r:id="rId367"/>
    <p:sldId id="775" r:id="rId368"/>
    <p:sldId id="779" r:id="rId369"/>
    <p:sldId id="776" r:id="rId370"/>
    <p:sldId id="698" r:id="rId371"/>
    <p:sldId id="264" r:id="rId372"/>
    <p:sldId id="780" r:id="rId373"/>
    <p:sldId id="781" r:id="rId374"/>
    <p:sldId id="786" r:id="rId375"/>
    <p:sldId id="783" r:id="rId376"/>
    <p:sldId id="785" r:id="rId377"/>
    <p:sldId id="787" r:id="rId378"/>
    <p:sldId id="788" r:id="rId379"/>
    <p:sldId id="789" r:id="rId380"/>
    <p:sldId id="790" r:id="rId381"/>
    <p:sldId id="791" r:id="rId382"/>
    <p:sldId id="792" r:id="rId383"/>
    <p:sldId id="793" r:id="rId384"/>
    <p:sldId id="794" r:id="rId385"/>
    <p:sldId id="795" r:id="rId386"/>
    <p:sldId id="796" r:id="rId387"/>
    <p:sldId id="797" r:id="rId388"/>
    <p:sldId id="798" r:id="rId389"/>
    <p:sldId id="799" r:id="rId390"/>
    <p:sldId id="800" r:id="rId391"/>
    <p:sldId id="801" r:id="rId392"/>
    <p:sldId id="802" r:id="rId393"/>
    <p:sldId id="803" r:id="rId394"/>
    <p:sldId id="805" r:id="rId395"/>
    <p:sldId id="806" r:id="rId396"/>
    <p:sldId id="807" r:id="rId397"/>
    <p:sldId id="808" r:id="rId398"/>
    <p:sldId id="809" r:id="rId399"/>
    <p:sldId id="810" r:id="rId400"/>
    <p:sldId id="811" r:id="rId401"/>
    <p:sldId id="813" r:id="rId402"/>
    <p:sldId id="814" r:id="rId403"/>
    <p:sldId id="815" r:id="rId404"/>
    <p:sldId id="816" r:id="rId405"/>
    <p:sldId id="817" r:id="rId406"/>
    <p:sldId id="818" r:id="rId407"/>
    <p:sldId id="819" r:id="rId408"/>
    <p:sldId id="820" r:id="rId409"/>
    <p:sldId id="821" r:id="rId410"/>
    <p:sldId id="822" r:id="rId411"/>
    <p:sldId id="823" r:id="rId412"/>
    <p:sldId id="824" r:id="rId413"/>
    <p:sldId id="825" r:id="rId414"/>
    <p:sldId id="826" r:id="rId415"/>
    <p:sldId id="827" r:id="rId416"/>
    <p:sldId id="828" r:id="rId417"/>
    <p:sldId id="829" r:id="rId418"/>
    <p:sldId id="832" r:id="rId419"/>
    <p:sldId id="265" r:id="rId420"/>
    <p:sldId id="833" r:id="rId421"/>
    <p:sldId id="834" r:id="rId422"/>
    <p:sldId id="835" r:id="rId423"/>
    <p:sldId id="836" r:id="rId424"/>
    <p:sldId id="837" r:id="rId425"/>
    <p:sldId id="838" r:id="rId426"/>
    <p:sldId id="839" r:id="rId427"/>
    <p:sldId id="870" r:id="rId428"/>
    <p:sldId id="871" r:id="rId429"/>
    <p:sldId id="872" r:id="rId430"/>
    <p:sldId id="873" r:id="rId431"/>
    <p:sldId id="874" r:id="rId432"/>
    <p:sldId id="875" r:id="rId433"/>
    <p:sldId id="877" r:id="rId434"/>
    <p:sldId id="887" r:id="rId435"/>
    <p:sldId id="888" r:id="rId436"/>
    <p:sldId id="889" r:id="rId437"/>
    <p:sldId id="890" r:id="rId438"/>
    <p:sldId id="891" r:id="rId439"/>
    <p:sldId id="901" r:id="rId440"/>
    <p:sldId id="902" r:id="rId441"/>
    <p:sldId id="903" r:id="rId442"/>
    <p:sldId id="904" r:id="rId443"/>
    <p:sldId id="905" r:id="rId444"/>
    <p:sldId id="906" r:id="rId445"/>
    <p:sldId id="907" r:id="rId446"/>
    <p:sldId id="908" r:id="rId447"/>
    <p:sldId id="909" r:id="rId448"/>
    <p:sldId id="910" r:id="rId449"/>
    <p:sldId id="892" r:id="rId450"/>
    <p:sldId id="893" r:id="rId451"/>
    <p:sldId id="894" r:id="rId452"/>
    <p:sldId id="895" r:id="rId453"/>
    <p:sldId id="896" r:id="rId454"/>
    <p:sldId id="897" r:id="rId455"/>
    <p:sldId id="898" r:id="rId456"/>
    <p:sldId id="899" r:id="rId457"/>
    <p:sldId id="900" r:id="rId458"/>
    <p:sldId id="914" r:id="rId459"/>
    <p:sldId id="915" r:id="rId460"/>
    <p:sldId id="916" r:id="rId461"/>
    <p:sldId id="917" r:id="rId462"/>
    <p:sldId id="918" r:id="rId463"/>
    <p:sldId id="919" r:id="rId464"/>
    <p:sldId id="920" r:id="rId465"/>
    <p:sldId id="921" r:id="rId466"/>
    <p:sldId id="922" r:id="rId467"/>
    <p:sldId id="923" r:id="rId468"/>
    <p:sldId id="924" r:id="rId469"/>
    <p:sldId id="925" r:id="rId471"/>
    <p:sldId id="926" r:id="rId472"/>
    <p:sldId id="927" r:id="rId473"/>
    <p:sldId id="928" r:id="rId474"/>
    <p:sldId id="929" r:id="rId475"/>
    <p:sldId id="931" r:id="rId476"/>
    <p:sldId id="934" r:id="rId477"/>
    <p:sldId id="933" r:id="rId478"/>
    <p:sldId id="935" r:id="rId479"/>
    <p:sldId id="936" r:id="rId480"/>
    <p:sldId id="937" r:id="rId481"/>
    <p:sldId id="266" r:id="rId482"/>
    <p:sldId id="911" r:id="rId483"/>
    <p:sldId id="938" r:id="rId484"/>
    <p:sldId id="939" r:id="rId485"/>
    <p:sldId id="940" r:id="rId486"/>
    <p:sldId id="941" r:id="rId487"/>
    <p:sldId id="942" r:id="rId488"/>
    <p:sldId id="943" r:id="rId489"/>
    <p:sldId id="944" r:id="rId490"/>
    <p:sldId id="945" r:id="rId491"/>
    <p:sldId id="946" r:id="rId492"/>
    <p:sldId id="947" r:id="rId493"/>
    <p:sldId id="948" r:id="rId494"/>
    <p:sldId id="949" r:id="rId495"/>
    <p:sldId id="950" r:id="rId496"/>
    <p:sldId id="951" r:id="rId497"/>
    <p:sldId id="952" r:id="rId498"/>
    <p:sldId id="953" r:id="rId499"/>
    <p:sldId id="954" r:id="rId500"/>
    <p:sldId id="955" r:id="rId501"/>
    <p:sldId id="956" r:id="rId502"/>
    <p:sldId id="957" r:id="rId503"/>
    <p:sldId id="958" r:id="rId504"/>
    <p:sldId id="959" r:id="rId505"/>
    <p:sldId id="960" r:id="rId506"/>
    <p:sldId id="267" r:id="rId507"/>
    <p:sldId id="961" r:id="rId508"/>
    <p:sldId id="962" r:id="rId509"/>
    <p:sldId id="964" r:id="rId510"/>
    <p:sldId id="965" r:id="rId511"/>
    <p:sldId id="966" r:id="rId512"/>
    <p:sldId id="967" r:id="rId513"/>
    <p:sldId id="968" r:id="rId514"/>
    <p:sldId id="969" r:id="rId515"/>
    <p:sldId id="963" r:id="rId516"/>
    <p:sldId id="970" r:id="rId517"/>
    <p:sldId id="971" r:id="rId518"/>
    <p:sldId id="972" r:id="rId519"/>
    <p:sldId id="973" r:id="rId520"/>
    <p:sldId id="974" r:id="rId521"/>
    <p:sldId id="975" r:id="rId522"/>
    <p:sldId id="976" r:id="rId523"/>
    <p:sldId id="999" r:id="rId524"/>
    <p:sldId id="1000" r:id="rId525"/>
    <p:sldId id="991" r:id="rId526"/>
    <p:sldId id="1001" r:id="rId527"/>
    <p:sldId id="1002" r:id="rId528"/>
    <p:sldId id="1003" r:id="rId529"/>
    <p:sldId id="1004" r:id="rId530"/>
    <p:sldId id="1005" r:id="rId531"/>
    <p:sldId id="1006" r:id="rId532"/>
    <p:sldId id="1007" r:id="rId533"/>
    <p:sldId id="1008" r:id="rId534"/>
    <p:sldId id="268" r:id="rId535"/>
    <p:sldId id="1009" r:id="rId536"/>
    <p:sldId id="1010" r:id="rId537"/>
    <p:sldId id="1011" r:id="rId538"/>
    <p:sldId id="1012" r:id="rId539"/>
    <p:sldId id="1013" r:id="rId540"/>
    <p:sldId id="1014" r:id="rId541"/>
    <p:sldId id="1016" r:id="rId542"/>
    <p:sldId id="1017" r:id="rId543"/>
    <p:sldId id="1018" r:id="rId544"/>
    <p:sldId id="1019" r:id="rId545"/>
    <p:sldId id="1020" r:id="rId546"/>
    <p:sldId id="1021" r:id="rId547"/>
    <p:sldId id="1022" r:id="rId548"/>
    <p:sldId id="1023" r:id="rId549"/>
    <p:sldId id="1024" r:id="rId550"/>
    <p:sldId id="1025" r:id="rId551"/>
    <p:sldId id="1026" r:id="rId552"/>
    <p:sldId id="1028" r:id="rId553"/>
    <p:sldId id="1027" r:id="rId554"/>
    <p:sldId id="1029" r:id="rId555"/>
    <p:sldId id="1030" r:id="rId556"/>
    <p:sldId id="1031" r:id="rId557"/>
    <p:sldId id="1032" r:id="rId558"/>
    <p:sldId id="1033" r:id="rId559"/>
    <p:sldId id="1034" r:id="rId560"/>
    <p:sldId id="1035" r:id="rId561"/>
    <p:sldId id="1037" r:id="rId562"/>
    <p:sldId id="1036" r:id="rId563"/>
    <p:sldId id="1038" r:id="rId564"/>
    <p:sldId id="1039" r:id="rId565"/>
    <p:sldId id="1040" r:id="rId566"/>
    <p:sldId id="1041" r:id="rId567"/>
    <p:sldId id="1042" r:id="rId568"/>
    <p:sldId id="269" r:id="rId569"/>
    <p:sldId id="1043" r:id="rId570"/>
    <p:sldId id="1044" r:id="rId571"/>
    <p:sldId id="1045" r:id="rId572"/>
    <p:sldId id="1046" r:id="rId573"/>
    <p:sldId id="1047" r:id="rId574"/>
    <p:sldId id="1048" r:id="rId575"/>
    <p:sldId id="1049" r:id="rId576"/>
    <p:sldId id="1050" r:id="rId577"/>
    <p:sldId id="1051" r:id="rId578"/>
    <p:sldId id="1052" r:id="rId579"/>
    <p:sldId id="1053" r:id="rId580"/>
    <p:sldId id="1055" r:id="rId581"/>
    <p:sldId id="1056" r:id="rId582"/>
    <p:sldId id="1054" r:id="rId583"/>
    <p:sldId id="1057" r:id="rId584"/>
    <p:sldId id="1058" r:id="rId585"/>
    <p:sldId id="1059" r:id="rId586"/>
    <p:sldId id="1060" r:id="rId587"/>
    <p:sldId id="1061" r:id="rId588"/>
    <p:sldId id="1062" r:id="rId589"/>
    <p:sldId id="1063" r:id="rId590"/>
    <p:sldId id="270" r:id="rId591"/>
    <p:sldId id="1064" r:id="rId592"/>
    <p:sldId id="1065" r:id="rId593"/>
    <p:sldId id="1066" r:id="rId594"/>
    <p:sldId id="1067" r:id="rId595"/>
    <p:sldId id="1068" r:id="rId596"/>
    <p:sldId id="1069" r:id="rId597"/>
    <p:sldId id="1070" r:id="rId598"/>
    <p:sldId id="1071" r:id="rId599"/>
    <p:sldId id="1083" r:id="rId600"/>
    <p:sldId id="1072" r:id="rId601"/>
    <p:sldId id="1073" r:id="rId602"/>
    <p:sldId id="1074" r:id="rId603"/>
    <p:sldId id="1075" r:id="rId604"/>
    <p:sldId id="1076" r:id="rId605"/>
    <p:sldId id="1077" r:id="rId606"/>
    <p:sldId id="1078" r:id="rId607"/>
    <p:sldId id="1079" r:id="rId608"/>
    <p:sldId id="1080" r:id="rId609"/>
    <p:sldId id="1081" r:id="rId610"/>
    <p:sldId id="1084" r:id="rId611"/>
    <p:sldId id="1085" r:id="rId612"/>
    <p:sldId id="1086" r:id="rId613"/>
    <p:sldId id="1087" r:id="rId614"/>
    <p:sldId id="1088" r:id="rId615"/>
    <p:sldId id="1089" r:id="rId616"/>
    <p:sldId id="271" r:id="rId617"/>
    <p:sldId id="1090" r:id="rId618"/>
    <p:sldId id="1092" r:id="rId619"/>
    <p:sldId id="1093" r:id="rId620"/>
    <p:sldId id="1094" r:id="rId621"/>
    <p:sldId id="1095" r:id="rId622"/>
    <p:sldId id="1098" r:id="rId623"/>
    <p:sldId id="1099" r:id="rId624"/>
    <p:sldId id="1100" r:id="rId625"/>
    <p:sldId id="1101" r:id="rId626"/>
    <p:sldId id="1102" r:id="rId627"/>
    <p:sldId id="1103" r:id="rId628"/>
    <p:sldId id="1104" r:id="rId629"/>
    <p:sldId id="1105" r:id="rId630"/>
    <p:sldId id="1106" r:id="rId631"/>
    <p:sldId id="1107" r:id="rId632"/>
    <p:sldId id="1108" r:id="rId633"/>
    <p:sldId id="1109" r:id="rId634"/>
    <p:sldId id="272" r:id="rId635"/>
    <p:sldId id="1147" r:id="rId636"/>
    <p:sldId id="1148" r:id="rId637"/>
    <p:sldId id="1149" r:id="rId638"/>
    <p:sldId id="1150" r:id="rId639"/>
    <p:sldId id="1152" r:id="rId640"/>
    <p:sldId id="1153" r:id="rId641"/>
    <p:sldId id="1154" r:id="rId642"/>
    <p:sldId id="1155" r:id="rId643"/>
    <p:sldId id="1156" r:id="rId644"/>
    <p:sldId id="1157" r:id="rId645"/>
    <p:sldId id="1158" r:id="rId646"/>
    <p:sldId id="1159" r:id="rId647"/>
    <p:sldId id="1160" r:id="rId648"/>
    <p:sldId id="1162" r:id="rId649"/>
    <p:sldId id="1163" r:id="rId650"/>
    <p:sldId id="1164" r:id="rId651"/>
    <p:sldId id="1165" r:id="rId652"/>
    <p:sldId id="1166" r:id="rId653"/>
    <p:sldId id="1167" r:id="rId654"/>
    <p:sldId id="1168" r:id="rId655"/>
    <p:sldId id="1169" r:id="rId656"/>
    <p:sldId id="1170" r:id="rId657"/>
    <p:sldId id="1171" r:id="rId658"/>
    <p:sldId id="1173" r:id="rId659"/>
    <p:sldId id="1172" r:id="rId660"/>
    <p:sldId id="1174" r:id="rId661"/>
    <p:sldId id="1175" r:id="rId662"/>
    <p:sldId id="1176" r:id="rId663"/>
    <p:sldId id="1177" r:id="rId664"/>
    <p:sldId id="1178" r:id="rId665"/>
    <p:sldId id="1179" r:id="rId666"/>
    <p:sldId id="1180" r:id="rId667"/>
    <p:sldId id="1181" r:id="rId668"/>
    <p:sldId id="1182" r:id="rId669"/>
    <p:sldId id="1183" r:id="rId670"/>
    <p:sldId id="1184" r:id="rId671"/>
    <p:sldId id="1185" r:id="rId672"/>
    <p:sldId id="1186" r:id="rId673"/>
    <p:sldId id="1187" r:id="rId674"/>
    <p:sldId id="1188" r:id="rId675"/>
    <p:sldId id="1189" r:id="rId676"/>
    <p:sldId id="1190" r:id="rId677"/>
    <p:sldId id="1191" r:id="rId678"/>
    <p:sldId id="1237" r:id="rId679"/>
    <p:sldId id="1192" r:id="rId680"/>
    <p:sldId id="1238" r:id="rId681"/>
    <p:sldId id="1232" r:id="rId682"/>
    <p:sldId id="1233" r:id="rId683"/>
    <p:sldId id="1234" r:id="rId684"/>
    <p:sldId id="1235" r:id="rId685"/>
    <p:sldId id="273" r:id="rId686"/>
    <p:sldId id="1140" r:id="rId687"/>
    <p:sldId id="1110" r:id="rId688"/>
    <p:sldId id="1111" r:id="rId689"/>
    <p:sldId id="1112" r:id="rId690"/>
    <p:sldId id="1113" r:id="rId691"/>
    <p:sldId id="1114" r:id="rId692"/>
    <p:sldId id="1115" r:id="rId693"/>
    <p:sldId id="1116" r:id="rId694"/>
    <p:sldId id="1117" r:id="rId695"/>
    <p:sldId id="1118" r:id="rId696"/>
    <p:sldId id="1119" r:id="rId697"/>
    <p:sldId id="1120" r:id="rId698"/>
    <p:sldId id="1121" r:id="rId699"/>
    <p:sldId id="1123" r:id="rId700"/>
    <p:sldId id="1124" r:id="rId701"/>
    <p:sldId id="1125" r:id="rId702"/>
    <p:sldId id="1126" r:id="rId703"/>
    <p:sldId id="1127" r:id="rId704"/>
    <p:sldId id="1128" r:id="rId705"/>
    <p:sldId id="1129" r:id="rId706"/>
    <p:sldId id="1130" r:id="rId707"/>
    <p:sldId id="1131" r:id="rId708"/>
    <p:sldId id="1132" r:id="rId709"/>
    <p:sldId id="1133" r:id="rId710"/>
    <p:sldId id="1134" r:id="rId711"/>
    <p:sldId id="1135" r:id="rId712"/>
    <p:sldId id="1136" r:id="rId713"/>
    <p:sldId id="1137" r:id="rId714"/>
    <p:sldId id="1138" r:id="rId715"/>
    <p:sldId id="1139" r:id="rId716"/>
    <p:sldId id="1141" r:id="rId717"/>
    <p:sldId id="1142" r:id="rId718"/>
    <p:sldId id="1143" r:id="rId719"/>
    <p:sldId id="1144" r:id="rId720"/>
    <p:sldId id="1145" r:id="rId721"/>
    <p:sldId id="1146" r:id="rId722"/>
    <p:sldId id="274" r:id="rId723"/>
    <p:sldId id="1239" r:id="rId7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8" Type="http://schemas.openxmlformats.org/officeDocument/2006/relationships/tableStyles" Target="tableStyles.xml"/><Relationship Id="rId727" Type="http://schemas.openxmlformats.org/officeDocument/2006/relationships/viewProps" Target="viewProps.xml"/><Relationship Id="rId726" Type="http://schemas.openxmlformats.org/officeDocument/2006/relationships/presProps" Target="presProps.xml"/><Relationship Id="rId725" Type="http://schemas.openxmlformats.org/officeDocument/2006/relationships/handoutMaster" Target="handoutMasters/handoutMaster1.xml"/><Relationship Id="rId724" Type="http://schemas.openxmlformats.org/officeDocument/2006/relationships/slide" Target="slides/slide721.xml"/><Relationship Id="rId723" Type="http://schemas.openxmlformats.org/officeDocument/2006/relationships/slide" Target="slides/slide720.xml"/><Relationship Id="rId722" Type="http://schemas.openxmlformats.org/officeDocument/2006/relationships/slide" Target="slides/slide719.xml"/><Relationship Id="rId721" Type="http://schemas.openxmlformats.org/officeDocument/2006/relationships/slide" Target="slides/slide718.xml"/><Relationship Id="rId720" Type="http://schemas.openxmlformats.org/officeDocument/2006/relationships/slide" Target="slides/slide717.xml"/><Relationship Id="rId72" Type="http://schemas.openxmlformats.org/officeDocument/2006/relationships/slide" Target="slides/slide70.xml"/><Relationship Id="rId719" Type="http://schemas.openxmlformats.org/officeDocument/2006/relationships/slide" Target="slides/slide716.xml"/><Relationship Id="rId718" Type="http://schemas.openxmlformats.org/officeDocument/2006/relationships/slide" Target="slides/slide715.xml"/><Relationship Id="rId717" Type="http://schemas.openxmlformats.org/officeDocument/2006/relationships/slide" Target="slides/slide714.xml"/><Relationship Id="rId716" Type="http://schemas.openxmlformats.org/officeDocument/2006/relationships/slide" Target="slides/slide713.xml"/><Relationship Id="rId715" Type="http://schemas.openxmlformats.org/officeDocument/2006/relationships/slide" Target="slides/slide712.xml"/><Relationship Id="rId714" Type="http://schemas.openxmlformats.org/officeDocument/2006/relationships/slide" Target="slides/slide711.xml"/><Relationship Id="rId713" Type="http://schemas.openxmlformats.org/officeDocument/2006/relationships/slide" Target="slides/slide710.xml"/><Relationship Id="rId712" Type="http://schemas.openxmlformats.org/officeDocument/2006/relationships/slide" Target="slides/slide709.xml"/><Relationship Id="rId711" Type="http://schemas.openxmlformats.org/officeDocument/2006/relationships/slide" Target="slides/slide708.xml"/><Relationship Id="rId710" Type="http://schemas.openxmlformats.org/officeDocument/2006/relationships/slide" Target="slides/slide707.xml"/><Relationship Id="rId71" Type="http://schemas.openxmlformats.org/officeDocument/2006/relationships/slide" Target="slides/slide69.xml"/><Relationship Id="rId709" Type="http://schemas.openxmlformats.org/officeDocument/2006/relationships/slide" Target="slides/slide706.xml"/><Relationship Id="rId708" Type="http://schemas.openxmlformats.org/officeDocument/2006/relationships/slide" Target="slides/slide705.xml"/><Relationship Id="rId707" Type="http://schemas.openxmlformats.org/officeDocument/2006/relationships/slide" Target="slides/slide704.xml"/><Relationship Id="rId706" Type="http://schemas.openxmlformats.org/officeDocument/2006/relationships/slide" Target="slides/slide703.xml"/><Relationship Id="rId705" Type="http://schemas.openxmlformats.org/officeDocument/2006/relationships/slide" Target="slides/slide702.xml"/><Relationship Id="rId704" Type="http://schemas.openxmlformats.org/officeDocument/2006/relationships/slide" Target="slides/slide701.xml"/><Relationship Id="rId703" Type="http://schemas.openxmlformats.org/officeDocument/2006/relationships/slide" Target="slides/slide700.xml"/><Relationship Id="rId702" Type="http://schemas.openxmlformats.org/officeDocument/2006/relationships/slide" Target="slides/slide699.xml"/><Relationship Id="rId701" Type="http://schemas.openxmlformats.org/officeDocument/2006/relationships/slide" Target="slides/slide698.xml"/><Relationship Id="rId700" Type="http://schemas.openxmlformats.org/officeDocument/2006/relationships/slide" Target="slides/slide697.xml"/><Relationship Id="rId70" Type="http://schemas.openxmlformats.org/officeDocument/2006/relationships/slide" Target="slides/slide68.xml"/><Relationship Id="rId7" Type="http://schemas.openxmlformats.org/officeDocument/2006/relationships/slide" Target="slides/slide5.xml"/><Relationship Id="rId699" Type="http://schemas.openxmlformats.org/officeDocument/2006/relationships/slide" Target="slides/slide696.xml"/><Relationship Id="rId698" Type="http://schemas.openxmlformats.org/officeDocument/2006/relationships/slide" Target="slides/slide695.xml"/><Relationship Id="rId697" Type="http://schemas.openxmlformats.org/officeDocument/2006/relationships/slide" Target="slides/slide694.xml"/><Relationship Id="rId696" Type="http://schemas.openxmlformats.org/officeDocument/2006/relationships/slide" Target="slides/slide693.xml"/><Relationship Id="rId695" Type="http://schemas.openxmlformats.org/officeDocument/2006/relationships/slide" Target="slides/slide692.xml"/><Relationship Id="rId694" Type="http://schemas.openxmlformats.org/officeDocument/2006/relationships/slide" Target="slides/slide691.xml"/><Relationship Id="rId693" Type="http://schemas.openxmlformats.org/officeDocument/2006/relationships/slide" Target="slides/slide690.xml"/><Relationship Id="rId692" Type="http://schemas.openxmlformats.org/officeDocument/2006/relationships/slide" Target="slides/slide689.xml"/><Relationship Id="rId691" Type="http://schemas.openxmlformats.org/officeDocument/2006/relationships/slide" Target="slides/slide688.xml"/><Relationship Id="rId690" Type="http://schemas.openxmlformats.org/officeDocument/2006/relationships/slide" Target="slides/slide687.xml"/><Relationship Id="rId69" Type="http://schemas.openxmlformats.org/officeDocument/2006/relationships/slide" Target="slides/slide67.xml"/><Relationship Id="rId689" Type="http://schemas.openxmlformats.org/officeDocument/2006/relationships/slide" Target="slides/slide686.xml"/><Relationship Id="rId688" Type="http://schemas.openxmlformats.org/officeDocument/2006/relationships/slide" Target="slides/slide685.xml"/><Relationship Id="rId687" Type="http://schemas.openxmlformats.org/officeDocument/2006/relationships/slide" Target="slides/slide684.xml"/><Relationship Id="rId686" Type="http://schemas.openxmlformats.org/officeDocument/2006/relationships/slide" Target="slides/slide683.xml"/><Relationship Id="rId685" Type="http://schemas.openxmlformats.org/officeDocument/2006/relationships/slide" Target="slides/slide682.xml"/><Relationship Id="rId684" Type="http://schemas.openxmlformats.org/officeDocument/2006/relationships/slide" Target="slides/slide681.xml"/><Relationship Id="rId683" Type="http://schemas.openxmlformats.org/officeDocument/2006/relationships/slide" Target="slides/slide680.xml"/><Relationship Id="rId682" Type="http://schemas.openxmlformats.org/officeDocument/2006/relationships/slide" Target="slides/slide679.xml"/><Relationship Id="rId681" Type="http://schemas.openxmlformats.org/officeDocument/2006/relationships/slide" Target="slides/slide678.xml"/><Relationship Id="rId680" Type="http://schemas.openxmlformats.org/officeDocument/2006/relationships/slide" Target="slides/slide677.xml"/><Relationship Id="rId68" Type="http://schemas.openxmlformats.org/officeDocument/2006/relationships/slide" Target="slides/slide66.xml"/><Relationship Id="rId679" Type="http://schemas.openxmlformats.org/officeDocument/2006/relationships/slide" Target="slides/slide676.xml"/><Relationship Id="rId678" Type="http://schemas.openxmlformats.org/officeDocument/2006/relationships/slide" Target="slides/slide675.xml"/><Relationship Id="rId677" Type="http://schemas.openxmlformats.org/officeDocument/2006/relationships/slide" Target="slides/slide674.xml"/><Relationship Id="rId676" Type="http://schemas.openxmlformats.org/officeDocument/2006/relationships/slide" Target="slides/slide673.xml"/><Relationship Id="rId675" Type="http://schemas.openxmlformats.org/officeDocument/2006/relationships/slide" Target="slides/slide672.xml"/><Relationship Id="rId674" Type="http://schemas.openxmlformats.org/officeDocument/2006/relationships/slide" Target="slides/slide671.xml"/><Relationship Id="rId673" Type="http://schemas.openxmlformats.org/officeDocument/2006/relationships/slide" Target="slides/slide670.xml"/><Relationship Id="rId672" Type="http://schemas.openxmlformats.org/officeDocument/2006/relationships/slide" Target="slides/slide669.xml"/><Relationship Id="rId671" Type="http://schemas.openxmlformats.org/officeDocument/2006/relationships/slide" Target="slides/slide668.xml"/><Relationship Id="rId670" Type="http://schemas.openxmlformats.org/officeDocument/2006/relationships/slide" Target="slides/slide667.xml"/><Relationship Id="rId67" Type="http://schemas.openxmlformats.org/officeDocument/2006/relationships/slide" Target="slides/slide65.xml"/><Relationship Id="rId669" Type="http://schemas.openxmlformats.org/officeDocument/2006/relationships/slide" Target="slides/slide666.xml"/><Relationship Id="rId668" Type="http://schemas.openxmlformats.org/officeDocument/2006/relationships/slide" Target="slides/slide665.xml"/><Relationship Id="rId667" Type="http://schemas.openxmlformats.org/officeDocument/2006/relationships/slide" Target="slides/slide664.xml"/><Relationship Id="rId666" Type="http://schemas.openxmlformats.org/officeDocument/2006/relationships/slide" Target="slides/slide663.xml"/><Relationship Id="rId665" Type="http://schemas.openxmlformats.org/officeDocument/2006/relationships/slide" Target="slides/slide662.xml"/><Relationship Id="rId664" Type="http://schemas.openxmlformats.org/officeDocument/2006/relationships/slide" Target="slides/slide661.xml"/><Relationship Id="rId663" Type="http://schemas.openxmlformats.org/officeDocument/2006/relationships/slide" Target="slides/slide660.xml"/><Relationship Id="rId662" Type="http://schemas.openxmlformats.org/officeDocument/2006/relationships/slide" Target="slides/slide659.xml"/><Relationship Id="rId661" Type="http://schemas.openxmlformats.org/officeDocument/2006/relationships/slide" Target="slides/slide658.xml"/><Relationship Id="rId660" Type="http://schemas.openxmlformats.org/officeDocument/2006/relationships/slide" Target="slides/slide657.xml"/><Relationship Id="rId66" Type="http://schemas.openxmlformats.org/officeDocument/2006/relationships/slide" Target="slides/slide64.xml"/><Relationship Id="rId659" Type="http://schemas.openxmlformats.org/officeDocument/2006/relationships/slide" Target="slides/slide656.xml"/><Relationship Id="rId658" Type="http://schemas.openxmlformats.org/officeDocument/2006/relationships/slide" Target="slides/slide655.xml"/><Relationship Id="rId657" Type="http://schemas.openxmlformats.org/officeDocument/2006/relationships/slide" Target="slides/slide654.xml"/><Relationship Id="rId656" Type="http://schemas.openxmlformats.org/officeDocument/2006/relationships/slide" Target="slides/slide653.xml"/><Relationship Id="rId655" Type="http://schemas.openxmlformats.org/officeDocument/2006/relationships/slide" Target="slides/slide652.xml"/><Relationship Id="rId654" Type="http://schemas.openxmlformats.org/officeDocument/2006/relationships/slide" Target="slides/slide651.xml"/><Relationship Id="rId653" Type="http://schemas.openxmlformats.org/officeDocument/2006/relationships/slide" Target="slides/slide650.xml"/><Relationship Id="rId652" Type="http://schemas.openxmlformats.org/officeDocument/2006/relationships/slide" Target="slides/slide649.xml"/><Relationship Id="rId651" Type="http://schemas.openxmlformats.org/officeDocument/2006/relationships/slide" Target="slides/slide648.xml"/><Relationship Id="rId650" Type="http://schemas.openxmlformats.org/officeDocument/2006/relationships/slide" Target="slides/slide647.xml"/><Relationship Id="rId65" Type="http://schemas.openxmlformats.org/officeDocument/2006/relationships/slide" Target="slides/slide63.xml"/><Relationship Id="rId649" Type="http://schemas.openxmlformats.org/officeDocument/2006/relationships/slide" Target="slides/slide646.xml"/><Relationship Id="rId648" Type="http://schemas.openxmlformats.org/officeDocument/2006/relationships/slide" Target="slides/slide645.xml"/><Relationship Id="rId647" Type="http://schemas.openxmlformats.org/officeDocument/2006/relationships/slide" Target="slides/slide644.xml"/><Relationship Id="rId646" Type="http://schemas.openxmlformats.org/officeDocument/2006/relationships/slide" Target="slides/slide643.xml"/><Relationship Id="rId645" Type="http://schemas.openxmlformats.org/officeDocument/2006/relationships/slide" Target="slides/slide642.xml"/><Relationship Id="rId644" Type="http://schemas.openxmlformats.org/officeDocument/2006/relationships/slide" Target="slides/slide641.xml"/><Relationship Id="rId643" Type="http://schemas.openxmlformats.org/officeDocument/2006/relationships/slide" Target="slides/slide640.xml"/><Relationship Id="rId642" Type="http://schemas.openxmlformats.org/officeDocument/2006/relationships/slide" Target="slides/slide639.xml"/><Relationship Id="rId641" Type="http://schemas.openxmlformats.org/officeDocument/2006/relationships/slide" Target="slides/slide638.xml"/><Relationship Id="rId640" Type="http://schemas.openxmlformats.org/officeDocument/2006/relationships/slide" Target="slides/slide637.xml"/><Relationship Id="rId64" Type="http://schemas.openxmlformats.org/officeDocument/2006/relationships/slide" Target="slides/slide62.xml"/><Relationship Id="rId639" Type="http://schemas.openxmlformats.org/officeDocument/2006/relationships/slide" Target="slides/slide636.xml"/><Relationship Id="rId638" Type="http://schemas.openxmlformats.org/officeDocument/2006/relationships/slide" Target="slides/slide635.xml"/><Relationship Id="rId637" Type="http://schemas.openxmlformats.org/officeDocument/2006/relationships/slide" Target="slides/slide634.xml"/><Relationship Id="rId636" Type="http://schemas.openxmlformats.org/officeDocument/2006/relationships/slide" Target="slides/slide633.xml"/><Relationship Id="rId635" Type="http://schemas.openxmlformats.org/officeDocument/2006/relationships/slide" Target="slides/slide632.xml"/><Relationship Id="rId634" Type="http://schemas.openxmlformats.org/officeDocument/2006/relationships/slide" Target="slides/slide631.xml"/><Relationship Id="rId633" Type="http://schemas.openxmlformats.org/officeDocument/2006/relationships/slide" Target="slides/slide630.xml"/><Relationship Id="rId632" Type="http://schemas.openxmlformats.org/officeDocument/2006/relationships/slide" Target="slides/slide629.xml"/><Relationship Id="rId631" Type="http://schemas.openxmlformats.org/officeDocument/2006/relationships/slide" Target="slides/slide628.xml"/><Relationship Id="rId630" Type="http://schemas.openxmlformats.org/officeDocument/2006/relationships/slide" Target="slides/slide627.xml"/><Relationship Id="rId63" Type="http://schemas.openxmlformats.org/officeDocument/2006/relationships/slide" Target="slides/slide61.xml"/><Relationship Id="rId629" Type="http://schemas.openxmlformats.org/officeDocument/2006/relationships/slide" Target="slides/slide626.xml"/><Relationship Id="rId628" Type="http://schemas.openxmlformats.org/officeDocument/2006/relationships/slide" Target="slides/slide625.xml"/><Relationship Id="rId627" Type="http://schemas.openxmlformats.org/officeDocument/2006/relationships/slide" Target="slides/slide624.xml"/><Relationship Id="rId626" Type="http://schemas.openxmlformats.org/officeDocument/2006/relationships/slide" Target="slides/slide623.xml"/><Relationship Id="rId625" Type="http://schemas.openxmlformats.org/officeDocument/2006/relationships/slide" Target="slides/slide622.xml"/><Relationship Id="rId624" Type="http://schemas.openxmlformats.org/officeDocument/2006/relationships/slide" Target="slides/slide621.xml"/><Relationship Id="rId623" Type="http://schemas.openxmlformats.org/officeDocument/2006/relationships/slide" Target="slides/slide620.xml"/><Relationship Id="rId622" Type="http://schemas.openxmlformats.org/officeDocument/2006/relationships/slide" Target="slides/slide619.xml"/><Relationship Id="rId621" Type="http://schemas.openxmlformats.org/officeDocument/2006/relationships/slide" Target="slides/slide618.xml"/><Relationship Id="rId620" Type="http://schemas.openxmlformats.org/officeDocument/2006/relationships/slide" Target="slides/slide617.xml"/><Relationship Id="rId62" Type="http://schemas.openxmlformats.org/officeDocument/2006/relationships/slide" Target="slides/slide60.xml"/><Relationship Id="rId619" Type="http://schemas.openxmlformats.org/officeDocument/2006/relationships/slide" Target="slides/slide616.xml"/><Relationship Id="rId618" Type="http://schemas.openxmlformats.org/officeDocument/2006/relationships/slide" Target="slides/slide615.xml"/><Relationship Id="rId617" Type="http://schemas.openxmlformats.org/officeDocument/2006/relationships/slide" Target="slides/slide614.xml"/><Relationship Id="rId616" Type="http://schemas.openxmlformats.org/officeDocument/2006/relationships/slide" Target="slides/slide613.xml"/><Relationship Id="rId615" Type="http://schemas.openxmlformats.org/officeDocument/2006/relationships/slide" Target="slides/slide612.xml"/><Relationship Id="rId614" Type="http://schemas.openxmlformats.org/officeDocument/2006/relationships/slide" Target="slides/slide611.xml"/><Relationship Id="rId613" Type="http://schemas.openxmlformats.org/officeDocument/2006/relationships/slide" Target="slides/slide610.xml"/><Relationship Id="rId612" Type="http://schemas.openxmlformats.org/officeDocument/2006/relationships/slide" Target="slides/slide609.xml"/><Relationship Id="rId611" Type="http://schemas.openxmlformats.org/officeDocument/2006/relationships/slide" Target="slides/slide608.xml"/><Relationship Id="rId610" Type="http://schemas.openxmlformats.org/officeDocument/2006/relationships/slide" Target="slides/slide607.xml"/><Relationship Id="rId61" Type="http://schemas.openxmlformats.org/officeDocument/2006/relationships/slide" Target="slides/slide59.xml"/><Relationship Id="rId609" Type="http://schemas.openxmlformats.org/officeDocument/2006/relationships/slide" Target="slides/slide606.xml"/><Relationship Id="rId608" Type="http://schemas.openxmlformats.org/officeDocument/2006/relationships/slide" Target="slides/slide605.xml"/><Relationship Id="rId607" Type="http://schemas.openxmlformats.org/officeDocument/2006/relationships/slide" Target="slides/slide604.xml"/><Relationship Id="rId606" Type="http://schemas.openxmlformats.org/officeDocument/2006/relationships/slide" Target="slides/slide603.xml"/><Relationship Id="rId605" Type="http://schemas.openxmlformats.org/officeDocument/2006/relationships/slide" Target="slides/slide602.xml"/><Relationship Id="rId604" Type="http://schemas.openxmlformats.org/officeDocument/2006/relationships/slide" Target="slides/slide601.xml"/><Relationship Id="rId603" Type="http://schemas.openxmlformats.org/officeDocument/2006/relationships/slide" Target="slides/slide600.xml"/><Relationship Id="rId602" Type="http://schemas.openxmlformats.org/officeDocument/2006/relationships/slide" Target="slides/slide599.xml"/><Relationship Id="rId601" Type="http://schemas.openxmlformats.org/officeDocument/2006/relationships/slide" Target="slides/slide598.xml"/><Relationship Id="rId600" Type="http://schemas.openxmlformats.org/officeDocument/2006/relationships/slide" Target="slides/slide597.xml"/><Relationship Id="rId60" Type="http://schemas.openxmlformats.org/officeDocument/2006/relationships/slide" Target="slides/slide58.xml"/><Relationship Id="rId6" Type="http://schemas.openxmlformats.org/officeDocument/2006/relationships/slide" Target="slides/slide4.xml"/><Relationship Id="rId599" Type="http://schemas.openxmlformats.org/officeDocument/2006/relationships/slide" Target="slides/slide596.xml"/><Relationship Id="rId598" Type="http://schemas.openxmlformats.org/officeDocument/2006/relationships/slide" Target="slides/slide595.xml"/><Relationship Id="rId597" Type="http://schemas.openxmlformats.org/officeDocument/2006/relationships/slide" Target="slides/slide594.xml"/><Relationship Id="rId596" Type="http://schemas.openxmlformats.org/officeDocument/2006/relationships/slide" Target="slides/slide593.xml"/><Relationship Id="rId595" Type="http://schemas.openxmlformats.org/officeDocument/2006/relationships/slide" Target="slides/slide592.xml"/><Relationship Id="rId594" Type="http://schemas.openxmlformats.org/officeDocument/2006/relationships/slide" Target="slides/slide591.xml"/><Relationship Id="rId593" Type="http://schemas.openxmlformats.org/officeDocument/2006/relationships/slide" Target="slides/slide590.xml"/><Relationship Id="rId592" Type="http://schemas.openxmlformats.org/officeDocument/2006/relationships/slide" Target="slides/slide589.xml"/><Relationship Id="rId591" Type="http://schemas.openxmlformats.org/officeDocument/2006/relationships/slide" Target="slides/slide588.xml"/><Relationship Id="rId590" Type="http://schemas.openxmlformats.org/officeDocument/2006/relationships/slide" Target="slides/slide587.xml"/><Relationship Id="rId59" Type="http://schemas.openxmlformats.org/officeDocument/2006/relationships/slide" Target="slides/slide57.xml"/><Relationship Id="rId589" Type="http://schemas.openxmlformats.org/officeDocument/2006/relationships/slide" Target="slides/slide586.xml"/><Relationship Id="rId588" Type="http://schemas.openxmlformats.org/officeDocument/2006/relationships/slide" Target="slides/slide585.xml"/><Relationship Id="rId587" Type="http://schemas.openxmlformats.org/officeDocument/2006/relationships/slide" Target="slides/slide584.xml"/><Relationship Id="rId586" Type="http://schemas.openxmlformats.org/officeDocument/2006/relationships/slide" Target="slides/slide583.xml"/><Relationship Id="rId585" Type="http://schemas.openxmlformats.org/officeDocument/2006/relationships/slide" Target="slides/slide582.xml"/><Relationship Id="rId584" Type="http://schemas.openxmlformats.org/officeDocument/2006/relationships/slide" Target="slides/slide581.xml"/><Relationship Id="rId583" Type="http://schemas.openxmlformats.org/officeDocument/2006/relationships/slide" Target="slides/slide580.xml"/><Relationship Id="rId582" Type="http://schemas.openxmlformats.org/officeDocument/2006/relationships/slide" Target="slides/slide579.xml"/><Relationship Id="rId581" Type="http://schemas.openxmlformats.org/officeDocument/2006/relationships/slide" Target="slides/slide578.xml"/><Relationship Id="rId580" Type="http://schemas.openxmlformats.org/officeDocument/2006/relationships/slide" Target="slides/slide577.xml"/><Relationship Id="rId58" Type="http://schemas.openxmlformats.org/officeDocument/2006/relationships/slide" Target="slides/slide56.xml"/><Relationship Id="rId579" Type="http://schemas.openxmlformats.org/officeDocument/2006/relationships/slide" Target="slides/slide576.xml"/><Relationship Id="rId578" Type="http://schemas.openxmlformats.org/officeDocument/2006/relationships/slide" Target="slides/slide575.xml"/><Relationship Id="rId577" Type="http://schemas.openxmlformats.org/officeDocument/2006/relationships/slide" Target="slides/slide574.xml"/><Relationship Id="rId576" Type="http://schemas.openxmlformats.org/officeDocument/2006/relationships/slide" Target="slides/slide573.xml"/><Relationship Id="rId575" Type="http://schemas.openxmlformats.org/officeDocument/2006/relationships/slide" Target="slides/slide572.xml"/><Relationship Id="rId574" Type="http://schemas.openxmlformats.org/officeDocument/2006/relationships/slide" Target="slides/slide571.xml"/><Relationship Id="rId573" Type="http://schemas.openxmlformats.org/officeDocument/2006/relationships/slide" Target="slides/slide570.xml"/><Relationship Id="rId572" Type="http://schemas.openxmlformats.org/officeDocument/2006/relationships/slide" Target="slides/slide569.xml"/><Relationship Id="rId571" Type="http://schemas.openxmlformats.org/officeDocument/2006/relationships/slide" Target="slides/slide568.xml"/><Relationship Id="rId570" Type="http://schemas.openxmlformats.org/officeDocument/2006/relationships/slide" Target="slides/slide567.xml"/><Relationship Id="rId57" Type="http://schemas.openxmlformats.org/officeDocument/2006/relationships/slide" Target="slides/slide55.xml"/><Relationship Id="rId569" Type="http://schemas.openxmlformats.org/officeDocument/2006/relationships/slide" Target="slides/slide566.xml"/><Relationship Id="rId568" Type="http://schemas.openxmlformats.org/officeDocument/2006/relationships/slide" Target="slides/slide565.xml"/><Relationship Id="rId567" Type="http://schemas.openxmlformats.org/officeDocument/2006/relationships/slide" Target="slides/slide564.xml"/><Relationship Id="rId566" Type="http://schemas.openxmlformats.org/officeDocument/2006/relationships/slide" Target="slides/slide563.xml"/><Relationship Id="rId565" Type="http://schemas.openxmlformats.org/officeDocument/2006/relationships/slide" Target="slides/slide562.xml"/><Relationship Id="rId564" Type="http://schemas.openxmlformats.org/officeDocument/2006/relationships/slide" Target="slides/slide561.xml"/><Relationship Id="rId563" Type="http://schemas.openxmlformats.org/officeDocument/2006/relationships/slide" Target="slides/slide560.xml"/><Relationship Id="rId562" Type="http://schemas.openxmlformats.org/officeDocument/2006/relationships/slide" Target="slides/slide559.xml"/><Relationship Id="rId561" Type="http://schemas.openxmlformats.org/officeDocument/2006/relationships/slide" Target="slides/slide558.xml"/><Relationship Id="rId560" Type="http://schemas.openxmlformats.org/officeDocument/2006/relationships/slide" Target="slides/slide557.xml"/><Relationship Id="rId56" Type="http://schemas.openxmlformats.org/officeDocument/2006/relationships/slide" Target="slides/slide54.xml"/><Relationship Id="rId559" Type="http://schemas.openxmlformats.org/officeDocument/2006/relationships/slide" Target="slides/slide556.xml"/><Relationship Id="rId558" Type="http://schemas.openxmlformats.org/officeDocument/2006/relationships/slide" Target="slides/slide555.xml"/><Relationship Id="rId557" Type="http://schemas.openxmlformats.org/officeDocument/2006/relationships/slide" Target="slides/slide554.xml"/><Relationship Id="rId556" Type="http://schemas.openxmlformats.org/officeDocument/2006/relationships/slide" Target="slides/slide553.xml"/><Relationship Id="rId555" Type="http://schemas.openxmlformats.org/officeDocument/2006/relationships/slide" Target="slides/slide552.xml"/><Relationship Id="rId554" Type="http://schemas.openxmlformats.org/officeDocument/2006/relationships/slide" Target="slides/slide551.xml"/><Relationship Id="rId553" Type="http://schemas.openxmlformats.org/officeDocument/2006/relationships/slide" Target="slides/slide550.xml"/><Relationship Id="rId552" Type="http://schemas.openxmlformats.org/officeDocument/2006/relationships/slide" Target="slides/slide549.xml"/><Relationship Id="rId551" Type="http://schemas.openxmlformats.org/officeDocument/2006/relationships/slide" Target="slides/slide548.xml"/><Relationship Id="rId550" Type="http://schemas.openxmlformats.org/officeDocument/2006/relationships/slide" Target="slides/slide547.xml"/><Relationship Id="rId55" Type="http://schemas.openxmlformats.org/officeDocument/2006/relationships/slide" Target="slides/slide53.xml"/><Relationship Id="rId549" Type="http://schemas.openxmlformats.org/officeDocument/2006/relationships/slide" Target="slides/slide546.xml"/><Relationship Id="rId548" Type="http://schemas.openxmlformats.org/officeDocument/2006/relationships/slide" Target="slides/slide545.xml"/><Relationship Id="rId547" Type="http://schemas.openxmlformats.org/officeDocument/2006/relationships/slide" Target="slides/slide544.xml"/><Relationship Id="rId546" Type="http://schemas.openxmlformats.org/officeDocument/2006/relationships/slide" Target="slides/slide543.xml"/><Relationship Id="rId545" Type="http://schemas.openxmlformats.org/officeDocument/2006/relationships/slide" Target="slides/slide542.xml"/><Relationship Id="rId544" Type="http://schemas.openxmlformats.org/officeDocument/2006/relationships/slide" Target="slides/slide541.xml"/><Relationship Id="rId543" Type="http://schemas.openxmlformats.org/officeDocument/2006/relationships/slide" Target="slides/slide540.xml"/><Relationship Id="rId542" Type="http://schemas.openxmlformats.org/officeDocument/2006/relationships/slide" Target="slides/slide539.xml"/><Relationship Id="rId541" Type="http://schemas.openxmlformats.org/officeDocument/2006/relationships/slide" Target="slides/slide538.xml"/><Relationship Id="rId540" Type="http://schemas.openxmlformats.org/officeDocument/2006/relationships/slide" Target="slides/slide537.xml"/><Relationship Id="rId54" Type="http://schemas.openxmlformats.org/officeDocument/2006/relationships/slide" Target="slides/slide52.xml"/><Relationship Id="rId539" Type="http://schemas.openxmlformats.org/officeDocument/2006/relationships/slide" Target="slides/slide536.xml"/><Relationship Id="rId538" Type="http://schemas.openxmlformats.org/officeDocument/2006/relationships/slide" Target="slides/slide535.xml"/><Relationship Id="rId537" Type="http://schemas.openxmlformats.org/officeDocument/2006/relationships/slide" Target="slides/slide534.xml"/><Relationship Id="rId536" Type="http://schemas.openxmlformats.org/officeDocument/2006/relationships/slide" Target="slides/slide533.xml"/><Relationship Id="rId535" Type="http://schemas.openxmlformats.org/officeDocument/2006/relationships/slide" Target="slides/slide532.xml"/><Relationship Id="rId534" Type="http://schemas.openxmlformats.org/officeDocument/2006/relationships/slide" Target="slides/slide531.xml"/><Relationship Id="rId533" Type="http://schemas.openxmlformats.org/officeDocument/2006/relationships/slide" Target="slides/slide530.xml"/><Relationship Id="rId532" Type="http://schemas.openxmlformats.org/officeDocument/2006/relationships/slide" Target="slides/slide529.xml"/><Relationship Id="rId531" Type="http://schemas.openxmlformats.org/officeDocument/2006/relationships/slide" Target="slides/slide528.xml"/><Relationship Id="rId530" Type="http://schemas.openxmlformats.org/officeDocument/2006/relationships/slide" Target="slides/slide527.xml"/><Relationship Id="rId53" Type="http://schemas.openxmlformats.org/officeDocument/2006/relationships/slide" Target="slides/slide51.xml"/><Relationship Id="rId529" Type="http://schemas.openxmlformats.org/officeDocument/2006/relationships/slide" Target="slides/slide526.xml"/><Relationship Id="rId528" Type="http://schemas.openxmlformats.org/officeDocument/2006/relationships/slide" Target="slides/slide525.xml"/><Relationship Id="rId527" Type="http://schemas.openxmlformats.org/officeDocument/2006/relationships/slide" Target="slides/slide524.xml"/><Relationship Id="rId526" Type="http://schemas.openxmlformats.org/officeDocument/2006/relationships/slide" Target="slides/slide523.xml"/><Relationship Id="rId525" Type="http://schemas.openxmlformats.org/officeDocument/2006/relationships/slide" Target="slides/slide522.xml"/><Relationship Id="rId524" Type="http://schemas.openxmlformats.org/officeDocument/2006/relationships/slide" Target="slides/slide521.xml"/><Relationship Id="rId523" Type="http://schemas.openxmlformats.org/officeDocument/2006/relationships/slide" Target="slides/slide520.xml"/><Relationship Id="rId522" Type="http://schemas.openxmlformats.org/officeDocument/2006/relationships/slide" Target="slides/slide519.xml"/><Relationship Id="rId521" Type="http://schemas.openxmlformats.org/officeDocument/2006/relationships/slide" Target="slides/slide518.xml"/><Relationship Id="rId520" Type="http://schemas.openxmlformats.org/officeDocument/2006/relationships/slide" Target="slides/slide517.xml"/><Relationship Id="rId52" Type="http://schemas.openxmlformats.org/officeDocument/2006/relationships/slide" Target="slides/slide50.xml"/><Relationship Id="rId519" Type="http://schemas.openxmlformats.org/officeDocument/2006/relationships/slide" Target="slides/slide516.xml"/><Relationship Id="rId518" Type="http://schemas.openxmlformats.org/officeDocument/2006/relationships/slide" Target="slides/slide515.xml"/><Relationship Id="rId517" Type="http://schemas.openxmlformats.org/officeDocument/2006/relationships/slide" Target="slides/slide514.xml"/><Relationship Id="rId516" Type="http://schemas.openxmlformats.org/officeDocument/2006/relationships/slide" Target="slides/slide513.xml"/><Relationship Id="rId515" Type="http://schemas.openxmlformats.org/officeDocument/2006/relationships/slide" Target="slides/slide512.xml"/><Relationship Id="rId514" Type="http://schemas.openxmlformats.org/officeDocument/2006/relationships/slide" Target="slides/slide511.xml"/><Relationship Id="rId513" Type="http://schemas.openxmlformats.org/officeDocument/2006/relationships/slide" Target="slides/slide510.xml"/><Relationship Id="rId512" Type="http://schemas.openxmlformats.org/officeDocument/2006/relationships/slide" Target="slides/slide509.xml"/><Relationship Id="rId511" Type="http://schemas.openxmlformats.org/officeDocument/2006/relationships/slide" Target="slides/slide508.xml"/><Relationship Id="rId510" Type="http://schemas.openxmlformats.org/officeDocument/2006/relationships/slide" Target="slides/slide507.xml"/><Relationship Id="rId51" Type="http://schemas.openxmlformats.org/officeDocument/2006/relationships/slide" Target="slides/slide49.xml"/><Relationship Id="rId509" Type="http://schemas.openxmlformats.org/officeDocument/2006/relationships/slide" Target="slides/slide506.xml"/><Relationship Id="rId508" Type="http://schemas.openxmlformats.org/officeDocument/2006/relationships/slide" Target="slides/slide505.xml"/><Relationship Id="rId507" Type="http://schemas.openxmlformats.org/officeDocument/2006/relationships/slide" Target="slides/slide504.xml"/><Relationship Id="rId506" Type="http://schemas.openxmlformats.org/officeDocument/2006/relationships/slide" Target="slides/slide503.xml"/><Relationship Id="rId505" Type="http://schemas.openxmlformats.org/officeDocument/2006/relationships/slide" Target="slides/slide502.xml"/><Relationship Id="rId504" Type="http://schemas.openxmlformats.org/officeDocument/2006/relationships/slide" Target="slides/slide501.xml"/><Relationship Id="rId503" Type="http://schemas.openxmlformats.org/officeDocument/2006/relationships/slide" Target="slides/slide500.xml"/><Relationship Id="rId502" Type="http://schemas.openxmlformats.org/officeDocument/2006/relationships/slide" Target="slides/slide499.xml"/><Relationship Id="rId501" Type="http://schemas.openxmlformats.org/officeDocument/2006/relationships/slide" Target="slides/slide498.xml"/><Relationship Id="rId500" Type="http://schemas.openxmlformats.org/officeDocument/2006/relationships/slide" Target="slides/slide497.xml"/><Relationship Id="rId50" Type="http://schemas.openxmlformats.org/officeDocument/2006/relationships/slide" Target="slides/slide48.xml"/><Relationship Id="rId5" Type="http://schemas.openxmlformats.org/officeDocument/2006/relationships/slide" Target="slides/slide3.xml"/><Relationship Id="rId499" Type="http://schemas.openxmlformats.org/officeDocument/2006/relationships/slide" Target="slides/slide496.xml"/><Relationship Id="rId498" Type="http://schemas.openxmlformats.org/officeDocument/2006/relationships/slide" Target="slides/slide495.xml"/><Relationship Id="rId497" Type="http://schemas.openxmlformats.org/officeDocument/2006/relationships/slide" Target="slides/slide494.xml"/><Relationship Id="rId496" Type="http://schemas.openxmlformats.org/officeDocument/2006/relationships/slide" Target="slides/slide493.xml"/><Relationship Id="rId495" Type="http://schemas.openxmlformats.org/officeDocument/2006/relationships/slide" Target="slides/slide492.xml"/><Relationship Id="rId494" Type="http://schemas.openxmlformats.org/officeDocument/2006/relationships/slide" Target="slides/slide491.xml"/><Relationship Id="rId493" Type="http://schemas.openxmlformats.org/officeDocument/2006/relationships/slide" Target="slides/slide490.xml"/><Relationship Id="rId492" Type="http://schemas.openxmlformats.org/officeDocument/2006/relationships/slide" Target="slides/slide489.xml"/><Relationship Id="rId491" Type="http://schemas.openxmlformats.org/officeDocument/2006/relationships/slide" Target="slides/slide488.xml"/><Relationship Id="rId490" Type="http://schemas.openxmlformats.org/officeDocument/2006/relationships/slide" Target="slides/slide487.xml"/><Relationship Id="rId49" Type="http://schemas.openxmlformats.org/officeDocument/2006/relationships/slide" Target="slides/slide47.xml"/><Relationship Id="rId489" Type="http://schemas.openxmlformats.org/officeDocument/2006/relationships/slide" Target="slides/slide486.xml"/><Relationship Id="rId488" Type="http://schemas.openxmlformats.org/officeDocument/2006/relationships/slide" Target="slides/slide485.xml"/><Relationship Id="rId487" Type="http://schemas.openxmlformats.org/officeDocument/2006/relationships/slide" Target="slides/slide484.xml"/><Relationship Id="rId486" Type="http://schemas.openxmlformats.org/officeDocument/2006/relationships/slide" Target="slides/slide483.xml"/><Relationship Id="rId485" Type="http://schemas.openxmlformats.org/officeDocument/2006/relationships/slide" Target="slides/slide482.xml"/><Relationship Id="rId484" Type="http://schemas.openxmlformats.org/officeDocument/2006/relationships/slide" Target="slides/slide481.xml"/><Relationship Id="rId483" Type="http://schemas.openxmlformats.org/officeDocument/2006/relationships/slide" Target="slides/slide480.xml"/><Relationship Id="rId482" Type="http://schemas.openxmlformats.org/officeDocument/2006/relationships/slide" Target="slides/slide479.xml"/><Relationship Id="rId481" Type="http://schemas.openxmlformats.org/officeDocument/2006/relationships/slide" Target="slides/slide478.xml"/><Relationship Id="rId480" Type="http://schemas.openxmlformats.org/officeDocument/2006/relationships/slide" Target="slides/slide477.xml"/><Relationship Id="rId48" Type="http://schemas.openxmlformats.org/officeDocument/2006/relationships/slide" Target="slides/slide46.xml"/><Relationship Id="rId479" Type="http://schemas.openxmlformats.org/officeDocument/2006/relationships/slide" Target="slides/slide476.xml"/><Relationship Id="rId478" Type="http://schemas.openxmlformats.org/officeDocument/2006/relationships/slide" Target="slides/slide475.xml"/><Relationship Id="rId477" Type="http://schemas.openxmlformats.org/officeDocument/2006/relationships/slide" Target="slides/slide474.xml"/><Relationship Id="rId476" Type="http://schemas.openxmlformats.org/officeDocument/2006/relationships/slide" Target="slides/slide473.xml"/><Relationship Id="rId475" Type="http://schemas.openxmlformats.org/officeDocument/2006/relationships/slide" Target="slides/slide472.xml"/><Relationship Id="rId474" Type="http://schemas.openxmlformats.org/officeDocument/2006/relationships/slide" Target="slides/slide471.xml"/><Relationship Id="rId473" Type="http://schemas.openxmlformats.org/officeDocument/2006/relationships/slide" Target="slides/slide470.xml"/><Relationship Id="rId472" Type="http://schemas.openxmlformats.org/officeDocument/2006/relationships/slide" Target="slides/slide469.xml"/><Relationship Id="rId471" Type="http://schemas.openxmlformats.org/officeDocument/2006/relationships/slide" Target="slides/slide468.xml"/><Relationship Id="rId470" Type="http://schemas.openxmlformats.org/officeDocument/2006/relationships/notesMaster" Target="notesMasters/notesMaster1.xml"/><Relationship Id="rId47" Type="http://schemas.openxmlformats.org/officeDocument/2006/relationships/slide" Target="slides/slide45.xml"/><Relationship Id="rId469" Type="http://schemas.openxmlformats.org/officeDocument/2006/relationships/slide" Target="slides/slide467.xml"/><Relationship Id="rId468" Type="http://schemas.openxmlformats.org/officeDocument/2006/relationships/slide" Target="slides/slide466.xml"/><Relationship Id="rId467" Type="http://schemas.openxmlformats.org/officeDocument/2006/relationships/slide" Target="slides/slide465.xml"/><Relationship Id="rId466" Type="http://schemas.openxmlformats.org/officeDocument/2006/relationships/slide" Target="slides/slide464.xml"/><Relationship Id="rId465" Type="http://schemas.openxmlformats.org/officeDocument/2006/relationships/slide" Target="slides/slide463.xml"/><Relationship Id="rId464" Type="http://schemas.openxmlformats.org/officeDocument/2006/relationships/slide" Target="slides/slide462.xml"/><Relationship Id="rId463" Type="http://schemas.openxmlformats.org/officeDocument/2006/relationships/slide" Target="slides/slide461.xml"/><Relationship Id="rId462" Type="http://schemas.openxmlformats.org/officeDocument/2006/relationships/slide" Target="slides/slide460.xml"/><Relationship Id="rId461" Type="http://schemas.openxmlformats.org/officeDocument/2006/relationships/slide" Target="slides/slide459.xml"/><Relationship Id="rId460" Type="http://schemas.openxmlformats.org/officeDocument/2006/relationships/slide" Target="slides/slide458.xml"/><Relationship Id="rId46" Type="http://schemas.openxmlformats.org/officeDocument/2006/relationships/slide" Target="slides/slide44.xml"/><Relationship Id="rId459" Type="http://schemas.openxmlformats.org/officeDocument/2006/relationships/slide" Target="slides/slide457.xml"/><Relationship Id="rId458" Type="http://schemas.openxmlformats.org/officeDocument/2006/relationships/slide" Target="slides/slide456.xml"/><Relationship Id="rId457" Type="http://schemas.openxmlformats.org/officeDocument/2006/relationships/slide" Target="slides/slide455.xml"/><Relationship Id="rId456" Type="http://schemas.openxmlformats.org/officeDocument/2006/relationships/slide" Target="slides/slide454.xml"/><Relationship Id="rId455" Type="http://schemas.openxmlformats.org/officeDocument/2006/relationships/slide" Target="slides/slide453.xml"/><Relationship Id="rId454" Type="http://schemas.openxmlformats.org/officeDocument/2006/relationships/slide" Target="slides/slide452.xml"/><Relationship Id="rId453" Type="http://schemas.openxmlformats.org/officeDocument/2006/relationships/slide" Target="slides/slide451.xml"/><Relationship Id="rId452" Type="http://schemas.openxmlformats.org/officeDocument/2006/relationships/slide" Target="slides/slide450.xml"/><Relationship Id="rId451" Type="http://schemas.openxmlformats.org/officeDocument/2006/relationships/slide" Target="slides/slide449.xml"/><Relationship Id="rId450" Type="http://schemas.openxmlformats.org/officeDocument/2006/relationships/slide" Target="slides/slide448.xml"/><Relationship Id="rId45" Type="http://schemas.openxmlformats.org/officeDocument/2006/relationships/slide" Target="slides/slide43.xml"/><Relationship Id="rId449" Type="http://schemas.openxmlformats.org/officeDocument/2006/relationships/slide" Target="slides/slide447.xml"/><Relationship Id="rId448" Type="http://schemas.openxmlformats.org/officeDocument/2006/relationships/slide" Target="slides/slide446.xml"/><Relationship Id="rId447" Type="http://schemas.openxmlformats.org/officeDocument/2006/relationships/slide" Target="slides/slide445.xml"/><Relationship Id="rId446" Type="http://schemas.openxmlformats.org/officeDocument/2006/relationships/slide" Target="slides/slide444.xml"/><Relationship Id="rId445" Type="http://schemas.openxmlformats.org/officeDocument/2006/relationships/slide" Target="slides/slide443.xml"/><Relationship Id="rId444" Type="http://schemas.openxmlformats.org/officeDocument/2006/relationships/slide" Target="slides/slide442.xml"/><Relationship Id="rId443" Type="http://schemas.openxmlformats.org/officeDocument/2006/relationships/slide" Target="slides/slide441.xml"/><Relationship Id="rId442" Type="http://schemas.openxmlformats.org/officeDocument/2006/relationships/slide" Target="slides/slide440.xml"/><Relationship Id="rId441" Type="http://schemas.openxmlformats.org/officeDocument/2006/relationships/slide" Target="slides/slide439.xml"/><Relationship Id="rId440" Type="http://schemas.openxmlformats.org/officeDocument/2006/relationships/slide" Target="slides/slide438.xml"/><Relationship Id="rId44" Type="http://schemas.openxmlformats.org/officeDocument/2006/relationships/slide" Target="slides/slide42.xml"/><Relationship Id="rId439" Type="http://schemas.openxmlformats.org/officeDocument/2006/relationships/slide" Target="slides/slide437.xml"/><Relationship Id="rId438" Type="http://schemas.openxmlformats.org/officeDocument/2006/relationships/slide" Target="slides/slide436.xml"/><Relationship Id="rId437" Type="http://schemas.openxmlformats.org/officeDocument/2006/relationships/slide" Target="slides/slide435.xml"/><Relationship Id="rId436" Type="http://schemas.openxmlformats.org/officeDocument/2006/relationships/slide" Target="slides/slide434.xml"/><Relationship Id="rId435" Type="http://schemas.openxmlformats.org/officeDocument/2006/relationships/slide" Target="slides/slide433.xml"/><Relationship Id="rId434" Type="http://schemas.openxmlformats.org/officeDocument/2006/relationships/slide" Target="slides/slide432.xml"/><Relationship Id="rId433" Type="http://schemas.openxmlformats.org/officeDocument/2006/relationships/slide" Target="slides/slide431.xml"/><Relationship Id="rId432" Type="http://schemas.openxmlformats.org/officeDocument/2006/relationships/slide" Target="slides/slide430.xml"/><Relationship Id="rId431" Type="http://schemas.openxmlformats.org/officeDocument/2006/relationships/slide" Target="slides/slide429.xml"/><Relationship Id="rId430" Type="http://schemas.openxmlformats.org/officeDocument/2006/relationships/slide" Target="slides/slide428.xml"/><Relationship Id="rId43" Type="http://schemas.openxmlformats.org/officeDocument/2006/relationships/slide" Target="slides/slide41.xml"/><Relationship Id="rId429" Type="http://schemas.openxmlformats.org/officeDocument/2006/relationships/slide" Target="slides/slide427.xml"/><Relationship Id="rId428" Type="http://schemas.openxmlformats.org/officeDocument/2006/relationships/slide" Target="slides/slide426.xml"/><Relationship Id="rId427" Type="http://schemas.openxmlformats.org/officeDocument/2006/relationships/slide" Target="slides/slide425.xml"/><Relationship Id="rId426" Type="http://schemas.openxmlformats.org/officeDocument/2006/relationships/slide" Target="slides/slide424.xml"/><Relationship Id="rId425" Type="http://schemas.openxmlformats.org/officeDocument/2006/relationships/slide" Target="slides/slide423.xml"/><Relationship Id="rId424" Type="http://schemas.openxmlformats.org/officeDocument/2006/relationships/slide" Target="slides/slide422.xml"/><Relationship Id="rId423" Type="http://schemas.openxmlformats.org/officeDocument/2006/relationships/slide" Target="slides/slide421.xml"/><Relationship Id="rId422" Type="http://schemas.openxmlformats.org/officeDocument/2006/relationships/slide" Target="slides/slide420.xml"/><Relationship Id="rId421" Type="http://schemas.openxmlformats.org/officeDocument/2006/relationships/slide" Target="slides/slide419.xml"/><Relationship Id="rId420" Type="http://schemas.openxmlformats.org/officeDocument/2006/relationships/slide" Target="slides/slide418.xml"/><Relationship Id="rId42" Type="http://schemas.openxmlformats.org/officeDocument/2006/relationships/slide" Target="slides/slide40.xml"/><Relationship Id="rId419" Type="http://schemas.openxmlformats.org/officeDocument/2006/relationships/slide" Target="slides/slide417.xml"/><Relationship Id="rId418" Type="http://schemas.openxmlformats.org/officeDocument/2006/relationships/slide" Target="slides/slide416.xml"/><Relationship Id="rId417" Type="http://schemas.openxmlformats.org/officeDocument/2006/relationships/slide" Target="slides/slide415.xml"/><Relationship Id="rId416" Type="http://schemas.openxmlformats.org/officeDocument/2006/relationships/slide" Target="slides/slide414.xml"/><Relationship Id="rId415" Type="http://schemas.openxmlformats.org/officeDocument/2006/relationships/slide" Target="slides/slide413.xml"/><Relationship Id="rId414" Type="http://schemas.openxmlformats.org/officeDocument/2006/relationships/slide" Target="slides/slide412.xml"/><Relationship Id="rId413" Type="http://schemas.openxmlformats.org/officeDocument/2006/relationships/slide" Target="slides/slide411.xml"/><Relationship Id="rId412" Type="http://schemas.openxmlformats.org/officeDocument/2006/relationships/slide" Target="slides/slide410.xml"/><Relationship Id="rId411" Type="http://schemas.openxmlformats.org/officeDocument/2006/relationships/slide" Target="slides/slide409.xml"/><Relationship Id="rId410" Type="http://schemas.openxmlformats.org/officeDocument/2006/relationships/slide" Target="slides/slide408.xml"/><Relationship Id="rId41" Type="http://schemas.openxmlformats.org/officeDocument/2006/relationships/slide" Target="slides/slide39.xml"/><Relationship Id="rId409" Type="http://schemas.openxmlformats.org/officeDocument/2006/relationships/slide" Target="slides/slide407.xml"/><Relationship Id="rId408" Type="http://schemas.openxmlformats.org/officeDocument/2006/relationships/slide" Target="slides/slide406.xml"/><Relationship Id="rId407" Type="http://schemas.openxmlformats.org/officeDocument/2006/relationships/slide" Target="slides/slide405.xml"/><Relationship Id="rId406" Type="http://schemas.openxmlformats.org/officeDocument/2006/relationships/slide" Target="slides/slide404.xml"/><Relationship Id="rId405" Type="http://schemas.openxmlformats.org/officeDocument/2006/relationships/slide" Target="slides/slide403.xml"/><Relationship Id="rId404" Type="http://schemas.openxmlformats.org/officeDocument/2006/relationships/slide" Target="slides/slide402.xml"/><Relationship Id="rId403" Type="http://schemas.openxmlformats.org/officeDocument/2006/relationships/slide" Target="slides/slide401.xml"/><Relationship Id="rId402" Type="http://schemas.openxmlformats.org/officeDocument/2006/relationships/slide" Target="slides/slide400.xml"/><Relationship Id="rId401" Type="http://schemas.openxmlformats.org/officeDocument/2006/relationships/slide" Target="slides/slide399.xml"/><Relationship Id="rId400" Type="http://schemas.openxmlformats.org/officeDocument/2006/relationships/slide" Target="slides/slide398.xml"/><Relationship Id="rId40" Type="http://schemas.openxmlformats.org/officeDocument/2006/relationships/slide" Target="slides/slide38.xml"/><Relationship Id="rId4" Type="http://schemas.openxmlformats.org/officeDocument/2006/relationships/slide" Target="slides/slide2.xml"/><Relationship Id="rId399" Type="http://schemas.openxmlformats.org/officeDocument/2006/relationships/slide" Target="slides/slide397.xml"/><Relationship Id="rId398" Type="http://schemas.openxmlformats.org/officeDocument/2006/relationships/slide" Target="slides/slide396.xml"/><Relationship Id="rId397" Type="http://schemas.openxmlformats.org/officeDocument/2006/relationships/slide" Target="slides/slide395.xml"/><Relationship Id="rId396" Type="http://schemas.openxmlformats.org/officeDocument/2006/relationships/slide" Target="slides/slide394.xml"/><Relationship Id="rId395" Type="http://schemas.openxmlformats.org/officeDocument/2006/relationships/slide" Target="slides/slide393.xml"/><Relationship Id="rId394" Type="http://schemas.openxmlformats.org/officeDocument/2006/relationships/slide" Target="slides/slide392.xml"/><Relationship Id="rId393" Type="http://schemas.openxmlformats.org/officeDocument/2006/relationships/slide" Target="slides/slide391.xml"/><Relationship Id="rId392" Type="http://schemas.openxmlformats.org/officeDocument/2006/relationships/slide" Target="slides/slide390.xml"/><Relationship Id="rId391" Type="http://schemas.openxmlformats.org/officeDocument/2006/relationships/slide" Target="slides/slide389.xml"/><Relationship Id="rId390" Type="http://schemas.openxmlformats.org/officeDocument/2006/relationships/slide" Target="slides/slide388.xml"/><Relationship Id="rId39" Type="http://schemas.openxmlformats.org/officeDocument/2006/relationships/slide" Target="slides/slide37.xml"/><Relationship Id="rId389" Type="http://schemas.openxmlformats.org/officeDocument/2006/relationships/slide" Target="slides/slide387.xml"/><Relationship Id="rId388" Type="http://schemas.openxmlformats.org/officeDocument/2006/relationships/slide" Target="slides/slide386.xml"/><Relationship Id="rId387" Type="http://schemas.openxmlformats.org/officeDocument/2006/relationships/slide" Target="slides/slide385.xml"/><Relationship Id="rId386" Type="http://schemas.openxmlformats.org/officeDocument/2006/relationships/slide" Target="slides/slide384.xml"/><Relationship Id="rId385" Type="http://schemas.openxmlformats.org/officeDocument/2006/relationships/slide" Target="slides/slide383.xml"/><Relationship Id="rId384" Type="http://schemas.openxmlformats.org/officeDocument/2006/relationships/slide" Target="slides/slide382.xml"/><Relationship Id="rId383" Type="http://schemas.openxmlformats.org/officeDocument/2006/relationships/slide" Target="slides/slide381.xml"/><Relationship Id="rId382" Type="http://schemas.openxmlformats.org/officeDocument/2006/relationships/slide" Target="slides/slide380.xml"/><Relationship Id="rId381" Type="http://schemas.openxmlformats.org/officeDocument/2006/relationships/slide" Target="slides/slide379.xml"/><Relationship Id="rId380" Type="http://schemas.openxmlformats.org/officeDocument/2006/relationships/slide" Target="slides/slide378.xml"/><Relationship Id="rId38" Type="http://schemas.openxmlformats.org/officeDocument/2006/relationships/slide" Target="slides/slide36.xml"/><Relationship Id="rId379" Type="http://schemas.openxmlformats.org/officeDocument/2006/relationships/slide" Target="slides/slide377.xml"/><Relationship Id="rId378" Type="http://schemas.openxmlformats.org/officeDocument/2006/relationships/slide" Target="slides/slide376.xml"/><Relationship Id="rId377" Type="http://schemas.openxmlformats.org/officeDocument/2006/relationships/slide" Target="slides/slide375.xml"/><Relationship Id="rId376" Type="http://schemas.openxmlformats.org/officeDocument/2006/relationships/slide" Target="slides/slide374.xml"/><Relationship Id="rId375" Type="http://schemas.openxmlformats.org/officeDocument/2006/relationships/slide" Target="slides/slide373.xml"/><Relationship Id="rId374" Type="http://schemas.openxmlformats.org/officeDocument/2006/relationships/slide" Target="slides/slide372.xml"/><Relationship Id="rId373" Type="http://schemas.openxmlformats.org/officeDocument/2006/relationships/slide" Target="slides/slide371.xml"/><Relationship Id="rId372" Type="http://schemas.openxmlformats.org/officeDocument/2006/relationships/slide" Target="slides/slide370.xml"/><Relationship Id="rId371" Type="http://schemas.openxmlformats.org/officeDocument/2006/relationships/slide" Target="slides/slide369.xml"/><Relationship Id="rId370" Type="http://schemas.openxmlformats.org/officeDocument/2006/relationships/slide" Target="slides/slide368.xml"/><Relationship Id="rId37" Type="http://schemas.openxmlformats.org/officeDocument/2006/relationships/slide" Target="slides/slide35.xml"/><Relationship Id="rId369" Type="http://schemas.openxmlformats.org/officeDocument/2006/relationships/slide" Target="slides/slide367.xml"/><Relationship Id="rId368" Type="http://schemas.openxmlformats.org/officeDocument/2006/relationships/slide" Target="slides/slide366.xml"/><Relationship Id="rId367" Type="http://schemas.openxmlformats.org/officeDocument/2006/relationships/slide" Target="slides/slide365.xml"/><Relationship Id="rId366" Type="http://schemas.openxmlformats.org/officeDocument/2006/relationships/slide" Target="slides/slide364.xml"/><Relationship Id="rId365" Type="http://schemas.openxmlformats.org/officeDocument/2006/relationships/slide" Target="slides/slide363.xml"/><Relationship Id="rId364" Type="http://schemas.openxmlformats.org/officeDocument/2006/relationships/slide" Target="slides/slide362.xml"/><Relationship Id="rId363" Type="http://schemas.openxmlformats.org/officeDocument/2006/relationships/slide" Target="slides/slide361.xml"/><Relationship Id="rId362" Type="http://schemas.openxmlformats.org/officeDocument/2006/relationships/slide" Target="slides/slide360.xml"/><Relationship Id="rId361" Type="http://schemas.openxmlformats.org/officeDocument/2006/relationships/slide" Target="slides/slide359.xml"/><Relationship Id="rId360" Type="http://schemas.openxmlformats.org/officeDocument/2006/relationships/slide" Target="slides/slide358.xml"/><Relationship Id="rId36" Type="http://schemas.openxmlformats.org/officeDocument/2006/relationships/slide" Target="slides/slide34.xml"/><Relationship Id="rId359" Type="http://schemas.openxmlformats.org/officeDocument/2006/relationships/slide" Target="slides/slide357.xml"/><Relationship Id="rId358" Type="http://schemas.openxmlformats.org/officeDocument/2006/relationships/slide" Target="slides/slide356.xml"/><Relationship Id="rId357" Type="http://schemas.openxmlformats.org/officeDocument/2006/relationships/slide" Target="slides/slide355.xml"/><Relationship Id="rId356" Type="http://schemas.openxmlformats.org/officeDocument/2006/relationships/slide" Target="slides/slide354.xml"/><Relationship Id="rId355" Type="http://schemas.openxmlformats.org/officeDocument/2006/relationships/slide" Target="slides/slide353.xml"/><Relationship Id="rId354" Type="http://schemas.openxmlformats.org/officeDocument/2006/relationships/slide" Target="slides/slide352.xml"/><Relationship Id="rId353" Type="http://schemas.openxmlformats.org/officeDocument/2006/relationships/slide" Target="slides/slide351.xml"/><Relationship Id="rId352" Type="http://schemas.openxmlformats.org/officeDocument/2006/relationships/slide" Target="slides/slide350.xml"/><Relationship Id="rId351" Type="http://schemas.openxmlformats.org/officeDocument/2006/relationships/slide" Target="slides/slide349.xml"/><Relationship Id="rId350" Type="http://schemas.openxmlformats.org/officeDocument/2006/relationships/slide" Target="slides/slide348.xml"/><Relationship Id="rId35" Type="http://schemas.openxmlformats.org/officeDocument/2006/relationships/slide" Target="slides/slide33.xml"/><Relationship Id="rId349" Type="http://schemas.openxmlformats.org/officeDocument/2006/relationships/slide" Target="slides/slide347.xml"/><Relationship Id="rId348" Type="http://schemas.openxmlformats.org/officeDocument/2006/relationships/slide" Target="slides/slide346.xml"/><Relationship Id="rId347" Type="http://schemas.openxmlformats.org/officeDocument/2006/relationships/slide" Target="slides/slide345.xml"/><Relationship Id="rId346" Type="http://schemas.openxmlformats.org/officeDocument/2006/relationships/slide" Target="slides/slide344.xml"/><Relationship Id="rId345" Type="http://schemas.openxmlformats.org/officeDocument/2006/relationships/slide" Target="slides/slide343.xml"/><Relationship Id="rId344" Type="http://schemas.openxmlformats.org/officeDocument/2006/relationships/slide" Target="slides/slide342.xml"/><Relationship Id="rId343" Type="http://schemas.openxmlformats.org/officeDocument/2006/relationships/slide" Target="slides/slide341.xml"/><Relationship Id="rId342" Type="http://schemas.openxmlformats.org/officeDocument/2006/relationships/slide" Target="slides/slide340.xml"/><Relationship Id="rId341" Type="http://schemas.openxmlformats.org/officeDocument/2006/relationships/slide" Target="slides/slide339.xml"/><Relationship Id="rId340" Type="http://schemas.openxmlformats.org/officeDocument/2006/relationships/slide" Target="slides/slide338.xml"/><Relationship Id="rId34" Type="http://schemas.openxmlformats.org/officeDocument/2006/relationships/slide" Target="slides/slide32.xml"/><Relationship Id="rId339" Type="http://schemas.openxmlformats.org/officeDocument/2006/relationships/slide" Target="slides/slide337.xml"/><Relationship Id="rId338" Type="http://schemas.openxmlformats.org/officeDocument/2006/relationships/slide" Target="slides/slide336.xml"/><Relationship Id="rId337" Type="http://schemas.openxmlformats.org/officeDocument/2006/relationships/slide" Target="slides/slide335.xml"/><Relationship Id="rId336" Type="http://schemas.openxmlformats.org/officeDocument/2006/relationships/slide" Target="slides/slide334.xml"/><Relationship Id="rId335" Type="http://schemas.openxmlformats.org/officeDocument/2006/relationships/slide" Target="slides/slide333.xml"/><Relationship Id="rId334" Type="http://schemas.openxmlformats.org/officeDocument/2006/relationships/slide" Target="slides/slide332.xml"/><Relationship Id="rId333" Type="http://schemas.openxmlformats.org/officeDocument/2006/relationships/slide" Target="slides/slide331.xml"/><Relationship Id="rId332" Type="http://schemas.openxmlformats.org/officeDocument/2006/relationships/slide" Target="slides/slide330.xml"/><Relationship Id="rId331" Type="http://schemas.openxmlformats.org/officeDocument/2006/relationships/slide" Target="slides/slide329.xml"/><Relationship Id="rId330" Type="http://schemas.openxmlformats.org/officeDocument/2006/relationships/slide" Target="slides/slide328.xml"/><Relationship Id="rId33" Type="http://schemas.openxmlformats.org/officeDocument/2006/relationships/slide" Target="slides/slide31.xml"/><Relationship Id="rId329" Type="http://schemas.openxmlformats.org/officeDocument/2006/relationships/slide" Target="slides/slide327.xml"/><Relationship Id="rId328" Type="http://schemas.openxmlformats.org/officeDocument/2006/relationships/slide" Target="slides/slide326.xml"/><Relationship Id="rId327" Type="http://schemas.openxmlformats.org/officeDocument/2006/relationships/slide" Target="slides/slide325.xml"/><Relationship Id="rId326" Type="http://schemas.openxmlformats.org/officeDocument/2006/relationships/slide" Target="slides/slide324.xml"/><Relationship Id="rId325" Type="http://schemas.openxmlformats.org/officeDocument/2006/relationships/slide" Target="slides/slide323.xml"/><Relationship Id="rId324" Type="http://schemas.openxmlformats.org/officeDocument/2006/relationships/slide" Target="slides/slide322.xml"/><Relationship Id="rId323" Type="http://schemas.openxmlformats.org/officeDocument/2006/relationships/slide" Target="slides/slide321.xml"/><Relationship Id="rId322" Type="http://schemas.openxmlformats.org/officeDocument/2006/relationships/slide" Target="slides/slide320.xml"/><Relationship Id="rId321" Type="http://schemas.openxmlformats.org/officeDocument/2006/relationships/slide" Target="slides/slide319.xml"/><Relationship Id="rId320" Type="http://schemas.openxmlformats.org/officeDocument/2006/relationships/slide" Target="slides/slide318.xml"/><Relationship Id="rId32" Type="http://schemas.openxmlformats.org/officeDocument/2006/relationships/slide" Target="slides/slide30.xml"/><Relationship Id="rId319" Type="http://schemas.openxmlformats.org/officeDocument/2006/relationships/slide" Target="slides/slide317.xml"/><Relationship Id="rId318" Type="http://schemas.openxmlformats.org/officeDocument/2006/relationships/slide" Target="slides/slide316.xml"/><Relationship Id="rId317" Type="http://schemas.openxmlformats.org/officeDocument/2006/relationships/slide" Target="slides/slide315.xml"/><Relationship Id="rId316" Type="http://schemas.openxmlformats.org/officeDocument/2006/relationships/slide" Target="slides/slide314.xml"/><Relationship Id="rId315" Type="http://schemas.openxmlformats.org/officeDocument/2006/relationships/slide" Target="slides/slide313.xml"/><Relationship Id="rId314" Type="http://schemas.openxmlformats.org/officeDocument/2006/relationships/slide" Target="slides/slide312.xml"/><Relationship Id="rId313" Type="http://schemas.openxmlformats.org/officeDocument/2006/relationships/slide" Target="slides/slide311.xml"/><Relationship Id="rId312" Type="http://schemas.openxmlformats.org/officeDocument/2006/relationships/slide" Target="slides/slide310.xml"/><Relationship Id="rId311" Type="http://schemas.openxmlformats.org/officeDocument/2006/relationships/slide" Target="slides/slide309.xml"/><Relationship Id="rId310" Type="http://schemas.openxmlformats.org/officeDocument/2006/relationships/slide" Target="slides/slide308.xml"/><Relationship Id="rId31" Type="http://schemas.openxmlformats.org/officeDocument/2006/relationships/slide" Target="slides/slide29.xml"/><Relationship Id="rId309" Type="http://schemas.openxmlformats.org/officeDocument/2006/relationships/slide" Target="slides/slide307.xml"/><Relationship Id="rId308" Type="http://schemas.openxmlformats.org/officeDocument/2006/relationships/slide" Target="slides/slide306.xml"/><Relationship Id="rId307" Type="http://schemas.openxmlformats.org/officeDocument/2006/relationships/slide" Target="slides/slide305.xml"/><Relationship Id="rId306" Type="http://schemas.openxmlformats.org/officeDocument/2006/relationships/slide" Target="slides/slide304.xml"/><Relationship Id="rId305" Type="http://schemas.openxmlformats.org/officeDocument/2006/relationships/slide" Target="slides/slide303.xml"/><Relationship Id="rId304" Type="http://schemas.openxmlformats.org/officeDocument/2006/relationships/slide" Target="slides/slide302.xml"/><Relationship Id="rId303" Type="http://schemas.openxmlformats.org/officeDocument/2006/relationships/slide" Target="slides/slide301.xml"/><Relationship Id="rId302" Type="http://schemas.openxmlformats.org/officeDocument/2006/relationships/slide" Target="slides/slide300.xml"/><Relationship Id="rId301" Type="http://schemas.openxmlformats.org/officeDocument/2006/relationships/slide" Target="slides/slide299.xml"/><Relationship Id="rId300" Type="http://schemas.openxmlformats.org/officeDocument/2006/relationships/slide" Target="slides/slide298.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7.xml"/><Relationship Id="rId298" Type="http://schemas.openxmlformats.org/officeDocument/2006/relationships/slide" Target="slides/slide296.xml"/><Relationship Id="rId297" Type="http://schemas.openxmlformats.org/officeDocument/2006/relationships/slide" Target="slides/slide295.xml"/><Relationship Id="rId296" Type="http://schemas.openxmlformats.org/officeDocument/2006/relationships/slide" Target="slides/slide294.xml"/><Relationship Id="rId295" Type="http://schemas.openxmlformats.org/officeDocument/2006/relationships/slide" Target="slides/slide293.xml"/><Relationship Id="rId294" Type="http://schemas.openxmlformats.org/officeDocument/2006/relationships/slide" Target="slides/slide292.xml"/><Relationship Id="rId293" Type="http://schemas.openxmlformats.org/officeDocument/2006/relationships/slide" Target="slides/slide291.xml"/><Relationship Id="rId292" Type="http://schemas.openxmlformats.org/officeDocument/2006/relationships/slide" Target="slides/slide290.xml"/><Relationship Id="rId291" Type="http://schemas.openxmlformats.org/officeDocument/2006/relationships/slide" Target="slides/slide289.xml"/><Relationship Id="rId290" Type="http://schemas.openxmlformats.org/officeDocument/2006/relationships/slide" Target="slides/slide288.xml"/><Relationship Id="rId29" Type="http://schemas.openxmlformats.org/officeDocument/2006/relationships/slide" Target="slides/slide27.xml"/><Relationship Id="rId289" Type="http://schemas.openxmlformats.org/officeDocument/2006/relationships/slide" Target="slides/slide287.xml"/><Relationship Id="rId288" Type="http://schemas.openxmlformats.org/officeDocument/2006/relationships/slide" Target="slides/slide286.xml"/><Relationship Id="rId287" Type="http://schemas.openxmlformats.org/officeDocument/2006/relationships/slide" Target="slides/slide285.xml"/><Relationship Id="rId286" Type="http://schemas.openxmlformats.org/officeDocument/2006/relationships/slide" Target="slides/slide284.xml"/><Relationship Id="rId285" Type="http://schemas.openxmlformats.org/officeDocument/2006/relationships/slide" Target="slides/slide283.xml"/><Relationship Id="rId284" Type="http://schemas.openxmlformats.org/officeDocument/2006/relationships/slide" Target="slides/slide282.xml"/><Relationship Id="rId283" Type="http://schemas.openxmlformats.org/officeDocument/2006/relationships/slide" Target="slides/slide281.xml"/><Relationship Id="rId282" Type="http://schemas.openxmlformats.org/officeDocument/2006/relationships/slide" Target="slides/slide280.xml"/><Relationship Id="rId281" Type="http://schemas.openxmlformats.org/officeDocument/2006/relationships/slide" Target="slides/slide279.xml"/><Relationship Id="rId280" Type="http://schemas.openxmlformats.org/officeDocument/2006/relationships/slide" Target="slides/slide278.xml"/><Relationship Id="rId28" Type="http://schemas.openxmlformats.org/officeDocument/2006/relationships/slide" Target="slides/slide26.xml"/><Relationship Id="rId279" Type="http://schemas.openxmlformats.org/officeDocument/2006/relationships/slide" Target="slides/slide277.xml"/><Relationship Id="rId278" Type="http://schemas.openxmlformats.org/officeDocument/2006/relationships/slide" Target="slides/slide276.xml"/><Relationship Id="rId277" Type="http://schemas.openxmlformats.org/officeDocument/2006/relationships/slide" Target="slides/slide275.xml"/><Relationship Id="rId276" Type="http://schemas.openxmlformats.org/officeDocument/2006/relationships/slide" Target="slides/slide274.xml"/><Relationship Id="rId275" Type="http://schemas.openxmlformats.org/officeDocument/2006/relationships/slide" Target="slides/slide273.xml"/><Relationship Id="rId274" Type="http://schemas.openxmlformats.org/officeDocument/2006/relationships/slide" Target="slides/slide272.xml"/><Relationship Id="rId273" Type="http://schemas.openxmlformats.org/officeDocument/2006/relationships/slide" Target="slides/slide271.xml"/><Relationship Id="rId272" Type="http://schemas.openxmlformats.org/officeDocument/2006/relationships/slide" Target="slides/slide270.xml"/><Relationship Id="rId271" Type="http://schemas.openxmlformats.org/officeDocument/2006/relationships/slide" Target="slides/slide269.xml"/><Relationship Id="rId270" Type="http://schemas.openxmlformats.org/officeDocument/2006/relationships/slide" Target="slides/slide268.xml"/><Relationship Id="rId27" Type="http://schemas.openxmlformats.org/officeDocument/2006/relationships/slide" Target="slides/slide25.xml"/><Relationship Id="rId269" Type="http://schemas.openxmlformats.org/officeDocument/2006/relationships/slide" Target="slides/slide267.xml"/><Relationship Id="rId268" Type="http://schemas.openxmlformats.org/officeDocument/2006/relationships/slide" Target="slides/slide266.xml"/><Relationship Id="rId267" Type="http://schemas.openxmlformats.org/officeDocument/2006/relationships/slide" Target="slides/slide265.xml"/><Relationship Id="rId266" Type="http://schemas.openxmlformats.org/officeDocument/2006/relationships/slide" Target="slides/slide264.xml"/><Relationship Id="rId265" Type="http://schemas.openxmlformats.org/officeDocument/2006/relationships/slide" Target="slides/slide263.xml"/><Relationship Id="rId264" Type="http://schemas.openxmlformats.org/officeDocument/2006/relationships/slide" Target="slides/slide262.xml"/><Relationship Id="rId263" Type="http://schemas.openxmlformats.org/officeDocument/2006/relationships/slide" Target="slides/slide261.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jpe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image" Target="../media/image143.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pn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0.png"/><Relationship Id="rId1" Type="http://schemas.openxmlformats.org/officeDocument/2006/relationships/image" Target="../media/image16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9.png"/><Relationship Id="rId1" Type="http://schemas.openxmlformats.org/officeDocument/2006/relationships/image" Target="../media/image178.png"/></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1.png"/><Relationship Id="rId1" Type="http://schemas.openxmlformats.org/officeDocument/2006/relationships/image" Target="../media/image18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4.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5.png"/></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6.png"/></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png"/></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6.pn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png"/></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png"/></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9.png"/></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0.png"/></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3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3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3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9.png"/></Relationships>
</file>

<file path=ppt/slides/_rels/slide3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0.png"/></Relationships>
</file>

<file path=ppt/slides/_rels/slide3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png"/></Relationships>
</file>

<file path=ppt/slides/_rels/slide3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2.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3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3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3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8.png"/></Relationships>
</file>

<file path=ppt/slides/_rels/slide3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9.png"/></Relationships>
</file>

<file path=ppt/slides/_rels/slide3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0.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1.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2.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png"/></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9.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2.png"/></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3.pn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png"/></Relationships>
</file>

<file path=ppt/slides/_rels/slide4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5.png"/></Relationships>
</file>

<file path=ppt/slides/_rels/slide4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7.png"/><Relationship Id="rId1" Type="http://schemas.openxmlformats.org/officeDocument/2006/relationships/image" Target="../media/image276.png"/></Relationships>
</file>

<file path=ppt/slides/_rels/slide4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7.png"/><Relationship Id="rId1" Type="http://schemas.openxmlformats.org/officeDocument/2006/relationships/image" Target="../media/image276.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8.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9.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0.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1.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2.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3.png"/></Relationships>
</file>

<file path=ppt/slides/_rels/slide4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4.png"/></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5.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7.png"/></Relationships>
</file>

<file path=ppt/slides/_rels/slide4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8.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9.png"/></Relationships>
</file>

<file path=ppt/slides/_rels/slide4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0.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1.png"/></Relationships>
</file>

<file path=ppt/slides/_rels/slide4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2.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4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4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5.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6.png"/></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7.png"/></Relationships>
</file>

<file path=ppt/slides/_rels/slide4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9.png"/></Relationships>
</file>

<file path=ppt/slides/_rels/slide4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1.png"/><Relationship Id="rId1" Type="http://schemas.openxmlformats.org/officeDocument/2006/relationships/image" Target="../media/image300.png"/></Relationships>
</file>

<file path=ppt/slides/_rels/slide4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2.png"/></Relationships>
</file>

<file path=ppt/slides/_rels/slide4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3.png"/></Relationships>
</file>

<file path=ppt/slides/_rels/slide4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4.png"/></Relationships>
</file>

<file path=ppt/slides/_rels/slide4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5.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6.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7.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8.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9.png"/></Relationships>
</file>

<file path=ppt/slides/_rels/slide4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0.png"/></Relationships>
</file>

<file path=ppt/slides/_rels/slide4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1.png"/></Relationships>
</file>

<file path=ppt/slides/_rels/slide4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2.png"/></Relationships>
</file>

<file path=ppt/slides/_rels/slide4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3.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4.png"/></Relationships>
</file>

<file path=ppt/slides/_rels/slide4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5.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6.png"/></Relationships>
</file>

<file path=ppt/slides/_rels/slide5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7.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8.png"/></Relationships>
</file>

<file path=ppt/slides/_rels/slide5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9.png"/></Relationships>
</file>

<file path=ppt/slides/_rels/slide5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0.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2.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3.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4.png"/></Relationships>
</file>

<file path=ppt/slides/_rels/slide5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5.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7.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8.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9.png"/></Relationships>
</file>

<file path=ppt/slides/_rels/slide5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0.png"/></Relationships>
</file>

<file path=ppt/slides/_rels/slide5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1.png"/></Relationships>
</file>

<file path=ppt/slides/_rels/slide5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2.png"/></Relationships>
</file>

<file path=ppt/slides/_rels/slide5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3.png"/></Relationships>
</file>

<file path=ppt/slides/_rels/slide5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5.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6.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7.png"/></Relationships>
</file>

<file path=ppt/slides/_rels/slide5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8.png"/></Relationships>
</file>

<file path=ppt/slides/_rels/slide5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9.png"/></Relationships>
</file>

<file path=ppt/slides/_rels/slide5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1.png"/></Relationships>
</file>

<file path=ppt/slides/_rels/slide5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2.png"/></Relationships>
</file>

<file path=ppt/slides/_rels/slide5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3.png"/></Relationships>
</file>

<file path=ppt/slides/_rels/slide5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4.png"/></Relationships>
</file>

<file path=ppt/slides/_rels/slide5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5.png"/></Relationships>
</file>

<file path=ppt/slides/_rels/slide5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6.png"/></Relationships>
</file>

<file path=ppt/slides/_rels/slide5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7.png"/></Relationships>
</file>

<file path=ppt/slides/_rels/slide5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8.png"/></Relationships>
</file>

<file path=ppt/slides/_rels/slide5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9.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0.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1.png"/></Relationships>
</file>

<file path=ppt/slides/_rels/slide5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2.png"/></Relationships>
</file>

<file path=ppt/slides/_rels/slide5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3.png"/></Relationships>
</file>

<file path=ppt/slides/_rels/slide5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4.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5.png"/></Relationships>
</file>

<file path=ppt/slides/_rels/slide5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6.png"/></Relationships>
</file>

<file path=ppt/slides/_rels/slide5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8.png"/><Relationship Id="rId1" Type="http://schemas.openxmlformats.org/officeDocument/2006/relationships/image" Target="../media/image35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9.png"/></Relationships>
</file>

<file path=ppt/slides/_rels/slide5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0.png"/></Relationships>
</file>

<file path=ppt/slides/_rels/slide5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1.png"/></Relationships>
</file>

<file path=ppt/slides/_rels/slide5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2.png"/></Relationships>
</file>

<file path=ppt/slides/_rels/slide5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3.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5.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6.png"/></Relationships>
</file>

<file path=ppt/slides/_rels/slide5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7.png"/></Relationships>
</file>

<file path=ppt/slides/_rels/slide5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8.png"/></Relationships>
</file>

<file path=ppt/slides/_rels/slide5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9.png"/></Relationships>
</file>

<file path=ppt/slides/_rels/slide5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0.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2.png"/></Relationships>
</file>

<file path=ppt/slides/_rels/slide5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3.png"/></Relationships>
</file>

<file path=ppt/slides/_rels/slide5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4.png"/></Relationships>
</file>

<file path=ppt/slides/_rels/slide5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5.png"/></Relationships>
</file>

<file path=ppt/slides/_rels/slide5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6.png"/></Relationships>
</file>

<file path=ppt/slides/_rels/slide5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7.png"/></Relationships>
</file>

<file path=ppt/slides/_rels/slide5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8.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9.png"/></Relationships>
</file>

<file path=ppt/slides/_rels/slide5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0.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1.png"/></Relationships>
</file>

<file path=ppt/slides/_rels/slide5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2.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3.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5.png"/></Relationships>
</file>

<file path=ppt/slides/_rels/slide6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6.png"/></Relationships>
</file>

<file path=ppt/slides/_rels/slide6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7.png"/></Relationships>
</file>

<file path=ppt/slides/_rels/slide6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8.png"/></Relationships>
</file>

<file path=ppt/slides/_rels/slide6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9.png"/></Relationships>
</file>

<file path=ppt/slides/_rels/slide6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0.png"/></Relationships>
</file>

<file path=ppt/slides/_rels/slide6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1.png"/></Relationships>
</file>

<file path=ppt/slides/_rels/slide6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2.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4.png"/></Relationships>
</file>

<file path=ppt/slides/_rels/slide6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5.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6.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7.png"/></Relationships>
</file>

<file path=ppt/slides/_rels/slide6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8.png"/></Relationships>
</file>

<file path=ppt/slides/_rels/slide6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9.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6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0.png"/></Relationships>
</file>

<file path=ppt/slides/_rels/slide6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1.png"/></Relationships>
</file>

<file path=ppt/slides/_rels/slide6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1.png"/></Relationships>
</file>

<file path=ppt/slides/_rels/slide6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2.png"/></Relationships>
</file>

<file path=ppt/slides/_rels/slide6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3.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5.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image" Target="../media/image406.png"/></Relationships>
</file>

<file path=ppt/slides/_rels/slide6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9.png"/></Relationships>
</file>

<file path=ppt/slides/_rels/slide6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0.png"/></Relationships>
</file>

<file path=ppt/slides/_rels/slide6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2.png"/><Relationship Id="rId1" Type="http://schemas.openxmlformats.org/officeDocument/2006/relationships/image" Target="../media/image411.png"/></Relationships>
</file>

<file path=ppt/slides/_rels/slide6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3.png"/></Relationships>
</file>

<file path=ppt/slides/_rels/slide6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4.png"/></Relationships>
</file>

<file path=ppt/slides/_rels/slide6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6.png"/></Relationships>
</file>

<file path=ppt/slides/_rels/slide6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8.png"/><Relationship Id="rId1" Type="http://schemas.openxmlformats.org/officeDocument/2006/relationships/image" Target="../media/image417.png"/></Relationships>
</file>

<file path=ppt/slides/_rels/slide6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9.png"/></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0.png"/></Relationships>
</file>

<file path=ppt/slides/_rels/slide6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2.png"/><Relationship Id="rId1" Type="http://schemas.openxmlformats.org/officeDocument/2006/relationships/image" Target="../media/image421.png"/></Relationships>
</file>

<file path=ppt/slides/_rels/slide6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4.png"/></Relationships>
</file>

<file path=ppt/slides/_rels/slide6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6.png"/><Relationship Id="rId1" Type="http://schemas.openxmlformats.org/officeDocument/2006/relationships/image" Target="../media/image425.png"/></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7.png"/></Relationships>
</file>

<file path=ppt/slides/_rels/slide6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8.png"/></Relationships>
</file>

<file path=ppt/slides/_rels/slide6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9.png"/></Relationships>
</file>

<file path=ppt/slides/_rels/slide6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0.png"/></Relationships>
</file>

<file path=ppt/slides/_rels/slide6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1.png"/></Relationships>
</file>

<file path=ppt/slides/_rels/slide6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3.png"/></Relationships>
</file>

<file path=ppt/slides/_rels/slide6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4.png"/></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5.png"/></Relationships>
</file>

<file path=ppt/slides/_rels/slide6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6.png"/></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7.png"/></Relationships>
</file>

<file path=ppt/slides/_rels/slide6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9.png"/><Relationship Id="rId1" Type="http://schemas.openxmlformats.org/officeDocument/2006/relationships/image" Target="../media/image438.png"/></Relationships>
</file>

<file path=ppt/slides/_rels/slide6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1.png"/><Relationship Id="rId1" Type="http://schemas.openxmlformats.org/officeDocument/2006/relationships/image" Target="../media/image44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2.png"/></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3.png"/></Relationships>
</file>

<file path=ppt/slides/_rels/slide6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4.png"/></Relationships>
</file>

<file path=ppt/slides/_rels/slide6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5.png"/></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6.png"/></Relationships>
</file>

<file path=ppt/slides/_rels/slide6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7.png"/></Relationships>
</file>

<file path=ppt/slides/_rels/slide6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8.png"/></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9.png"/></Relationships>
</file>

<file path=ppt/slides/_rels/slide6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0.png"/></Relationships>
</file>

<file path=ppt/slides/_rels/slide6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1.png"/></Relationships>
</file>

<file path=ppt/slides/_rels/slide6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2.png"/></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3.png"/></Relationships>
</file>

<file path=ppt/slides/_rels/slide6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5.png"/><Relationship Id="rId1" Type="http://schemas.openxmlformats.org/officeDocument/2006/relationships/image" Target="../media/image45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6.png"/></Relationships>
</file>

<file path=ppt/slides/_rels/slide6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7.png"/></Relationships>
</file>

<file path=ppt/slides/_rels/slide6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8.png"/></Relationships>
</file>

<file path=ppt/slides/_rels/slide6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9.png"/></Relationships>
</file>

<file path=ppt/slides/_rels/slide6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0.png"/></Relationships>
</file>

<file path=ppt/slides/_rels/slide6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1.png"/></Relationships>
</file>

<file path=ppt/slides/_rels/slide6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2.png"/></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3.png"/></Relationships>
</file>

<file path=ppt/slides/_rels/slide6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5.png"/></Relationships>
</file>

<file path=ppt/slides/_rels/slide7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6.png"/></Relationships>
</file>

<file path=ppt/slides/_rels/slide7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8.png"/><Relationship Id="rId1" Type="http://schemas.openxmlformats.org/officeDocument/2006/relationships/image" Target="../media/image467.png"/></Relationships>
</file>

<file path=ppt/slides/_rels/slide7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9.png"/></Relationships>
</file>

<file path=ppt/slides/_rels/slide7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0.png"/></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2.png"/><Relationship Id="rId1" Type="http://schemas.openxmlformats.org/officeDocument/2006/relationships/image" Target="../media/image471.png"/></Relationships>
</file>

<file path=ppt/slides/_rels/slide7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3.png"/></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5.png"/></Relationships>
</file>

<file path=ppt/slides/_rels/slide7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7.png"/><Relationship Id="rId1" Type="http://schemas.openxmlformats.org/officeDocument/2006/relationships/image" Target="../media/image476.png"/></Relationships>
</file>

<file path=ppt/slides/_rels/slide7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8.png"/></Relationships>
</file>

<file path=ppt/slides/_rels/slide7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9.png"/></Relationships>
</file>

<file path=ppt/slides/_rels/slide7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0.png"/></Relationships>
</file>

<file path=ppt/slides/_rels/slide7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1.png"/></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2.png"/></Relationships>
</file>

<file path=ppt/slides/_rels/slide7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4.png"/><Relationship Id="rId1" Type="http://schemas.openxmlformats.org/officeDocument/2006/relationships/image" Target="../media/image48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135255"/>
            <a:ext cx="9144000" cy="1259205"/>
          </a:xfrm>
        </p:spPr>
        <p:txBody>
          <a:bodyPr/>
          <a:p>
            <a:r>
              <a:rPr lang="zh-CN" altLang="en-US"/>
              <a:t>计算机科学导论（第</a:t>
            </a:r>
            <a:r>
              <a:rPr lang="en-US" altLang="zh-CN"/>
              <a:t>3</a:t>
            </a:r>
            <a:r>
              <a:rPr lang="zh-CN" altLang="en-US"/>
              <a:t>版）</a:t>
            </a:r>
            <a:endParaRPr lang="zh-CN" altLang="en-US"/>
          </a:p>
        </p:txBody>
      </p:sp>
      <p:sp>
        <p:nvSpPr>
          <p:cNvPr id="3" name="副标题 2"/>
          <p:cNvSpPr>
            <a:spLocks noGrp="1"/>
          </p:cNvSpPr>
          <p:nvPr>
            <p:ph type="subTitle" idx="1"/>
          </p:nvPr>
        </p:nvSpPr>
        <p:spPr>
          <a:xfrm>
            <a:off x="4995545" y="3489960"/>
            <a:ext cx="6957060" cy="1090930"/>
          </a:xfrm>
        </p:spPr>
        <p:txBody>
          <a:bodyPr/>
          <a:p>
            <a:r>
              <a:rPr lang="zh-CN" altLang="en-US"/>
              <a:t>作者：</a:t>
            </a:r>
            <a:r>
              <a:rPr lang="en-US" altLang="zh-CN"/>
              <a:t>[</a:t>
            </a:r>
            <a:r>
              <a:rPr lang="zh-CN" altLang="en-US"/>
              <a:t>美</a:t>
            </a:r>
            <a:r>
              <a:rPr lang="en-US" altLang="zh-CN"/>
              <a:t>]Behrouz Forouzan </a:t>
            </a:r>
            <a:r>
              <a:rPr lang="zh-CN" altLang="en-US"/>
              <a:t>贝赫鲁兹 佛罗赞</a:t>
            </a:r>
            <a:endParaRPr lang="zh-CN" altLang="en-US"/>
          </a:p>
          <a:p>
            <a:r>
              <a:rPr lang="zh-CN" altLang="en-US"/>
              <a:t>讲解：</a:t>
            </a:r>
            <a:r>
              <a:rPr lang="en-US" altLang="zh-CN"/>
              <a:t>JZ</a:t>
            </a:r>
            <a:endParaRPr lang="en-US" altLang="zh-CN"/>
          </a:p>
        </p:txBody>
      </p:sp>
      <p:pic>
        <p:nvPicPr>
          <p:cNvPr id="4" name="图片 3"/>
          <p:cNvPicPr>
            <a:picLocks noChangeAspect="1"/>
          </p:cNvPicPr>
          <p:nvPr/>
        </p:nvPicPr>
        <p:blipFill>
          <a:blip r:embed="rId1"/>
          <a:stretch>
            <a:fillRect/>
          </a:stretch>
        </p:blipFill>
        <p:spPr>
          <a:xfrm>
            <a:off x="932180" y="1394460"/>
            <a:ext cx="3667125" cy="53244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冯</a:t>
            </a:r>
            <a:r>
              <a:rPr lang="en-US" altLang="zh-CN">
                <a:sym typeface="+mn-ea"/>
              </a:rPr>
              <a:t>-</a:t>
            </a:r>
            <a:r>
              <a:rPr lang="zh-CN" altLang="en-US">
                <a:sym typeface="+mn-ea"/>
              </a:rPr>
              <a:t>诺依曼模型</a:t>
            </a:r>
            <a:r>
              <a:rPr lang="en-US" altLang="zh-CN">
                <a:sym typeface="+mn-ea"/>
              </a:rPr>
              <a:t>-</a:t>
            </a:r>
            <a:r>
              <a:rPr lang="zh-CN" altLang="en-US">
                <a:sym typeface="+mn-ea"/>
              </a:rPr>
              <a:t>存储程序概念</a:t>
            </a:r>
            <a:endParaRPr lang="zh-CN" altLang="en-US">
              <a:sym typeface="+mn-ea"/>
            </a:endParaRPr>
          </a:p>
        </p:txBody>
      </p:sp>
      <p:sp>
        <p:nvSpPr>
          <p:cNvPr id="3" name="内容占位符 2"/>
          <p:cNvSpPr>
            <a:spLocks noGrp="1"/>
          </p:cNvSpPr>
          <p:nvPr>
            <p:ph idx="1"/>
          </p:nvPr>
        </p:nvSpPr>
        <p:spPr/>
        <p:txBody>
          <a:bodyPr/>
          <a:p>
            <a:r>
              <a:rPr lang="zh-CN" altLang="en-US">
                <a:sym typeface="+mn-ea"/>
              </a:rPr>
              <a:t>冯</a:t>
            </a:r>
            <a:r>
              <a:rPr lang="en-US" altLang="zh-CN">
                <a:sym typeface="+mn-ea"/>
              </a:rPr>
              <a:t>-</a:t>
            </a:r>
            <a:r>
              <a:rPr lang="zh-CN" altLang="en-US">
                <a:sym typeface="+mn-ea"/>
              </a:rPr>
              <a:t>诺依曼模型要求</a:t>
            </a:r>
            <a:r>
              <a:rPr lang="zh-CN" altLang="en-US">
                <a:solidFill>
                  <a:srgbClr val="FF0000"/>
                </a:solidFill>
                <a:sym typeface="+mn-ea"/>
              </a:rPr>
              <a:t>程序</a:t>
            </a:r>
            <a:r>
              <a:rPr lang="zh-CN" altLang="en-US">
                <a:sym typeface="+mn-ea"/>
              </a:rPr>
              <a:t>也必须</a:t>
            </a:r>
            <a:r>
              <a:rPr lang="zh-CN" altLang="en-US">
                <a:solidFill>
                  <a:srgbClr val="FF0000"/>
                </a:solidFill>
                <a:sym typeface="+mn-ea"/>
              </a:rPr>
              <a:t>存储在存储器（内存）中</a:t>
            </a:r>
            <a:endParaRPr lang="zh-CN" altLang="en-US">
              <a:solidFill>
                <a:srgbClr val="FF0000"/>
              </a:solidFill>
              <a:sym typeface="+mn-ea"/>
            </a:endParaRPr>
          </a:p>
          <a:p>
            <a:endParaRPr lang="zh-CN" altLang="en-US">
              <a:sym typeface="+mn-ea"/>
            </a:endParaRPr>
          </a:p>
          <a:p>
            <a:r>
              <a:rPr lang="zh-CN" altLang="en-US"/>
              <a:t>现代计算机的存储单元用来存储</a:t>
            </a:r>
            <a:r>
              <a:rPr lang="zh-CN" altLang="en-US">
                <a:solidFill>
                  <a:srgbClr val="FF0000"/>
                </a:solidFill>
              </a:rPr>
              <a:t>程序和数据</a:t>
            </a:r>
            <a:r>
              <a:rPr lang="zh-CN" altLang="en-US"/>
              <a:t>，这意味着</a:t>
            </a:r>
            <a:r>
              <a:rPr lang="zh-CN" altLang="en-US">
                <a:solidFill>
                  <a:srgbClr val="FF0000"/>
                </a:solidFill>
              </a:rPr>
              <a:t>程序和数据应该有相同的格式</a:t>
            </a:r>
            <a:r>
              <a:rPr lang="zh-CN" altLang="en-US"/>
              <a:t>，实际上它们都是以</a:t>
            </a:r>
            <a:r>
              <a:rPr lang="zh-CN" altLang="en-US">
                <a:solidFill>
                  <a:srgbClr val="FF0000"/>
                </a:solidFill>
              </a:rPr>
              <a:t>位模式</a:t>
            </a:r>
            <a:r>
              <a:rPr lang="zh-CN" altLang="en-US"/>
              <a:t>（</a:t>
            </a:r>
            <a:r>
              <a:rPr lang="en-US" altLang="zh-CN"/>
              <a:t>0</a:t>
            </a:r>
            <a:r>
              <a:rPr lang="zh-CN" altLang="en-US"/>
              <a:t>和</a:t>
            </a:r>
            <a:r>
              <a:rPr lang="en-US" altLang="zh-CN"/>
              <a:t>1</a:t>
            </a:r>
            <a:r>
              <a:rPr lang="zh-CN" altLang="en-US"/>
              <a:t>序列</a:t>
            </a:r>
            <a:r>
              <a:rPr lang="zh-CN" altLang="en-US"/>
              <a:t>）存储在内存中</a:t>
            </a:r>
            <a:endParaRPr lang="zh-CN" altLang="en-US"/>
          </a:p>
          <a:p>
            <a:endParaRPr lang="zh-CN" altLang="en-US"/>
          </a:p>
          <a:p>
            <a:r>
              <a:rPr lang="zh-CN" altLang="en-US">
                <a:solidFill>
                  <a:srgbClr val="FF0000"/>
                </a:solidFill>
              </a:rPr>
              <a:t>什么是位模式</a:t>
            </a:r>
            <a:r>
              <a:rPr lang="zh-CN" altLang="en-US"/>
              <a:t>？</a:t>
            </a:r>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定点表示法</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r>
              <a:rPr lang="zh-CN" altLang="en-US" sz="1800"/>
              <a:t>实数是带有整数部分和小数部分的数字</a:t>
            </a: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981075" y="2619375"/>
            <a:ext cx="10229850" cy="25717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浮点</a:t>
            </a:r>
            <a:r>
              <a:rPr lang="zh-CN" altLang="en-US">
                <a:sym typeface="+mn-ea"/>
              </a:rPr>
              <a:t>表示法</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r>
              <a:rPr lang="zh-CN" altLang="en-US" sz="1800"/>
              <a:t>实数是带有整数部分和小数部分的数字</a:t>
            </a: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975995" y="2722880"/>
            <a:ext cx="10239375" cy="277177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浮点</a:t>
            </a:r>
            <a:r>
              <a:rPr lang="zh-CN" altLang="en-US">
                <a:sym typeface="+mn-ea"/>
              </a:rPr>
              <a:t>表示法</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033780" y="2044700"/>
            <a:ext cx="9906000" cy="619125"/>
          </a:xfrm>
          <a:prstGeom prst="rect">
            <a:avLst/>
          </a:prstGeom>
        </p:spPr>
      </p:pic>
      <p:pic>
        <p:nvPicPr>
          <p:cNvPr id="6" name="图片 5"/>
          <p:cNvPicPr>
            <a:picLocks noChangeAspect="1"/>
          </p:cNvPicPr>
          <p:nvPr/>
        </p:nvPicPr>
        <p:blipFill>
          <a:blip r:embed="rId2"/>
          <a:stretch>
            <a:fillRect/>
          </a:stretch>
        </p:blipFill>
        <p:spPr>
          <a:xfrm>
            <a:off x="1033780" y="3301365"/>
            <a:ext cx="9620250" cy="140017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浮点</a:t>
            </a:r>
            <a:r>
              <a:rPr lang="zh-CN" altLang="en-US">
                <a:sym typeface="+mn-ea"/>
              </a:rPr>
              <a:t>表示法</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634490" y="1539875"/>
            <a:ext cx="7153275" cy="1428750"/>
          </a:xfrm>
          <a:prstGeom prst="rect">
            <a:avLst/>
          </a:prstGeom>
        </p:spPr>
      </p:pic>
      <p:pic>
        <p:nvPicPr>
          <p:cNvPr id="7" name="图片 6"/>
          <p:cNvPicPr>
            <a:picLocks noChangeAspect="1"/>
          </p:cNvPicPr>
          <p:nvPr/>
        </p:nvPicPr>
        <p:blipFill>
          <a:blip r:embed="rId2"/>
          <a:stretch>
            <a:fillRect/>
          </a:stretch>
        </p:blipFill>
        <p:spPr>
          <a:xfrm>
            <a:off x="1666875" y="3086735"/>
            <a:ext cx="8858250" cy="1828800"/>
          </a:xfrm>
          <a:prstGeom prst="rect">
            <a:avLst/>
          </a:prstGeom>
        </p:spPr>
      </p:pic>
      <p:pic>
        <p:nvPicPr>
          <p:cNvPr id="8" name="图片 7"/>
          <p:cNvPicPr>
            <a:picLocks noChangeAspect="1"/>
          </p:cNvPicPr>
          <p:nvPr/>
        </p:nvPicPr>
        <p:blipFill>
          <a:blip r:embed="rId3"/>
          <a:stretch>
            <a:fillRect/>
          </a:stretch>
        </p:blipFill>
        <p:spPr>
          <a:xfrm>
            <a:off x="1553845" y="5059045"/>
            <a:ext cx="7315200" cy="14478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规范化</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090295" y="2566670"/>
            <a:ext cx="10010775" cy="17240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符号、指数和尾数</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099820" y="2343150"/>
            <a:ext cx="9991725" cy="21717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214120" y="2590800"/>
            <a:ext cx="9763125" cy="16764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228725" y="1369695"/>
            <a:ext cx="9734550" cy="501015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余码系统单精度</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252220" y="1382395"/>
            <a:ext cx="9686925" cy="52387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余码系统双精度</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190625" y="2876550"/>
            <a:ext cx="9810750" cy="11049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冯</a:t>
            </a:r>
            <a:r>
              <a:rPr lang="en-US" altLang="zh-CN">
                <a:sym typeface="+mn-ea"/>
              </a:rPr>
              <a:t>-</a:t>
            </a:r>
            <a:r>
              <a:rPr lang="zh-CN" altLang="en-US">
                <a:sym typeface="+mn-ea"/>
              </a:rPr>
              <a:t>诺依曼模型</a:t>
            </a:r>
            <a:r>
              <a:rPr lang="en-US" altLang="zh-CN">
                <a:sym typeface="+mn-ea"/>
              </a:rPr>
              <a:t>-</a:t>
            </a:r>
            <a:r>
              <a:rPr lang="zh-CN" altLang="en-US">
                <a:sym typeface="+mn-ea"/>
              </a:rPr>
              <a:t>指令的顺序执行</a:t>
            </a:r>
            <a:endParaRPr lang="zh-CN" altLang="en-US">
              <a:sym typeface="+mn-ea"/>
            </a:endParaRPr>
          </a:p>
        </p:txBody>
      </p:sp>
      <p:sp>
        <p:nvSpPr>
          <p:cNvPr id="3" name="内容占位符 2"/>
          <p:cNvSpPr>
            <a:spLocks noGrp="1"/>
          </p:cNvSpPr>
          <p:nvPr>
            <p:ph idx="1"/>
          </p:nvPr>
        </p:nvSpPr>
        <p:spPr/>
        <p:txBody>
          <a:bodyPr/>
          <a:p>
            <a:r>
              <a:rPr lang="zh-CN" altLang="en-US">
                <a:sym typeface="+mn-ea"/>
              </a:rPr>
              <a:t>冯</a:t>
            </a:r>
            <a:r>
              <a:rPr lang="en-US" altLang="zh-CN">
                <a:sym typeface="+mn-ea"/>
              </a:rPr>
              <a:t>-</a:t>
            </a:r>
            <a:r>
              <a:rPr lang="zh-CN" altLang="en-US">
                <a:sym typeface="+mn-ea"/>
              </a:rPr>
              <a:t>诺依曼模型中的</a:t>
            </a:r>
            <a:r>
              <a:rPr lang="zh-CN" altLang="en-US">
                <a:solidFill>
                  <a:srgbClr val="FF0000"/>
                </a:solidFill>
                <a:sym typeface="+mn-ea"/>
              </a:rPr>
              <a:t>一段程序</a:t>
            </a:r>
            <a:r>
              <a:rPr lang="zh-CN" altLang="en-US">
                <a:sym typeface="+mn-ea"/>
              </a:rPr>
              <a:t>是由一组</a:t>
            </a:r>
            <a:r>
              <a:rPr lang="zh-CN" altLang="en-US">
                <a:solidFill>
                  <a:srgbClr val="FF0000"/>
                </a:solidFill>
                <a:sym typeface="+mn-ea"/>
              </a:rPr>
              <a:t>数量有限</a:t>
            </a:r>
            <a:r>
              <a:rPr lang="zh-CN" altLang="en-US">
                <a:sym typeface="+mn-ea"/>
              </a:rPr>
              <a:t>的</a:t>
            </a:r>
            <a:r>
              <a:rPr lang="zh-CN" altLang="en-US">
                <a:solidFill>
                  <a:srgbClr val="FF0000"/>
                </a:solidFill>
                <a:sym typeface="+mn-ea"/>
              </a:rPr>
              <a:t>指令</a:t>
            </a:r>
            <a:r>
              <a:rPr lang="zh-CN" altLang="en-US">
                <a:sym typeface="+mn-ea"/>
              </a:rPr>
              <a:t>组成。</a:t>
            </a:r>
            <a:endParaRPr lang="zh-CN" altLang="en-US">
              <a:sym typeface="+mn-ea"/>
            </a:endParaRPr>
          </a:p>
          <a:p>
            <a:endParaRPr lang="zh-CN" altLang="en-US">
              <a:sym typeface="+mn-ea"/>
            </a:endParaRPr>
          </a:p>
          <a:p>
            <a:r>
              <a:rPr lang="zh-CN" altLang="en-US"/>
              <a:t>控制单元从内存中提取一条指令，解释指令，接着执行指令，也就是说指令是一条接着一条</a:t>
            </a:r>
            <a:r>
              <a:rPr lang="zh-CN" altLang="en-US">
                <a:solidFill>
                  <a:srgbClr val="FF0000"/>
                </a:solidFill>
              </a:rPr>
              <a:t>顺序执行</a:t>
            </a:r>
            <a:r>
              <a:rPr lang="zh-CN" altLang="en-US"/>
              <a:t>的</a:t>
            </a: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a:t>
            </a:r>
            <a:r>
              <a:rPr lang="en-US" altLang="zh-CN">
                <a:sym typeface="+mn-ea"/>
              </a:rPr>
              <a:t>IEEE</a:t>
            </a:r>
            <a:r>
              <a:rPr lang="zh-CN" altLang="en-US">
                <a:sym typeface="+mn-ea"/>
              </a:rPr>
              <a:t>浮点标准</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3468370" y="1962150"/>
            <a:ext cx="5000625" cy="29337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a:t>
            </a:r>
            <a:r>
              <a:rPr lang="zh-CN">
                <a:sym typeface="+mn-ea"/>
              </a:rPr>
              <a:t>实数的存储</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3288665" y="2214880"/>
            <a:ext cx="5162550" cy="242887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a:t>
            </a:r>
            <a:r>
              <a:rPr lang="zh-CN">
                <a:sym typeface="+mn-ea"/>
              </a:rPr>
              <a:t>实数的存储</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219200" y="1564005"/>
            <a:ext cx="9753600" cy="426720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a:t>
            </a:r>
            <a:r>
              <a:rPr lang="zh-CN">
                <a:sym typeface="+mn-ea"/>
              </a:rPr>
              <a:t>实数的存储</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2328545" y="1685925"/>
            <a:ext cx="7534275" cy="348615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a:t>
            </a:r>
            <a:r>
              <a:rPr lang="zh-CN">
                <a:sym typeface="+mn-ea"/>
              </a:rPr>
              <a:t>实数的存储</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2856865" y="1472565"/>
            <a:ext cx="6478270" cy="505714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a:t>
            </a:r>
            <a:r>
              <a:rPr lang="zh-CN">
                <a:sym typeface="+mn-ea"/>
              </a:rPr>
              <a:t>实数还原</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6" name="图片 5"/>
          <p:cNvPicPr>
            <a:picLocks noChangeAspect="1"/>
          </p:cNvPicPr>
          <p:nvPr/>
        </p:nvPicPr>
        <p:blipFill>
          <a:blip r:embed="rId1"/>
          <a:stretch>
            <a:fillRect/>
          </a:stretch>
        </p:blipFill>
        <p:spPr>
          <a:xfrm>
            <a:off x="2528570" y="2266950"/>
            <a:ext cx="7134225" cy="232410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存储实数</a:t>
            </a:r>
            <a:r>
              <a:rPr lang="en-US" altLang="zh-CN">
                <a:sym typeface="+mn-ea"/>
              </a:rPr>
              <a:t>——</a:t>
            </a:r>
            <a:r>
              <a:rPr lang="zh-CN" altLang="en-US">
                <a:sym typeface="+mn-ea"/>
              </a:rPr>
              <a:t>余码系统</a:t>
            </a:r>
            <a:r>
              <a:rPr lang="zh-CN">
                <a:sym typeface="+mn-ea"/>
              </a:rPr>
              <a:t>实数还原</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548130" y="1691005"/>
            <a:ext cx="9096375" cy="395287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存储文本</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2872740" y="1691005"/>
            <a:ext cx="3990975" cy="1266825"/>
          </a:xfrm>
          <a:prstGeom prst="rect">
            <a:avLst/>
          </a:prstGeom>
        </p:spPr>
      </p:pic>
      <p:pic>
        <p:nvPicPr>
          <p:cNvPr id="6" name="图片 5"/>
          <p:cNvPicPr>
            <a:picLocks noChangeAspect="1"/>
          </p:cNvPicPr>
          <p:nvPr/>
        </p:nvPicPr>
        <p:blipFill>
          <a:blip r:embed="rId2"/>
          <a:stretch>
            <a:fillRect/>
          </a:stretch>
        </p:blipFill>
        <p:spPr>
          <a:xfrm>
            <a:off x="1282700" y="3460750"/>
            <a:ext cx="9286875" cy="244792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存储文本</a:t>
            </a:r>
            <a:r>
              <a:rPr lang="en-US" altLang="zh-CN">
                <a:sym typeface="+mn-ea"/>
              </a:rPr>
              <a:t>——</a:t>
            </a:r>
            <a:r>
              <a:rPr lang="zh-CN" altLang="en-US">
                <a:sym typeface="+mn-ea"/>
              </a:rPr>
              <a:t>编码表</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357630" y="1691005"/>
            <a:ext cx="9477375" cy="395287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存储音频</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7" name="图片 6"/>
          <p:cNvPicPr>
            <a:picLocks noChangeAspect="1"/>
          </p:cNvPicPr>
          <p:nvPr/>
        </p:nvPicPr>
        <p:blipFill>
          <a:blip r:embed="rId1"/>
          <a:stretch>
            <a:fillRect/>
          </a:stretch>
        </p:blipFill>
        <p:spPr>
          <a:xfrm>
            <a:off x="1577340" y="1586865"/>
            <a:ext cx="9505950" cy="48291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计算机组成部分</a:t>
            </a:r>
            <a:endParaRPr lang="zh-CN" altLang="en-US"/>
          </a:p>
        </p:txBody>
      </p:sp>
      <p:sp>
        <p:nvSpPr>
          <p:cNvPr id="3" name="内容占位符 2"/>
          <p:cNvSpPr>
            <a:spLocks noGrp="1"/>
          </p:cNvSpPr>
          <p:nvPr>
            <p:ph idx="1"/>
          </p:nvPr>
        </p:nvSpPr>
        <p:spPr/>
        <p:txBody>
          <a:bodyPr/>
          <a:p>
            <a:pPr marL="0" indent="0">
              <a:buNone/>
            </a:pPr>
            <a:r>
              <a:rPr lang="zh-CN" altLang="en-US"/>
              <a:t>计算机由三大部分组成</a:t>
            </a:r>
            <a:endParaRPr lang="zh-CN" altLang="en-US"/>
          </a:p>
          <a:p>
            <a:r>
              <a:rPr lang="zh-CN" altLang="en-US" sz="1800"/>
              <a:t>计算机硬件</a:t>
            </a:r>
            <a:endParaRPr lang="zh-CN" altLang="en-US" sz="1800"/>
          </a:p>
          <a:p>
            <a:r>
              <a:rPr lang="zh-CN" altLang="en-US" sz="1800"/>
              <a:t>计算机数据</a:t>
            </a:r>
            <a:endParaRPr lang="zh-CN" altLang="en-US" sz="1800"/>
          </a:p>
          <a:p>
            <a:r>
              <a:rPr lang="zh-CN" altLang="en-US" sz="1800"/>
              <a:t>计算机软件</a:t>
            </a:r>
            <a:endParaRPr lang="zh-CN" altLang="en-US" sz="1800"/>
          </a:p>
          <a:p>
            <a:endParaRPr lang="zh-CN" altLang="en-US" sz="1800"/>
          </a:p>
          <a:p>
            <a:pPr marL="0" indent="0">
              <a:buNone/>
            </a:pPr>
            <a:r>
              <a:rPr lang="zh-CN" altLang="en-US" sz="1800">
                <a:sym typeface="+mn-ea"/>
              </a:rPr>
              <a:t>计算机硬件这部分的内容在后面会讲解，我们先来了解一下数据和软件。</a:t>
            </a:r>
            <a:endParaRPr lang="zh-CN" altLang="en-US" sz="1800"/>
          </a:p>
          <a:p>
            <a:pPr marL="0" indent="0">
              <a:buNone/>
            </a:pPr>
            <a:endParaRPr lang="zh-CN" altLang="en-US" sz="18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存储音频</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6" name="图片 5"/>
          <p:cNvPicPr>
            <a:picLocks noChangeAspect="1"/>
          </p:cNvPicPr>
          <p:nvPr/>
        </p:nvPicPr>
        <p:blipFill>
          <a:blip r:embed="rId1"/>
          <a:stretch>
            <a:fillRect/>
          </a:stretch>
        </p:blipFill>
        <p:spPr>
          <a:xfrm>
            <a:off x="1291590" y="1825625"/>
            <a:ext cx="9439275" cy="36957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存储音频</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419225" y="2505075"/>
            <a:ext cx="9353550" cy="184785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存储音频</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583690" y="1700530"/>
            <a:ext cx="9305925" cy="447675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存储音频</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3223895" y="2095500"/>
            <a:ext cx="5743575" cy="26670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存储图像</a:t>
            </a:r>
            <a:endParaRPr lang="zh-CN" altLang="en-US"/>
          </a:p>
        </p:txBody>
      </p:sp>
      <p:pic>
        <p:nvPicPr>
          <p:cNvPr id="5" name="内容占位符 4" descr="圆形头像"/>
          <p:cNvPicPr>
            <a:picLocks noChangeAspect="1"/>
          </p:cNvPicPr>
          <p:nvPr>
            <p:ph idx="1"/>
          </p:nvPr>
        </p:nvPicPr>
        <p:blipFill>
          <a:blip r:embed="rId1"/>
          <a:stretch>
            <a:fillRect/>
          </a:stretch>
        </p:blipFill>
        <p:spPr>
          <a:xfrm>
            <a:off x="3919855" y="1825625"/>
            <a:ext cx="4351655" cy="435165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存储图像</a:t>
            </a:r>
            <a:r>
              <a:rPr lang="en-US" altLang="zh-CN">
                <a:sym typeface="+mn-ea"/>
              </a:rPr>
              <a:t>——</a:t>
            </a:r>
            <a:r>
              <a:rPr lang="zh-CN" altLang="en-US">
                <a:sym typeface="+mn-ea"/>
              </a:rPr>
              <a:t>光栅图</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457325" y="2695575"/>
            <a:ext cx="9277350" cy="146685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存储图像</a:t>
            </a:r>
            <a:r>
              <a:rPr lang="en-US" altLang="zh-CN">
                <a:sym typeface="+mn-ea"/>
              </a:rPr>
              <a:t>——</a:t>
            </a:r>
            <a:r>
              <a:rPr lang="zh-CN" altLang="en-US">
                <a:sym typeface="+mn-ea"/>
              </a:rPr>
              <a:t>光栅图</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433195" y="2099945"/>
            <a:ext cx="9324975" cy="265747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存储图像</a:t>
            </a:r>
            <a:r>
              <a:rPr lang="en-US" altLang="zh-CN">
                <a:sym typeface="+mn-ea"/>
              </a:rPr>
              <a:t>——</a:t>
            </a:r>
            <a:r>
              <a:rPr lang="zh-CN" altLang="en-US">
                <a:sym typeface="+mn-ea"/>
              </a:rPr>
              <a:t>光栅图</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367155" y="1691005"/>
            <a:ext cx="9458325" cy="426720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存储图像</a:t>
            </a:r>
            <a:r>
              <a:rPr lang="en-US" altLang="zh-CN">
                <a:sym typeface="+mn-ea"/>
              </a:rPr>
              <a:t>——</a:t>
            </a:r>
            <a:r>
              <a:rPr lang="zh-CN" altLang="en-US">
                <a:sym typeface="+mn-ea"/>
              </a:rPr>
              <a:t>光栅图</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476375" y="1355725"/>
            <a:ext cx="9239250" cy="49530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存储图像</a:t>
            </a:r>
            <a:r>
              <a:rPr lang="en-US" altLang="zh-CN">
                <a:sym typeface="+mn-ea"/>
              </a:rPr>
              <a:t>——</a:t>
            </a:r>
            <a:r>
              <a:rPr lang="zh-CN" altLang="en-US">
                <a:sym typeface="+mn-ea"/>
              </a:rPr>
              <a:t>光栅图</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318895" y="2652395"/>
            <a:ext cx="9553575" cy="15525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计算机组成部分-数据</a:t>
            </a:r>
            <a:endParaRPr lang="en-US" altLang="zh-CN"/>
          </a:p>
        </p:txBody>
      </p:sp>
      <p:sp>
        <p:nvSpPr>
          <p:cNvPr id="3" name="内容占位符 2"/>
          <p:cNvSpPr>
            <a:spLocks noGrp="1"/>
          </p:cNvSpPr>
          <p:nvPr>
            <p:ph idx="1"/>
          </p:nvPr>
        </p:nvSpPr>
        <p:spPr/>
        <p:txBody>
          <a:bodyPr/>
          <a:p>
            <a:pPr marL="0" indent="0">
              <a:buNone/>
            </a:pPr>
            <a:r>
              <a:rPr lang="zh-CN" altLang="en-US">
                <a:sym typeface="+mn-ea"/>
              </a:rPr>
              <a:t>冯</a:t>
            </a:r>
            <a:r>
              <a:rPr lang="en-US" altLang="zh-CN">
                <a:sym typeface="+mn-ea"/>
              </a:rPr>
              <a:t>-</a:t>
            </a:r>
            <a:r>
              <a:rPr lang="zh-CN" altLang="en-US">
                <a:sym typeface="+mn-ea"/>
              </a:rPr>
              <a:t>诺依曼模型将计算机定义为一台数据处理机，它接收输入数据，处理数据，最后输出数据</a:t>
            </a:r>
            <a:endParaRPr lang="zh-CN" altLang="en-US">
              <a:sym typeface="+mn-ea"/>
            </a:endParaRPr>
          </a:p>
          <a:p>
            <a:endParaRPr lang="zh-CN" altLang="en-US" sz="1800"/>
          </a:p>
          <a:p>
            <a:r>
              <a:rPr lang="zh-CN" altLang="en-US" sz="1800"/>
              <a:t>存储数据：计算机是一台</a:t>
            </a:r>
            <a:r>
              <a:rPr lang="zh-CN" altLang="en-US" sz="1800">
                <a:solidFill>
                  <a:srgbClr val="FF0000"/>
                </a:solidFill>
              </a:rPr>
              <a:t>电子设备</a:t>
            </a:r>
            <a:r>
              <a:rPr lang="zh-CN" altLang="en-US" sz="1800"/>
              <a:t>，最好的数据存储方式应该是</a:t>
            </a:r>
            <a:r>
              <a:rPr lang="zh-CN" altLang="en-US" sz="1800">
                <a:solidFill>
                  <a:srgbClr val="FF0000"/>
                </a:solidFill>
              </a:rPr>
              <a:t>电子信号</a:t>
            </a:r>
            <a:r>
              <a:rPr lang="zh-CN" altLang="en-US" sz="1800"/>
              <a:t>，以电子信号的</a:t>
            </a:r>
            <a:r>
              <a:rPr lang="zh-CN" altLang="en-US" sz="1800">
                <a:solidFill>
                  <a:srgbClr val="FF0000"/>
                </a:solidFill>
              </a:rPr>
              <a:t>出现和消失</a:t>
            </a:r>
            <a:r>
              <a:rPr lang="zh-CN" altLang="en-US" sz="1800"/>
              <a:t>（位模式）来存储数据，即以两种状态之一来存储数据。但是日常生活中的数据（文本、图像、声音、视频等）不是以位模式存储的，不能直接存储到计算机中，除非将这类数据转换为位模式。</a:t>
            </a:r>
            <a:endParaRPr lang="zh-CN" altLang="en-US" sz="1800"/>
          </a:p>
          <a:p>
            <a:pPr marL="0" indent="0">
              <a:buNone/>
            </a:pPr>
            <a:endParaRPr lang="zh-CN" altLang="en-US" sz="1800"/>
          </a:p>
          <a:p>
            <a:pPr marL="0" indent="0">
              <a:buNone/>
            </a:pPr>
            <a:r>
              <a:rPr lang="zh-CN" altLang="en-US" sz="1800"/>
              <a:t>为什么使用位模式？因为电子设备对位模式的实现简单（通电或不通电，高电压和低电压</a:t>
            </a:r>
            <a:r>
              <a:rPr lang="en-US" altLang="zh-CN" sz="1800"/>
              <a:t>...</a:t>
            </a:r>
            <a:r>
              <a:rPr lang="zh-CN" altLang="en-US" sz="1800"/>
              <a:t>）</a:t>
            </a:r>
            <a:endParaRPr lang="zh-CN" altLang="en-US" sz="1800"/>
          </a:p>
          <a:p>
            <a:endParaRPr lang="zh-CN" altLang="en-US" sz="1800"/>
          </a:p>
          <a:p>
            <a:r>
              <a:rPr lang="zh-CN" altLang="en-US" sz="1800"/>
              <a:t>组织数据：在数据存储到计算机之前，需要合理有序的组织成不同的格式。将数据从计算机中输出也需要表现不同的形式。</a:t>
            </a:r>
            <a:endParaRPr lang="en-US" altLang="zh-CN" sz="18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存储图像</a:t>
            </a:r>
            <a:r>
              <a:rPr lang="en-US" altLang="zh-CN">
                <a:sym typeface="+mn-ea"/>
              </a:rPr>
              <a:t>——</a:t>
            </a:r>
            <a:r>
              <a:rPr lang="zh-CN" altLang="en-US">
                <a:sym typeface="+mn-ea"/>
              </a:rPr>
              <a:t>矢量图</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357630" y="1510665"/>
            <a:ext cx="9477375" cy="498157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存储图像</a:t>
            </a:r>
            <a:r>
              <a:rPr lang="en-US" altLang="zh-CN">
                <a:sym typeface="+mn-ea"/>
              </a:rPr>
              <a:t>——</a:t>
            </a:r>
            <a:r>
              <a:rPr lang="zh-CN" altLang="en-US">
                <a:sym typeface="+mn-ea"/>
              </a:rPr>
              <a:t>光栅图</a:t>
            </a:r>
            <a:r>
              <a:rPr lang="en-US" altLang="zh-CN">
                <a:sym typeface="+mn-ea"/>
              </a:rPr>
              <a:t>&amp;</a:t>
            </a:r>
            <a:r>
              <a:rPr lang="zh-CN" altLang="en-US">
                <a:sym typeface="+mn-ea"/>
              </a:rPr>
              <a:t>矢量图对比</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r>
              <a:rPr lang="zh-CN" altLang="en-US" sz="1800"/>
              <a:t>光栅图</a:t>
            </a:r>
            <a:endParaRPr lang="zh-CN" altLang="en-US" sz="1800"/>
          </a:p>
          <a:p>
            <a:r>
              <a:rPr lang="zh-CN" altLang="en-US" sz="1800"/>
              <a:t>优点：可以存储图片的精细部分</a:t>
            </a:r>
            <a:endParaRPr lang="zh-CN" altLang="en-US" sz="1800"/>
          </a:p>
          <a:p>
            <a:r>
              <a:rPr lang="zh-CN" altLang="en-US" sz="1800"/>
              <a:t>缺点：文件体积大、重新调整图片大小影响图片画质</a:t>
            </a:r>
            <a:endParaRPr lang="zh-CN" altLang="en-US" sz="1800"/>
          </a:p>
          <a:p>
            <a:endParaRPr lang="zh-CN" altLang="en-US" sz="1800"/>
          </a:p>
          <a:p>
            <a:r>
              <a:rPr lang="zh-CN" altLang="en-US" sz="1800"/>
              <a:t>矢量图</a:t>
            </a:r>
            <a:endParaRPr lang="zh-CN" altLang="en-US" sz="1800"/>
          </a:p>
          <a:p>
            <a:pPr>
              <a:buNone/>
            </a:pPr>
            <a:r>
              <a:rPr lang="zh-CN" altLang="en-US" sz="1800"/>
              <a:t>优点：文件体积小</a:t>
            </a:r>
            <a:endParaRPr lang="zh-CN" altLang="en-US" sz="1800"/>
          </a:p>
          <a:p>
            <a:pPr>
              <a:buNone/>
            </a:pPr>
            <a:r>
              <a:rPr lang="zh-CN" altLang="en-US" sz="1800"/>
              <a:t>缺点：存储的图片不精细</a:t>
            </a:r>
            <a:endParaRPr lang="zh-CN" altLang="en-US" sz="18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存储视频</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1280795" y="3072130"/>
            <a:ext cx="9629775" cy="185737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4</a:t>
            </a:r>
            <a:r>
              <a:rPr lang="zh-CN" altLang="en-US"/>
              <a:t>章 数据运算</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10242550" cy="442150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endParaRPr lang="zh-CN" altLang="en-US"/>
          </a:p>
        </p:txBody>
      </p:sp>
      <p:sp>
        <p:nvSpPr>
          <p:cNvPr id="3" name="内容占位符 2"/>
          <p:cNvSpPr/>
          <p:nvPr>
            <p:ph idx="1"/>
          </p:nvPr>
        </p:nvSpPr>
        <p:spPr/>
        <p:txBody>
          <a:bodyPr/>
          <a:p>
            <a:pPr marL="0" indent="0">
              <a:buNone/>
            </a:pPr>
            <a:r>
              <a:rPr lang="zh-CN" altLang="en-US" sz="1800"/>
              <a:t>逻辑运算是指那些应用于</a:t>
            </a:r>
            <a:r>
              <a:rPr lang="zh-CN" altLang="en-US" sz="1800">
                <a:solidFill>
                  <a:srgbClr val="FF0000"/>
                </a:solidFill>
              </a:rPr>
              <a:t>模式中</a:t>
            </a:r>
            <a:r>
              <a:rPr lang="zh-CN" altLang="en-US" sz="1800"/>
              <a:t>一个二进制位，或在</a:t>
            </a:r>
            <a:r>
              <a:rPr lang="zh-CN" altLang="en-US" sz="1800">
                <a:solidFill>
                  <a:srgbClr val="FF0000"/>
                </a:solidFill>
              </a:rPr>
              <a:t>两个模式中</a:t>
            </a:r>
            <a:r>
              <a:rPr lang="zh-CN" altLang="en-US" sz="1800"/>
              <a:t>相应的两个二进制位的相同基本运算</a:t>
            </a:r>
            <a:endParaRPr lang="zh-CN" altLang="en-US" sz="1800"/>
          </a:p>
          <a:p>
            <a:pPr marL="0" indent="0">
              <a:buNone/>
            </a:pPr>
            <a:endParaRPr lang="zh-CN" altLang="en-US" sz="1800"/>
          </a:p>
          <a:p>
            <a:r>
              <a:rPr lang="zh-CN" altLang="en-US"/>
              <a:t>位层次上的逻辑运算</a:t>
            </a:r>
            <a:endParaRPr lang="zh-CN" altLang="en-US"/>
          </a:p>
          <a:p>
            <a:endParaRPr lang="zh-CN" altLang="en-US"/>
          </a:p>
          <a:p>
            <a:r>
              <a:rPr lang="zh-CN" altLang="en-US"/>
              <a:t>模式层次上的逻辑运算</a:t>
            </a:r>
            <a:endParaRPr lang="zh-CN" altLang="en-US"/>
          </a:p>
          <a:p>
            <a:pPr marL="457200" lvl="1" indent="0">
              <a:buNone/>
            </a:pPr>
            <a:r>
              <a:rPr lang="zh-CN" altLang="en-US" sz="1800"/>
              <a:t>模式层次上的逻辑运算是具有相同类型的位层次上的</a:t>
            </a:r>
            <a:r>
              <a:rPr lang="en-US" altLang="zh-CN" sz="1800"/>
              <a:t>n</a:t>
            </a:r>
            <a:r>
              <a:rPr lang="zh-CN" altLang="en-US" sz="1800"/>
              <a:t>个逻辑运算，这里的</a:t>
            </a:r>
            <a:r>
              <a:rPr lang="en-US" altLang="zh-CN" sz="1800"/>
              <a:t>n</a:t>
            </a:r>
            <a:r>
              <a:rPr lang="zh-CN" altLang="en-US" sz="1800"/>
              <a:t>就是模式中的位的数目。</a:t>
            </a:r>
            <a:endParaRPr lang="en-US" altLang="zh-CN" sz="18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位层次</a:t>
            </a:r>
            <a:endParaRPr lang="zh-CN" altLang="en-US"/>
          </a:p>
        </p:txBody>
      </p:sp>
      <p:sp>
        <p:nvSpPr>
          <p:cNvPr id="3" name="内容占位符 2"/>
          <p:cNvSpPr/>
          <p:nvPr>
            <p:ph idx="1"/>
          </p:nvPr>
        </p:nvSpPr>
        <p:spPr/>
        <p:txBody>
          <a:bodyPr/>
          <a:p>
            <a:pPr marL="0" indent="0">
              <a:buNone/>
            </a:pPr>
            <a:r>
              <a:rPr lang="zh-CN" sz="1800"/>
              <a:t>一个位可以是</a:t>
            </a:r>
            <a:r>
              <a:rPr lang="en-US" altLang="zh-CN" sz="1800"/>
              <a:t>0</a:t>
            </a:r>
            <a:r>
              <a:rPr lang="zh-CN" altLang="en-US" sz="1800"/>
              <a:t>或</a:t>
            </a:r>
            <a:r>
              <a:rPr lang="en-US" altLang="zh-CN" sz="1800"/>
              <a:t>1</a:t>
            </a:r>
            <a:r>
              <a:rPr lang="zh-CN" altLang="en-US" sz="1800"/>
              <a:t>，</a:t>
            </a:r>
            <a:r>
              <a:rPr lang="en-US" altLang="zh-CN" sz="1800">
                <a:solidFill>
                  <a:srgbClr val="FF0000"/>
                </a:solidFill>
              </a:rPr>
              <a:t>“0”</a:t>
            </a:r>
            <a:r>
              <a:rPr lang="zh-CN" altLang="en-US" sz="1800">
                <a:solidFill>
                  <a:srgbClr val="FF0000"/>
                </a:solidFill>
              </a:rPr>
              <a:t>代表逻辑</a:t>
            </a:r>
            <a:r>
              <a:rPr lang="en-US" altLang="zh-CN" sz="1800">
                <a:solidFill>
                  <a:srgbClr val="FF0000"/>
                </a:solidFill>
              </a:rPr>
              <a:t>“</a:t>
            </a:r>
            <a:r>
              <a:rPr lang="zh-CN" altLang="en-US" sz="1800">
                <a:solidFill>
                  <a:srgbClr val="FF0000"/>
                </a:solidFill>
              </a:rPr>
              <a:t>假</a:t>
            </a:r>
            <a:r>
              <a:rPr lang="en-US" altLang="zh-CN" sz="1800">
                <a:solidFill>
                  <a:srgbClr val="FF0000"/>
                </a:solidFill>
              </a:rPr>
              <a:t>”</a:t>
            </a:r>
            <a:r>
              <a:rPr lang="zh-CN" altLang="en-US" sz="1800">
                <a:solidFill>
                  <a:srgbClr val="FF0000"/>
                </a:solidFill>
              </a:rPr>
              <a:t>，</a:t>
            </a:r>
            <a:r>
              <a:rPr lang="en-US" altLang="zh-CN" sz="1800">
                <a:solidFill>
                  <a:srgbClr val="FF0000"/>
                </a:solidFill>
              </a:rPr>
              <a:t>“1”</a:t>
            </a:r>
            <a:r>
              <a:rPr lang="zh-CN" altLang="en-US" sz="1800">
                <a:solidFill>
                  <a:srgbClr val="FF0000"/>
                </a:solidFill>
              </a:rPr>
              <a:t>代表逻辑</a:t>
            </a:r>
            <a:r>
              <a:rPr lang="en-US" altLang="zh-CN" sz="1800">
                <a:solidFill>
                  <a:srgbClr val="FF0000"/>
                </a:solidFill>
              </a:rPr>
              <a:t>“</a:t>
            </a:r>
            <a:r>
              <a:rPr lang="zh-CN" altLang="en-US" sz="1800">
                <a:solidFill>
                  <a:srgbClr val="FF0000"/>
                </a:solidFill>
              </a:rPr>
              <a:t>真</a:t>
            </a:r>
            <a:r>
              <a:rPr lang="en-US" altLang="zh-CN" sz="1800">
                <a:solidFill>
                  <a:srgbClr val="FF0000"/>
                </a:solidFill>
              </a:rPr>
              <a:t>”</a:t>
            </a:r>
            <a:r>
              <a:rPr lang="zh-CN" altLang="en-US" sz="1800"/>
              <a:t>，使用</a:t>
            </a:r>
            <a:r>
              <a:rPr lang="zh-CN" altLang="en-US" sz="1800">
                <a:solidFill>
                  <a:srgbClr val="FF0000"/>
                </a:solidFill>
              </a:rPr>
              <a:t>布尔代数</a:t>
            </a:r>
            <a:r>
              <a:rPr lang="zh-CN" altLang="en-US" sz="1800"/>
              <a:t>的定义去操作二进制位</a:t>
            </a:r>
            <a:endParaRPr lang="zh-CN" altLang="en-US" sz="1800"/>
          </a:p>
          <a:p>
            <a:pPr marL="0" indent="0">
              <a:buNone/>
            </a:pPr>
            <a:endParaRPr lang="zh-CN" altLang="en-US" sz="1800"/>
          </a:p>
          <a:p>
            <a:pPr marL="0" indent="0">
              <a:buNone/>
            </a:pPr>
            <a:r>
              <a:rPr lang="en-US" altLang="zh-CN" sz="1800"/>
              <a:t>4</a:t>
            </a:r>
            <a:r>
              <a:rPr lang="zh-CN" altLang="en-US" sz="1800"/>
              <a:t>种用来操作二进制位的位层次上的运算：</a:t>
            </a:r>
            <a:endParaRPr lang="zh-CN" altLang="en-US" sz="1800"/>
          </a:p>
          <a:p>
            <a:pPr marL="0" indent="0">
              <a:buNone/>
            </a:pPr>
            <a:endParaRPr lang="zh-CN" altLang="en-US" sz="1800"/>
          </a:p>
          <a:p>
            <a:pPr marL="0" indent="0">
              <a:buNone/>
            </a:pPr>
            <a:r>
              <a:rPr lang="zh-CN" altLang="en-US" sz="1800"/>
              <a:t>非（</a:t>
            </a:r>
            <a:r>
              <a:rPr lang="en-US" altLang="zh-CN" sz="1800"/>
              <a:t>NOT</a:t>
            </a:r>
            <a:r>
              <a:rPr lang="zh-CN" altLang="en-US" sz="1800"/>
              <a:t>）</a:t>
            </a:r>
            <a:endParaRPr lang="zh-CN" altLang="en-US" sz="1800"/>
          </a:p>
          <a:p>
            <a:pPr marL="0" indent="0">
              <a:buNone/>
            </a:pPr>
            <a:endParaRPr lang="zh-CN" altLang="en-US" sz="1800"/>
          </a:p>
          <a:p>
            <a:pPr marL="0" indent="0">
              <a:buNone/>
            </a:pPr>
            <a:r>
              <a:rPr lang="zh-CN" altLang="en-US" sz="1800"/>
              <a:t>与（</a:t>
            </a:r>
            <a:r>
              <a:rPr lang="en-US" altLang="zh-CN" sz="1800"/>
              <a:t>AND</a:t>
            </a:r>
            <a:r>
              <a:rPr lang="zh-CN" altLang="en-US" sz="1800"/>
              <a:t>）</a:t>
            </a:r>
            <a:endParaRPr lang="zh-CN" altLang="en-US" sz="1800"/>
          </a:p>
          <a:p>
            <a:pPr marL="0" indent="0">
              <a:buNone/>
            </a:pPr>
            <a:endParaRPr lang="zh-CN" altLang="en-US" sz="1800"/>
          </a:p>
          <a:p>
            <a:pPr marL="0" indent="0">
              <a:buNone/>
            </a:pPr>
            <a:r>
              <a:rPr lang="zh-CN" altLang="en-US" sz="1800"/>
              <a:t>或（</a:t>
            </a:r>
            <a:r>
              <a:rPr lang="en-US" altLang="zh-CN" sz="1800"/>
              <a:t>OR</a:t>
            </a:r>
            <a:r>
              <a:rPr lang="zh-CN" altLang="en-US" sz="1800"/>
              <a:t>）</a:t>
            </a:r>
            <a:endParaRPr lang="zh-CN" altLang="en-US" sz="1800"/>
          </a:p>
          <a:p>
            <a:pPr marL="0" indent="0">
              <a:buNone/>
            </a:pPr>
            <a:endParaRPr lang="zh-CN" altLang="en-US" sz="1800"/>
          </a:p>
          <a:p>
            <a:pPr marL="0" indent="0">
              <a:buNone/>
            </a:pPr>
            <a:r>
              <a:rPr lang="zh-CN" altLang="en-US" sz="1800"/>
              <a:t>异或（</a:t>
            </a:r>
            <a:r>
              <a:rPr lang="en-US" altLang="zh-CN" sz="1800"/>
              <a:t>XOR</a:t>
            </a:r>
            <a:r>
              <a:rPr lang="zh-CN" altLang="en-US" sz="1800"/>
              <a:t>）</a:t>
            </a:r>
            <a:endParaRPr lang="zh-CN" altLang="en-US" sz="18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位层次（非，</a:t>
            </a:r>
            <a:r>
              <a:rPr lang="en-US" altLang="zh-CN"/>
              <a:t>NOT</a:t>
            </a:r>
            <a:r>
              <a:rPr lang="zh-CN" altLang="en-US"/>
              <a:t>）</a:t>
            </a:r>
            <a:endParaRPr lang="zh-CN" altLang="en-US"/>
          </a:p>
        </p:txBody>
      </p:sp>
      <p:sp>
        <p:nvSpPr>
          <p:cNvPr id="3" name="内容占位符 2"/>
          <p:cNvSpPr/>
          <p:nvPr>
            <p:ph idx="1"/>
          </p:nvPr>
        </p:nvSpPr>
        <p:spPr/>
        <p:txBody>
          <a:bodyPr/>
          <a:p>
            <a:pPr marL="0" indent="0">
              <a:buNone/>
            </a:pPr>
            <a:r>
              <a:rPr lang="en-US" altLang="zh-CN" sz="1800"/>
              <a:t>NOT</a:t>
            </a:r>
            <a:r>
              <a:rPr lang="zh-CN" altLang="en-US" sz="1800"/>
              <a:t>运算符是</a:t>
            </a:r>
            <a:r>
              <a:rPr lang="zh-CN" altLang="en-US" sz="1800">
                <a:solidFill>
                  <a:srgbClr val="FF0000"/>
                </a:solidFill>
              </a:rPr>
              <a:t>一元操作符</a:t>
            </a:r>
            <a:endParaRPr lang="zh-CN" altLang="en-US" sz="1800">
              <a:solidFill>
                <a:srgbClr val="FF0000"/>
              </a:solidFill>
            </a:endParaRPr>
          </a:p>
          <a:p>
            <a:pPr marL="0" indent="0">
              <a:buNone/>
            </a:pPr>
            <a:endParaRPr lang="zh-CN" altLang="en-US" sz="1800"/>
          </a:p>
          <a:p>
            <a:pPr marL="0" indent="0">
              <a:buNone/>
            </a:pPr>
            <a:r>
              <a:rPr lang="zh-CN" altLang="en-US" sz="1800"/>
              <a:t>只有一个输入，输出位是输入位的相反，如果输入</a:t>
            </a:r>
            <a:r>
              <a:rPr lang="en-US" altLang="zh-CN" sz="1800"/>
              <a:t>0</a:t>
            </a:r>
            <a:r>
              <a:rPr lang="zh-CN" altLang="en-US" sz="1800"/>
              <a:t>，则输出</a:t>
            </a:r>
            <a:r>
              <a:rPr lang="en-US" altLang="zh-CN" sz="1800"/>
              <a:t>1</a:t>
            </a:r>
            <a:r>
              <a:rPr lang="zh-CN" altLang="en-US" sz="1800"/>
              <a:t>；如果输入</a:t>
            </a:r>
            <a:r>
              <a:rPr lang="en-US" altLang="zh-CN" sz="1800"/>
              <a:t>1</a:t>
            </a:r>
            <a:r>
              <a:rPr lang="zh-CN" altLang="en-US" sz="1800"/>
              <a:t>，则输出</a:t>
            </a:r>
            <a:r>
              <a:rPr lang="en-US" altLang="zh-CN" sz="1800"/>
              <a:t>0</a:t>
            </a:r>
            <a:endParaRPr lang="en-US" altLang="zh-CN" sz="1800"/>
          </a:p>
        </p:txBody>
      </p:sp>
      <p:pic>
        <p:nvPicPr>
          <p:cNvPr id="4" name="图片 3"/>
          <p:cNvPicPr>
            <a:picLocks noChangeAspect="1"/>
          </p:cNvPicPr>
          <p:nvPr/>
        </p:nvPicPr>
        <p:blipFill>
          <a:blip r:embed="rId1"/>
          <a:stretch>
            <a:fillRect/>
          </a:stretch>
        </p:blipFill>
        <p:spPr>
          <a:xfrm>
            <a:off x="3996055" y="3729990"/>
            <a:ext cx="3409950" cy="224790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位层次（与，</a:t>
            </a:r>
            <a:r>
              <a:rPr lang="en-US" altLang="zh-CN"/>
              <a:t>AND</a:t>
            </a:r>
            <a:r>
              <a:rPr lang="zh-CN" altLang="en-US"/>
              <a:t>）</a:t>
            </a:r>
            <a:endParaRPr lang="zh-CN" altLang="en-US"/>
          </a:p>
        </p:txBody>
      </p:sp>
      <p:sp>
        <p:nvSpPr>
          <p:cNvPr id="3" name="内容占位符 2"/>
          <p:cNvSpPr/>
          <p:nvPr>
            <p:ph idx="1"/>
          </p:nvPr>
        </p:nvSpPr>
        <p:spPr/>
        <p:txBody>
          <a:bodyPr/>
          <a:p>
            <a:pPr marL="0" indent="0">
              <a:buNone/>
            </a:pPr>
            <a:r>
              <a:rPr lang="en-US" altLang="zh-CN" sz="1800"/>
              <a:t>AND</a:t>
            </a:r>
            <a:r>
              <a:rPr lang="zh-CN" altLang="en-US" sz="1800"/>
              <a:t>运算符是</a:t>
            </a:r>
            <a:r>
              <a:rPr lang="zh-CN" altLang="en-US" sz="1800">
                <a:solidFill>
                  <a:srgbClr val="FF0000"/>
                </a:solidFill>
              </a:rPr>
              <a:t>二</a:t>
            </a:r>
            <a:r>
              <a:rPr lang="zh-CN" altLang="en-US" sz="1800">
                <a:solidFill>
                  <a:srgbClr val="FF0000"/>
                </a:solidFill>
              </a:rPr>
              <a:t>元操作符</a:t>
            </a:r>
            <a:endParaRPr lang="zh-CN" altLang="en-US" sz="1800">
              <a:solidFill>
                <a:srgbClr val="FF0000"/>
              </a:solidFill>
            </a:endParaRPr>
          </a:p>
          <a:p>
            <a:pPr marL="0" indent="0">
              <a:buNone/>
            </a:pPr>
            <a:endParaRPr lang="zh-CN" altLang="en-US" sz="1800"/>
          </a:p>
          <a:p>
            <a:pPr marL="0" indent="0">
              <a:buNone/>
            </a:pPr>
            <a:r>
              <a:rPr lang="zh-CN" altLang="en-US" sz="1800"/>
              <a:t>有两个输入，如果输入都是</a:t>
            </a:r>
            <a:r>
              <a:rPr lang="en-US" altLang="zh-CN" sz="1800"/>
              <a:t>1</a:t>
            </a:r>
            <a:r>
              <a:rPr lang="zh-CN" altLang="en-US" sz="1800"/>
              <a:t>，则输出</a:t>
            </a:r>
            <a:r>
              <a:rPr lang="en-US" altLang="zh-CN" sz="1800"/>
              <a:t>1</a:t>
            </a:r>
            <a:r>
              <a:rPr lang="zh-CN" altLang="en-US" sz="1800"/>
              <a:t>；</a:t>
            </a:r>
            <a:r>
              <a:rPr lang="zh-CN" sz="1800"/>
              <a:t>其它</a:t>
            </a:r>
            <a:r>
              <a:rPr lang="en-US" altLang="zh-CN" sz="1800"/>
              <a:t>3</a:t>
            </a:r>
            <a:r>
              <a:rPr lang="zh-CN" altLang="en-US" sz="1800"/>
              <a:t>种情况，输出都是</a:t>
            </a:r>
            <a:r>
              <a:rPr lang="en-US" altLang="zh-CN" sz="1800"/>
              <a:t>0</a:t>
            </a:r>
            <a:endParaRPr lang="en-US" altLang="zh-CN" sz="1800"/>
          </a:p>
        </p:txBody>
      </p:sp>
      <p:pic>
        <p:nvPicPr>
          <p:cNvPr id="5" name="图片 4"/>
          <p:cNvPicPr>
            <a:picLocks noChangeAspect="1"/>
          </p:cNvPicPr>
          <p:nvPr/>
        </p:nvPicPr>
        <p:blipFill>
          <a:blip r:embed="rId1"/>
          <a:stretch>
            <a:fillRect/>
          </a:stretch>
        </p:blipFill>
        <p:spPr>
          <a:xfrm>
            <a:off x="3799205" y="3273425"/>
            <a:ext cx="3267075" cy="234315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位层次（或，</a:t>
            </a:r>
            <a:r>
              <a:rPr lang="en-US" altLang="zh-CN"/>
              <a:t>OR</a:t>
            </a:r>
            <a:r>
              <a:rPr lang="zh-CN" altLang="en-US"/>
              <a:t>）</a:t>
            </a:r>
            <a:endParaRPr lang="zh-CN" altLang="en-US"/>
          </a:p>
        </p:txBody>
      </p:sp>
      <p:sp>
        <p:nvSpPr>
          <p:cNvPr id="3" name="内容占位符 2"/>
          <p:cNvSpPr/>
          <p:nvPr>
            <p:ph idx="1"/>
          </p:nvPr>
        </p:nvSpPr>
        <p:spPr/>
        <p:txBody>
          <a:bodyPr/>
          <a:p>
            <a:pPr marL="0" indent="0">
              <a:buNone/>
            </a:pPr>
            <a:r>
              <a:rPr lang="en-US" altLang="zh-CN" sz="1800"/>
              <a:t>OR</a:t>
            </a:r>
            <a:r>
              <a:rPr lang="zh-CN" altLang="en-US" sz="1800"/>
              <a:t>运算符是</a:t>
            </a:r>
            <a:r>
              <a:rPr lang="zh-CN" altLang="en-US" sz="1800">
                <a:solidFill>
                  <a:srgbClr val="FF0000"/>
                </a:solidFill>
              </a:rPr>
              <a:t>二</a:t>
            </a:r>
            <a:r>
              <a:rPr lang="zh-CN" altLang="en-US" sz="1800">
                <a:solidFill>
                  <a:srgbClr val="FF0000"/>
                </a:solidFill>
              </a:rPr>
              <a:t>元操作符</a:t>
            </a:r>
            <a:endParaRPr lang="zh-CN" altLang="en-US" sz="1800">
              <a:solidFill>
                <a:srgbClr val="FF0000"/>
              </a:solidFill>
            </a:endParaRPr>
          </a:p>
          <a:p>
            <a:pPr marL="0" indent="0">
              <a:buNone/>
            </a:pPr>
            <a:endParaRPr lang="zh-CN" altLang="en-US" sz="1800"/>
          </a:p>
          <a:p>
            <a:pPr marL="0" indent="0">
              <a:buNone/>
            </a:pPr>
            <a:r>
              <a:rPr lang="zh-CN" altLang="en-US" sz="1800"/>
              <a:t>有两个输入，如果输入都是</a:t>
            </a:r>
            <a:r>
              <a:rPr lang="en-US" altLang="zh-CN" sz="1800"/>
              <a:t>0</a:t>
            </a:r>
            <a:r>
              <a:rPr lang="zh-CN" altLang="en-US" sz="1800"/>
              <a:t>，则输出</a:t>
            </a:r>
            <a:r>
              <a:rPr lang="en-US" altLang="zh-CN" sz="1800"/>
              <a:t>0</a:t>
            </a:r>
            <a:r>
              <a:rPr lang="zh-CN" altLang="en-US" sz="1800"/>
              <a:t>；</a:t>
            </a:r>
            <a:r>
              <a:rPr lang="zh-CN" sz="1800"/>
              <a:t>其它</a:t>
            </a:r>
            <a:r>
              <a:rPr lang="en-US" altLang="zh-CN" sz="1800"/>
              <a:t>3</a:t>
            </a:r>
            <a:r>
              <a:rPr lang="zh-CN" altLang="en-US" sz="1800"/>
              <a:t>种情况，输出都是</a:t>
            </a:r>
            <a:r>
              <a:rPr lang="en-US" altLang="zh-CN" sz="1800"/>
              <a:t>1</a:t>
            </a:r>
            <a:endParaRPr lang="en-US" altLang="zh-CN" sz="1800"/>
          </a:p>
        </p:txBody>
      </p:sp>
      <p:pic>
        <p:nvPicPr>
          <p:cNvPr id="4" name="图片 3"/>
          <p:cNvPicPr>
            <a:picLocks noChangeAspect="1"/>
          </p:cNvPicPr>
          <p:nvPr/>
        </p:nvPicPr>
        <p:blipFill>
          <a:blip r:embed="rId1"/>
          <a:stretch>
            <a:fillRect/>
          </a:stretch>
        </p:blipFill>
        <p:spPr>
          <a:xfrm>
            <a:off x="3753485" y="3731260"/>
            <a:ext cx="3019425" cy="213360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位层次（异或，</a:t>
            </a:r>
            <a:r>
              <a:rPr lang="en-US" altLang="zh-CN"/>
              <a:t>X</a:t>
            </a:r>
            <a:r>
              <a:rPr lang="en-US" altLang="zh-CN"/>
              <a:t>OR</a:t>
            </a:r>
            <a:r>
              <a:rPr lang="zh-CN" altLang="en-US"/>
              <a:t>）</a:t>
            </a:r>
            <a:endParaRPr lang="zh-CN" altLang="en-US"/>
          </a:p>
        </p:txBody>
      </p:sp>
      <p:sp>
        <p:nvSpPr>
          <p:cNvPr id="3" name="内容占位符 2"/>
          <p:cNvSpPr/>
          <p:nvPr>
            <p:ph idx="1"/>
          </p:nvPr>
        </p:nvSpPr>
        <p:spPr/>
        <p:txBody>
          <a:bodyPr/>
          <a:p>
            <a:pPr marL="0" indent="0">
              <a:buNone/>
            </a:pPr>
            <a:r>
              <a:rPr lang="en-US" altLang="zh-CN" sz="1800"/>
              <a:t>XOR</a:t>
            </a:r>
            <a:r>
              <a:rPr lang="zh-CN" altLang="en-US" sz="1800"/>
              <a:t>运算符是</a:t>
            </a:r>
            <a:r>
              <a:rPr lang="zh-CN" altLang="en-US" sz="1800">
                <a:solidFill>
                  <a:srgbClr val="FF0000"/>
                </a:solidFill>
              </a:rPr>
              <a:t>二</a:t>
            </a:r>
            <a:r>
              <a:rPr lang="zh-CN" altLang="en-US" sz="1800">
                <a:solidFill>
                  <a:srgbClr val="FF0000"/>
                </a:solidFill>
              </a:rPr>
              <a:t>元操作符</a:t>
            </a:r>
            <a:endParaRPr lang="zh-CN" altLang="en-US" sz="1800">
              <a:solidFill>
                <a:srgbClr val="FF0000"/>
              </a:solidFill>
            </a:endParaRPr>
          </a:p>
          <a:p>
            <a:pPr marL="0" indent="0">
              <a:buNone/>
            </a:pPr>
            <a:endParaRPr lang="zh-CN" altLang="en-US" sz="1800"/>
          </a:p>
          <a:p>
            <a:pPr marL="0" indent="0">
              <a:buNone/>
            </a:pPr>
            <a:r>
              <a:rPr lang="zh-CN" altLang="en-US" sz="1800"/>
              <a:t>有两个输入，如果输入</a:t>
            </a:r>
            <a:r>
              <a:rPr lang="zh-CN" sz="1800"/>
              <a:t>相同</a:t>
            </a:r>
            <a:r>
              <a:rPr lang="zh-CN" altLang="en-US" sz="1800"/>
              <a:t>，则输出</a:t>
            </a:r>
            <a:r>
              <a:rPr lang="en-US" altLang="zh-CN" sz="1800"/>
              <a:t>0</a:t>
            </a:r>
            <a:r>
              <a:rPr lang="zh-CN" altLang="en-US" sz="1800"/>
              <a:t>；</a:t>
            </a:r>
            <a:r>
              <a:rPr lang="zh-CN" sz="1800"/>
              <a:t>如果输入不同，则输出</a:t>
            </a:r>
            <a:r>
              <a:rPr lang="en-US" altLang="zh-CN" sz="1800"/>
              <a:t>1</a:t>
            </a:r>
            <a:endParaRPr lang="en-US" altLang="zh-CN"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计算机组成部分-软件</a:t>
            </a:r>
            <a:endParaRPr lang="zh-CN" altLang="en-US"/>
          </a:p>
        </p:txBody>
      </p:sp>
      <p:sp>
        <p:nvSpPr>
          <p:cNvPr id="3" name="内容占位符 2"/>
          <p:cNvSpPr>
            <a:spLocks noGrp="1"/>
          </p:cNvSpPr>
          <p:nvPr>
            <p:ph idx="1"/>
          </p:nvPr>
        </p:nvSpPr>
        <p:spPr/>
        <p:txBody>
          <a:bodyPr>
            <a:normAutofit lnSpcReduction="10000"/>
          </a:bodyPr>
          <a:p>
            <a:pPr marL="0" indent="0">
              <a:buNone/>
            </a:pPr>
            <a:r>
              <a:rPr lang="zh-CN"/>
              <a:t>算法</a:t>
            </a:r>
            <a:endParaRPr lang="zh-CN"/>
          </a:p>
          <a:p>
            <a:pPr marL="0" indent="0">
              <a:buNone/>
            </a:pPr>
            <a:r>
              <a:rPr lang="zh-CN" sz="1800"/>
              <a:t>程序按一系列的指令执行使得编程成为可能，程序员通过指令集中的指令组合完成特定的运算任务，按照有序指令解决问题的的方法就是算法。</a:t>
            </a:r>
            <a:endParaRPr lang="zh-CN" sz="1800"/>
          </a:p>
          <a:p>
            <a:pPr marL="0" indent="0">
              <a:buNone/>
            </a:pPr>
            <a:r>
              <a:rPr lang="zh-CN"/>
              <a:t>语言</a:t>
            </a:r>
            <a:endParaRPr lang="zh-CN"/>
          </a:p>
          <a:p>
            <a:r>
              <a:rPr lang="zh-CN" sz="1800"/>
              <a:t>机器语言：程序员编写位模式（</a:t>
            </a:r>
            <a:r>
              <a:rPr lang="en-US" altLang="zh-CN" sz="1800"/>
              <a:t>0</a:t>
            </a:r>
            <a:r>
              <a:rPr lang="zh-CN" altLang="en-US" sz="1800"/>
              <a:t>和</a:t>
            </a:r>
            <a:r>
              <a:rPr lang="en-US" altLang="zh-CN" sz="1800"/>
              <a:t>1</a:t>
            </a:r>
            <a:r>
              <a:rPr lang="zh-CN" altLang="en-US" sz="1800"/>
              <a:t>的组合</a:t>
            </a:r>
            <a:r>
              <a:rPr lang="zh-CN" sz="1800"/>
              <a:t>）的指令来完成任务</a:t>
            </a:r>
            <a:endParaRPr lang="zh-CN" sz="1800"/>
          </a:p>
          <a:p>
            <a:r>
              <a:rPr lang="zh-CN" sz="1800"/>
              <a:t>符号语言：</a:t>
            </a:r>
            <a:r>
              <a:rPr lang="zh-CN" sz="1800">
                <a:sym typeface="+mn-ea"/>
              </a:rPr>
              <a:t>随着任务的复杂性越来越高，科学家研究使用符号来表示位模式指令，这样计算机编程语言就诞生了</a:t>
            </a:r>
            <a:endParaRPr lang="zh-CN" sz="1800">
              <a:sym typeface="+mn-ea"/>
            </a:endParaRPr>
          </a:p>
          <a:p>
            <a:pPr marL="0" indent="0">
              <a:buNone/>
            </a:pPr>
            <a:r>
              <a:rPr lang="zh-CN">
                <a:sym typeface="+mn-ea"/>
              </a:rPr>
              <a:t>软件工程</a:t>
            </a:r>
            <a:endParaRPr lang="zh-CN">
              <a:sym typeface="+mn-ea"/>
            </a:endParaRPr>
          </a:p>
          <a:p>
            <a:pPr marL="0" indent="0">
              <a:buNone/>
            </a:pPr>
            <a:r>
              <a:rPr lang="zh-CN" sz="1800">
                <a:sym typeface="+mn-ea"/>
              </a:rPr>
              <a:t>软件工程指结构化程序的设计和编写，为高效的程序开发而诞生的一门理论体系，这部分后面会讲到</a:t>
            </a:r>
            <a:endParaRPr lang="zh-CN" sz="1800"/>
          </a:p>
          <a:p>
            <a:pPr>
              <a:buNone/>
            </a:pPr>
            <a:r>
              <a:rPr lang="zh-CN"/>
              <a:t>操作系统</a:t>
            </a:r>
            <a:endParaRPr lang="zh-CN"/>
          </a:p>
          <a:p>
            <a:pPr>
              <a:buNone/>
            </a:pPr>
            <a:r>
              <a:rPr lang="zh-CN" sz="1800"/>
              <a:t>这部分内容在后面会讲到</a:t>
            </a:r>
            <a:endParaRPr lang="zh-CN" sz="1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模式</a:t>
            </a:r>
            <a:r>
              <a:rPr lang="zh-CN" altLang="en-US"/>
              <a:t>层次</a:t>
            </a:r>
            <a:endParaRPr lang="zh-CN" altLang="en-US"/>
          </a:p>
        </p:txBody>
      </p:sp>
      <p:sp>
        <p:nvSpPr>
          <p:cNvPr id="3" name="内容占位符 2"/>
          <p:cNvSpPr/>
          <p:nvPr>
            <p:ph idx="1"/>
          </p:nvPr>
        </p:nvSpPr>
        <p:spPr/>
        <p:txBody>
          <a:bodyPr/>
          <a:p>
            <a:pPr marL="0" indent="0">
              <a:buNone/>
            </a:pPr>
            <a:r>
              <a:rPr lang="zh-CN" sz="1800"/>
              <a:t>相同的</a:t>
            </a:r>
            <a:r>
              <a:rPr lang="en-US" altLang="zh-CN" sz="1800"/>
              <a:t>4</a:t>
            </a:r>
            <a:r>
              <a:rPr lang="zh-CN" altLang="en-US" sz="1800"/>
              <a:t>个运算符（</a:t>
            </a:r>
            <a:r>
              <a:rPr lang="en-US" altLang="zh-CN" sz="1800"/>
              <a:t>NOT</a:t>
            </a:r>
            <a:r>
              <a:rPr lang="zh-CN" altLang="en-US" sz="1800"/>
              <a:t>，</a:t>
            </a:r>
            <a:r>
              <a:rPr lang="en-US" altLang="zh-CN" sz="1800"/>
              <a:t>AND</a:t>
            </a:r>
            <a:r>
              <a:rPr lang="zh-CN" altLang="en-US" sz="1800"/>
              <a:t>，</a:t>
            </a:r>
            <a:r>
              <a:rPr lang="en-US" altLang="zh-CN" sz="1800"/>
              <a:t>OR</a:t>
            </a:r>
            <a:r>
              <a:rPr lang="zh-CN" altLang="en-US" sz="1800"/>
              <a:t>，</a:t>
            </a:r>
            <a:r>
              <a:rPr lang="en-US" altLang="zh-CN" sz="1800"/>
              <a:t>XOR</a:t>
            </a:r>
            <a:r>
              <a:rPr lang="zh-CN" altLang="en-US" sz="1800"/>
              <a:t>）被应用到</a:t>
            </a:r>
            <a:r>
              <a:rPr lang="en-US" altLang="zh-CN" sz="1800">
                <a:solidFill>
                  <a:srgbClr val="FF0000"/>
                </a:solidFill>
              </a:rPr>
              <a:t>n</a:t>
            </a:r>
            <a:r>
              <a:rPr lang="zh-CN" altLang="en-US" sz="1800">
                <a:solidFill>
                  <a:srgbClr val="FF0000"/>
                </a:solidFill>
              </a:rPr>
              <a:t>位模式</a:t>
            </a:r>
            <a:endParaRPr lang="zh-CN" altLang="en-US" sz="1800"/>
          </a:p>
          <a:p>
            <a:pPr marL="0" indent="0">
              <a:buNone/>
            </a:pPr>
            <a:endParaRPr lang="en-US" altLang="zh-CN" sz="1800"/>
          </a:p>
        </p:txBody>
      </p:sp>
      <p:pic>
        <p:nvPicPr>
          <p:cNvPr id="5" name="图片 4"/>
          <p:cNvPicPr>
            <a:picLocks noChangeAspect="1"/>
          </p:cNvPicPr>
          <p:nvPr/>
        </p:nvPicPr>
        <p:blipFill>
          <a:blip r:embed="rId1"/>
          <a:stretch>
            <a:fillRect/>
          </a:stretch>
        </p:blipFill>
        <p:spPr>
          <a:xfrm>
            <a:off x="2233930" y="3072765"/>
            <a:ext cx="6848475" cy="203835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模式</a:t>
            </a:r>
            <a:r>
              <a:rPr lang="zh-CN" altLang="en-US"/>
              <a:t>层次</a:t>
            </a:r>
            <a:endParaRPr lang="zh-CN" altLang="en-US"/>
          </a:p>
        </p:txBody>
      </p:sp>
      <p:sp>
        <p:nvSpPr>
          <p:cNvPr id="3" name="内容占位符 2"/>
          <p:cNvSpPr/>
          <p:nvPr>
            <p:ph idx="1"/>
          </p:nvPr>
        </p:nvSpPr>
        <p:spPr/>
        <p:txBody>
          <a:bodyPr/>
          <a:p>
            <a:pPr marL="0" indent="0">
              <a:buNone/>
            </a:pPr>
            <a:endParaRPr lang="en-US" altLang="zh-CN" sz="1800"/>
          </a:p>
        </p:txBody>
      </p:sp>
      <p:pic>
        <p:nvPicPr>
          <p:cNvPr id="4" name="图片 3"/>
          <p:cNvPicPr>
            <a:picLocks noChangeAspect="1"/>
          </p:cNvPicPr>
          <p:nvPr/>
        </p:nvPicPr>
        <p:blipFill>
          <a:blip r:embed="rId1"/>
          <a:stretch>
            <a:fillRect/>
          </a:stretch>
        </p:blipFill>
        <p:spPr>
          <a:xfrm>
            <a:off x="2357120" y="2747645"/>
            <a:ext cx="7477125" cy="136207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模式</a:t>
            </a:r>
            <a:r>
              <a:rPr lang="zh-CN" altLang="en-US"/>
              <a:t>层次</a:t>
            </a:r>
            <a:endParaRPr lang="zh-CN" altLang="en-US"/>
          </a:p>
        </p:txBody>
      </p:sp>
      <p:pic>
        <p:nvPicPr>
          <p:cNvPr id="5" name="内容占位符 4"/>
          <p:cNvPicPr>
            <a:picLocks noChangeAspect="1"/>
          </p:cNvPicPr>
          <p:nvPr>
            <p:ph idx="1"/>
          </p:nvPr>
        </p:nvPicPr>
        <p:blipFill>
          <a:blip r:embed="rId1"/>
          <a:stretch>
            <a:fillRect/>
          </a:stretch>
        </p:blipFill>
        <p:spPr>
          <a:xfrm>
            <a:off x="2197100" y="2480945"/>
            <a:ext cx="7515225" cy="162877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模式</a:t>
            </a:r>
            <a:r>
              <a:rPr lang="zh-CN" altLang="en-US"/>
              <a:t>层次</a:t>
            </a:r>
            <a:endParaRPr lang="zh-CN" altLang="en-US"/>
          </a:p>
        </p:txBody>
      </p:sp>
      <p:pic>
        <p:nvPicPr>
          <p:cNvPr id="4" name="内容占位符 3"/>
          <p:cNvPicPr>
            <a:picLocks noChangeAspect="1"/>
          </p:cNvPicPr>
          <p:nvPr>
            <p:ph idx="1"/>
          </p:nvPr>
        </p:nvPicPr>
        <p:blipFill>
          <a:blip r:embed="rId1"/>
          <a:stretch>
            <a:fillRect/>
          </a:stretch>
        </p:blipFill>
        <p:spPr>
          <a:xfrm>
            <a:off x="2324100" y="2562225"/>
            <a:ext cx="7543800" cy="173355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模式</a:t>
            </a:r>
            <a:r>
              <a:rPr lang="zh-CN" altLang="en-US"/>
              <a:t>层次</a:t>
            </a:r>
            <a:endParaRPr lang="zh-CN" altLang="en-US"/>
          </a:p>
        </p:txBody>
      </p:sp>
      <p:pic>
        <p:nvPicPr>
          <p:cNvPr id="5" name="内容占位符 4"/>
          <p:cNvPicPr>
            <a:picLocks noChangeAspect="1"/>
          </p:cNvPicPr>
          <p:nvPr>
            <p:ph idx="1"/>
          </p:nvPr>
        </p:nvPicPr>
        <p:blipFill>
          <a:blip r:embed="rId1"/>
          <a:stretch>
            <a:fillRect/>
          </a:stretch>
        </p:blipFill>
        <p:spPr>
          <a:xfrm>
            <a:off x="1525270" y="1825625"/>
            <a:ext cx="9140825" cy="435165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逻辑运算</a:t>
            </a:r>
            <a:r>
              <a:rPr lang="en-US" altLang="zh-CN"/>
              <a:t>——</a:t>
            </a:r>
            <a:r>
              <a:rPr lang="zh-CN" altLang="en-US"/>
              <a:t>复位（掩码）</a:t>
            </a:r>
            <a:endParaRPr lang="zh-CN" altLang="en-US"/>
          </a:p>
        </p:txBody>
      </p:sp>
      <p:sp>
        <p:nvSpPr>
          <p:cNvPr id="3" name="内容占位符 2"/>
          <p:cNvSpPr/>
          <p:nvPr>
            <p:ph idx="1"/>
          </p:nvPr>
        </p:nvSpPr>
        <p:spPr/>
        <p:txBody>
          <a:bodyPr/>
          <a:p>
            <a:pPr marL="0" indent="0">
              <a:buNone/>
            </a:pPr>
            <a:r>
              <a:rPr lang="zh-CN" altLang="en-US"/>
              <a:t>对指定的位复位</a:t>
            </a:r>
            <a:endParaRPr lang="zh-CN" altLang="en-US"/>
          </a:p>
          <a:p>
            <a:pPr marL="0" indent="0">
              <a:buNone/>
            </a:pPr>
            <a:endParaRPr lang="zh-CN" altLang="en-US"/>
          </a:p>
          <a:p>
            <a:r>
              <a:rPr lang="en-US" altLang="zh-CN"/>
              <a:t>AND </a:t>
            </a:r>
            <a:r>
              <a:rPr lang="zh-CN" altLang="en-US"/>
              <a:t>指定的位通过掩码 </a:t>
            </a:r>
            <a:r>
              <a:rPr lang="zh-CN" altLang="en-US"/>
              <a:t>复位</a:t>
            </a:r>
            <a:r>
              <a:rPr lang="en-US" altLang="zh-CN"/>
              <a:t>---0</a:t>
            </a:r>
            <a:endParaRPr lang="en-US" altLang="zh-CN"/>
          </a:p>
          <a:p>
            <a:endParaRPr lang="en-US" altLang="zh-CN"/>
          </a:p>
          <a:p>
            <a:r>
              <a:rPr lang="en-US" altLang="zh-CN"/>
              <a:t>OR </a:t>
            </a:r>
            <a:r>
              <a:rPr lang="zh-CN" altLang="en-US"/>
              <a:t>指定的位通过掩码 </a:t>
            </a:r>
            <a:r>
              <a:rPr lang="zh-CN" altLang="en-US"/>
              <a:t>复位</a:t>
            </a:r>
            <a:r>
              <a:rPr lang="en-US" altLang="zh-CN"/>
              <a:t>---1</a:t>
            </a:r>
            <a:endParaRPr lang="en-US" altLang="zh-CN"/>
          </a:p>
          <a:p>
            <a:endParaRPr lang="en-US" altLang="zh-CN"/>
          </a:p>
          <a:p>
            <a:r>
              <a:rPr lang="en-US" altLang="zh-CN"/>
              <a:t>XOR </a:t>
            </a:r>
            <a:r>
              <a:rPr lang="zh-CN" altLang="en-US"/>
              <a:t>指定的位通过掩码 复位 取反</a:t>
            </a:r>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移位</a:t>
            </a:r>
            <a:r>
              <a:rPr lang="zh-CN" altLang="en-US"/>
              <a:t>运算</a:t>
            </a:r>
            <a:endParaRPr lang="zh-CN" altLang="en-US"/>
          </a:p>
        </p:txBody>
      </p:sp>
      <p:sp>
        <p:nvSpPr>
          <p:cNvPr id="3" name="内容占位符 2"/>
          <p:cNvSpPr/>
          <p:nvPr>
            <p:ph idx="1"/>
          </p:nvPr>
        </p:nvSpPr>
        <p:spPr/>
        <p:txBody>
          <a:bodyPr/>
          <a:p>
            <a:endParaRPr lang="zh-CN" altLang="en-US"/>
          </a:p>
          <a:p>
            <a:endParaRPr lang="zh-CN" altLang="en-US"/>
          </a:p>
          <a:p>
            <a:endParaRPr lang="zh-CN" altLang="en-US"/>
          </a:p>
          <a:p>
            <a:r>
              <a:rPr lang="zh-CN" altLang="en-US"/>
              <a:t>逻辑移位运算</a:t>
            </a:r>
            <a:endParaRPr lang="zh-CN" altLang="en-US"/>
          </a:p>
          <a:p>
            <a:pPr marL="0" indent="0">
              <a:buNone/>
            </a:pPr>
            <a:endParaRPr lang="zh-CN" altLang="en-US"/>
          </a:p>
          <a:p>
            <a:endParaRPr lang="zh-CN" altLang="en-US"/>
          </a:p>
          <a:p>
            <a:r>
              <a:rPr lang="zh-CN" altLang="en-US"/>
              <a:t>算术移位运算</a:t>
            </a:r>
            <a:endParaRPr lang="zh-CN" altLang="en-US"/>
          </a:p>
        </p:txBody>
      </p:sp>
      <p:pic>
        <p:nvPicPr>
          <p:cNvPr id="4" name="图片 3"/>
          <p:cNvPicPr>
            <a:picLocks noChangeAspect="1"/>
          </p:cNvPicPr>
          <p:nvPr/>
        </p:nvPicPr>
        <p:blipFill>
          <a:blip r:embed="rId1"/>
          <a:stretch>
            <a:fillRect/>
          </a:stretch>
        </p:blipFill>
        <p:spPr>
          <a:xfrm>
            <a:off x="838200" y="1825625"/>
            <a:ext cx="9296400" cy="74295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移位运算</a:t>
            </a:r>
            <a:r>
              <a:rPr lang="en-US" altLang="zh-CN"/>
              <a:t>——</a:t>
            </a:r>
            <a:r>
              <a:rPr lang="zh-CN" altLang="en-US"/>
              <a:t>逻辑移位</a:t>
            </a:r>
            <a:endParaRPr lang="en-US" altLang="zh-CN"/>
          </a:p>
        </p:txBody>
      </p:sp>
      <p:sp>
        <p:nvSpPr>
          <p:cNvPr id="3" name="内容占位符 2"/>
          <p:cNvSpPr/>
          <p:nvPr>
            <p:ph idx="1"/>
          </p:nvPr>
        </p:nvSpPr>
        <p:spPr/>
        <p:txBody>
          <a:bodyPr/>
          <a:p>
            <a:endParaRPr lang="zh-CN" altLang="en-US"/>
          </a:p>
          <a:p>
            <a:endParaRPr lang="zh-CN" altLang="en-US"/>
          </a:p>
          <a:p>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1257300" y="1690370"/>
            <a:ext cx="9677400" cy="347662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移位运算</a:t>
            </a:r>
            <a:r>
              <a:rPr lang="en-US" altLang="zh-CN"/>
              <a:t>——</a:t>
            </a:r>
            <a:r>
              <a:rPr lang="zh-CN" altLang="en-US"/>
              <a:t>逻辑移位</a:t>
            </a:r>
            <a:endParaRPr lang="en-US" altLang="zh-CN"/>
          </a:p>
        </p:txBody>
      </p:sp>
      <p:sp>
        <p:nvSpPr>
          <p:cNvPr id="3" name="内容占位符 2"/>
          <p:cNvSpPr/>
          <p:nvPr>
            <p:ph idx="1"/>
          </p:nvPr>
        </p:nvSpPr>
        <p:spPr/>
        <p:txBody>
          <a:bodyPr/>
          <a:p>
            <a:endParaRPr lang="zh-CN" altLang="en-US"/>
          </a:p>
          <a:p>
            <a:endParaRPr lang="zh-CN" altLang="en-US"/>
          </a:p>
          <a:p>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2366645" y="2652395"/>
            <a:ext cx="7458075" cy="155257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移位运算</a:t>
            </a:r>
            <a:r>
              <a:rPr lang="en-US" altLang="zh-CN"/>
              <a:t>——</a:t>
            </a:r>
            <a:r>
              <a:rPr lang="zh-CN" altLang="en-US"/>
              <a:t>循环移位</a:t>
            </a:r>
            <a:endParaRPr lang="en-US" altLang="zh-CN"/>
          </a:p>
        </p:txBody>
      </p:sp>
      <p:sp>
        <p:nvSpPr>
          <p:cNvPr id="3" name="内容占位符 2"/>
          <p:cNvSpPr/>
          <p:nvPr>
            <p:ph idx="1"/>
          </p:nvPr>
        </p:nvSpPr>
        <p:spPr/>
        <p:txBody>
          <a:bodyPr/>
          <a:p>
            <a:endParaRPr lang="zh-CN" altLang="en-US"/>
          </a:p>
          <a:p>
            <a:endParaRPr lang="zh-CN" altLang="en-US"/>
          </a:p>
          <a:p>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1285875" y="2044065"/>
            <a:ext cx="9620250" cy="39147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计算机简史</a:t>
            </a:r>
            <a:endParaRPr lang="zh-CN" altLang="en-US"/>
          </a:p>
        </p:txBody>
      </p:sp>
      <p:sp>
        <p:nvSpPr>
          <p:cNvPr id="3" name="内容占位符 2"/>
          <p:cNvSpPr>
            <a:spLocks noGrp="1"/>
          </p:cNvSpPr>
          <p:nvPr>
            <p:ph idx="1"/>
          </p:nvPr>
        </p:nvSpPr>
        <p:spPr/>
        <p:txBody>
          <a:bodyPr>
            <a:normAutofit lnSpcReduction="10000"/>
          </a:bodyPr>
          <a:p>
            <a:pPr marL="0" indent="0">
              <a:buNone/>
            </a:pPr>
            <a:r>
              <a:rPr lang="zh-CN" sz="1800"/>
              <a:t>计算机发展流程图</a:t>
            </a:r>
            <a:endParaRPr lang="zh-CN" sz="18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移位运算</a:t>
            </a:r>
            <a:r>
              <a:rPr lang="en-US" altLang="zh-CN"/>
              <a:t>——</a:t>
            </a:r>
            <a:r>
              <a:rPr lang="zh-CN" altLang="en-US"/>
              <a:t>算术</a:t>
            </a:r>
            <a:r>
              <a:rPr lang="zh-CN" altLang="en-US"/>
              <a:t>移位</a:t>
            </a:r>
            <a:endParaRPr lang="en-US" altLang="zh-CN"/>
          </a:p>
        </p:txBody>
      </p:sp>
      <p:sp>
        <p:nvSpPr>
          <p:cNvPr id="3" name="内容占位符 2"/>
          <p:cNvSpPr/>
          <p:nvPr>
            <p:ph idx="1"/>
          </p:nvPr>
        </p:nvSpPr>
        <p:spPr/>
        <p:txBody>
          <a:bodyPr/>
          <a:p>
            <a:endParaRPr lang="zh-CN" altLang="en-US"/>
          </a:p>
          <a:p>
            <a:endParaRPr lang="zh-CN" altLang="en-US"/>
          </a:p>
          <a:p>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1857375" y="1482090"/>
            <a:ext cx="8477250" cy="503872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移位运算</a:t>
            </a:r>
            <a:r>
              <a:rPr lang="en-US" altLang="zh-CN"/>
              <a:t>——</a:t>
            </a:r>
            <a:r>
              <a:rPr lang="zh-CN" altLang="en-US"/>
              <a:t>算术</a:t>
            </a:r>
            <a:r>
              <a:rPr lang="zh-CN" altLang="en-US"/>
              <a:t>移位</a:t>
            </a:r>
            <a:endParaRPr lang="en-US" altLang="zh-CN"/>
          </a:p>
        </p:txBody>
      </p:sp>
      <p:sp>
        <p:nvSpPr>
          <p:cNvPr id="3" name="内容占位符 2"/>
          <p:cNvSpPr/>
          <p:nvPr>
            <p:ph idx="1"/>
          </p:nvPr>
        </p:nvSpPr>
        <p:spPr/>
        <p:txBody>
          <a:bodyPr/>
          <a:p>
            <a:endParaRPr lang="zh-CN" altLang="en-US"/>
          </a:p>
          <a:p>
            <a:endParaRPr lang="zh-CN" altLang="en-US"/>
          </a:p>
          <a:p>
            <a:endParaRPr lang="zh-CN" altLang="en-US"/>
          </a:p>
          <a:p>
            <a:pPr marL="0" indent="0">
              <a:buNone/>
            </a:pPr>
            <a:endParaRPr lang="zh-CN" altLang="en-US"/>
          </a:p>
        </p:txBody>
      </p:sp>
      <p:pic>
        <p:nvPicPr>
          <p:cNvPr id="6" name="图片 5"/>
          <p:cNvPicPr>
            <a:picLocks noChangeAspect="1"/>
          </p:cNvPicPr>
          <p:nvPr/>
        </p:nvPicPr>
        <p:blipFill>
          <a:blip r:embed="rId1"/>
          <a:stretch>
            <a:fillRect/>
          </a:stretch>
        </p:blipFill>
        <p:spPr>
          <a:xfrm>
            <a:off x="1995170" y="1522730"/>
            <a:ext cx="8201025" cy="4772025"/>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移位运算</a:t>
            </a:r>
            <a:r>
              <a:rPr lang="en-US" altLang="zh-CN"/>
              <a:t>——</a:t>
            </a:r>
            <a:r>
              <a:rPr lang="zh-CN" altLang="en-US"/>
              <a:t>算术</a:t>
            </a:r>
            <a:r>
              <a:rPr lang="zh-CN" altLang="en-US"/>
              <a:t>移位</a:t>
            </a:r>
            <a:endParaRPr lang="en-US" altLang="zh-CN"/>
          </a:p>
        </p:txBody>
      </p:sp>
      <p:sp>
        <p:nvSpPr>
          <p:cNvPr id="3" name="内容占位符 2"/>
          <p:cNvSpPr/>
          <p:nvPr>
            <p:ph idx="1"/>
          </p:nvPr>
        </p:nvSpPr>
        <p:spPr/>
        <p:txBody>
          <a:bodyPr/>
          <a:p>
            <a:endParaRPr lang="zh-CN" altLang="en-US"/>
          </a:p>
          <a:p>
            <a:endParaRPr lang="zh-CN" altLang="en-US"/>
          </a:p>
          <a:p>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1905000" y="2014220"/>
            <a:ext cx="8382000" cy="3590925"/>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t>——</a:t>
            </a:r>
            <a:r>
              <a:rPr lang="zh-CN" altLang="en-US"/>
              <a:t>整数</a:t>
            </a:r>
            <a:endParaRPr lang="zh-CN" altLang="en-US"/>
          </a:p>
        </p:txBody>
      </p:sp>
      <p:sp>
        <p:nvSpPr>
          <p:cNvPr id="3" name="内容占位符 2"/>
          <p:cNvSpPr/>
          <p:nvPr>
            <p:ph idx="1"/>
          </p:nvPr>
        </p:nvSpPr>
        <p:spPr/>
        <p:txBody>
          <a:bodyPr/>
          <a:p>
            <a:r>
              <a:rPr lang="zh-CN" altLang="en-US" sz="1800"/>
              <a:t>算术运算包括</a:t>
            </a:r>
            <a:r>
              <a:rPr lang="zh-CN" altLang="en-US" sz="1800">
                <a:solidFill>
                  <a:srgbClr val="FF0000"/>
                </a:solidFill>
              </a:rPr>
              <a:t>加、减</a:t>
            </a:r>
            <a:r>
              <a:rPr lang="zh-CN" altLang="en-US" sz="1800"/>
              <a:t>、乘、除，适用于整数和浮点数</a:t>
            </a:r>
            <a:endParaRPr lang="zh-CN" altLang="en-US" sz="1800"/>
          </a:p>
          <a:p>
            <a:endParaRPr lang="zh-CN" altLang="en-US"/>
          </a:p>
          <a:p>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2291080" y="2160270"/>
            <a:ext cx="7610475" cy="431482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整数</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2493010" y="1748790"/>
            <a:ext cx="7572375" cy="450532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整数</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2004695" y="2105025"/>
            <a:ext cx="8181975" cy="264795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整数</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2499995" y="2271395"/>
            <a:ext cx="7191375" cy="231457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整数</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2647950" y="2266950"/>
            <a:ext cx="6896100" cy="232410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整数</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2028825" y="2052320"/>
            <a:ext cx="8134350" cy="275272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实数</a:t>
            </a:r>
            <a:endParaRPr lang="en-US" altLang="zh-CN"/>
          </a:p>
        </p:txBody>
      </p:sp>
      <p:sp>
        <p:nvSpPr>
          <p:cNvPr id="3" name="内容占位符 2"/>
          <p:cNvSpPr/>
          <p:nvPr>
            <p:ph idx="1"/>
          </p:nvPr>
        </p:nvSpPr>
        <p:spPr/>
        <p:txBody>
          <a:bodyPr/>
          <a:p>
            <a:endParaRPr lang="zh-CN" altLang="en-US"/>
          </a:p>
          <a:p>
            <a:pPr marL="0" indent="0">
              <a:buNone/>
            </a:pPr>
            <a:r>
              <a:rPr lang="zh-CN" altLang="en-US"/>
              <a:t>实数的加减法，以浮点数存储的加法和减法被简化为</a:t>
            </a:r>
            <a:r>
              <a:rPr lang="zh-CN" altLang="en-US">
                <a:solidFill>
                  <a:srgbClr val="FF0000"/>
                </a:solidFill>
              </a:rPr>
              <a:t>小数点对齐</a:t>
            </a:r>
            <a:endParaRPr lang="zh-CN" altLang="en-US"/>
          </a:p>
          <a:p>
            <a:pPr marL="0" indent="0">
              <a:buNone/>
            </a:pPr>
            <a:r>
              <a:rPr lang="zh-CN" altLang="en-US"/>
              <a:t>后以</a:t>
            </a:r>
            <a:r>
              <a:rPr lang="zh-CN" altLang="en-US">
                <a:solidFill>
                  <a:srgbClr val="FF0000"/>
                </a:solidFill>
              </a:rPr>
              <a:t>符号加绝对值</a:t>
            </a:r>
            <a:r>
              <a:rPr lang="zh-CN" altLang="en-US"/>
              <a:t>（符号和尾数的组合）存储的两个整数的加法</a:t>
            </a:r>
            <a:endParaRPr lang="zh-CN" altLang="en-US"/>
          </a:p>
          <a:p>
            <a:pPr marL="0" indent="0">
              <a:buNone/>
            </a:pPr>
            <a:r>
              <a:rPr lang="zh-CN" altLang="en-US"/>
              <a:t>和减法</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社会问题和道德问题</a:t>
            </a:r>
            <a:endParaRPr lang="zh-CN" altLang="en-US"/>
          </a:p>
        </p:txBody>
      </p:sp>
      <p:sp>
        <p:nvSpPr>
          <p:cNvPr id="3" name="内容占位符 2"/>
          <p:cNvSpPr>
            <a:spLocks noGrp="1"/>
          </p:cNvSpPr>
          <p:nvPr>
            <p:ph idx="1"/>
          </p:nvPr>
        </p:nvSpPr>
        <p:spPr/>
        <p:txBody>
          <a:bodyPr>
            <a:normAutofit fontScale="70000"/>
          </a:bodyPr>
          <a:p>
            <a:r>
              <a:rPr lang="zh-CN" sz="4000"/>
              <a:t>社会问题</a:t>
            </a:r>
            <a:endParaRPr lang="zh-CN" sz="4000"/>
          </a:p>
          <a:p>
            <a:pPr marL="342900" indent="-342900">
              <a:buAutoNum type="arabicPeriod"/>
            </a:pPr>
            <a:r>
              <a:rPr lang="zh-CN" altLang="en-US" sz="2570"/>
              <a:t>依赖：对计算机的</a:t>
            </a:r>
            <a:r>
              <a:rPr lang="zh-CN" altLang="en-US" sz="2570">
                <a:solidFill>
                  <a:srgbClr val="FF0000"/>
                </a:solidFill>
              </a:rPr>
              <a:t>过渡依赖</a:t>
            </a:r>
            <a:r>
              <a:rPr lang="zh-CN" altLang="en-US" sz="2570"/>
              <a:t>，离开计算机什么事也做不了。</a:t>
            </a:r>
            <a:endParaRPr lang="zh-CN" altLang="en-US" sz="2570"/>
          </a:p>
          <a:p>
            <a:pPr marL="342900" indent="-342900">
              <a:buAutoNum type="arabicPeriod"/>
            </a:pPr>
            <a:r>
              <a:rPr lang="zh-CN" sz="2570"/>
              <a:t>社会公正</a:t>
            </a:r>
            <a:r>
              <a:rPr lang="en-US" altLang="zh-CN" sz="2570"/>
              <a:t>:</a:t>
            </a:r>
            <a:r>
              <a:rPr lang="zh-CN" altLang="en-US" sz="2570"/>
              <a:t>作者从计算机的设备花费昂贵等，说明只有有钱人能使用计算机，但是随着计算机科学的发展，计算机越来越便宜，计算机使用的公正问题正在减小。</a:t>
            </a:r>
            <a:endParaRPr lang="zh-CN" altLang="en-US" sz="2570"/>
          </a:p>
          <a:p>
            <a:pPr marL="342900" indent="-342900">
              <a:buAutoNum type="arabicPeriod"/>
            </a:pPr>
            <a:r>
              <a:rPr lang="zh-CN" altLang="en-US" sz="2570"/>
              <a:t>数字化分裂：导致的</a:t>
            </a:r>
            <a:r>
              <a:rPr lang="zh-CN" altLang="en-US" sz="2570">
                <a:solidFill>
                  <a:srgbClr val="FF0000"/>
                </a:solidFill>
              </a:rPr>
              <a:t>信息分裂</a:t>
            </a:r>
            <a:r>
              <a:rPr lang="zh-CN" altLang="en-US" sz="2570"/>
              <a:t>，作者把使用计算机和不使用计算机分为两类人群，一部分人通计算机进行通信，一部分使用传统通信方式。</a:t>
            </a:r>
            <a:endParaRPr lang="zh-CN" sz="2570"/>
          </a:p>
          <a:p>
            <a:pPr marL="342900" indent="-342900">
              <a:buAutoNum type="arabicPeriod"/>
            </a:pPr>
            <a:endParaRPr lang="zh-CN"/>
          </a:p>
          <a:p>
            <a:r>
              <a:rPr lang="zh-CN" sz="4000"/>
              <a:t>道德问题</a:t>
            </a:r>
            <a:endParaRPr lang="zh-CN" sz="4000"/>
          </a:p>
          <a:p>
            <a:pPr marL="342900" indent="-342900">
              <a:buAutoNum type="arabicPeriod"/>
            </a:pPr>
            <a:r>
              <a:rPr lang="zh-CN" sz="2570"/>
              <a:t>隐私</a:t>
            </a:r>
            <a:endParaRPr lang="zh-CN" sz="2570"/>
          </a:p>
          <a:p>
            <a:pPr marL="342900" indent="-342900">
              <a:buAutoNum type="arabicPeriod"/>
            </a:pPr>
            <a:r>
              <a:rPr lang="zh-CN" sz="2570"/>
              <a:t>版权</a:t>
            </a:r>
            <a:endParaRPr lang="zh-CN" sz="2570"/>
          </a:p>
          <a:p>
            <a:pPr marL="342900" indent="-342900">
              <a:buAutoNum type="arabicPeriod"/>
            </a:pPr>
            <a:r>
              <a:rPr lang="zh-CN" sz="2570"/>
              <a:t>计算机犯罪</a:t>
            </a:r>
            <a:endParaRPr lang="zh-CN" sz="2570"/>
          </a:p>
          <a:p>
            <a:pPr marL="342900" indent="-342900">
              <a:buAutoNum type="arabicPeriod"/>
            </a:pPr>
            <a:endParaRPr lang="zh-CN" sz="257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实数</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6151880" y="552450"/>
            <a:ext cx="5448300" cy="5753100"/>
          </a:xfrm>
          <a:prstGeom prst="rect">
            <a:avLst/>
          </a:prstGeom>
        </p:spPr>
      </p:pic>
      <p:pic>
        <p:nvPicPr>
          <p:cNvPr id="4" name="图片 3"/>
          <p:cNvPicPr>
            <a:picLocks noChangeAspect="1"/>
          </p:cNvPicPr>
          <p:nvPr/>
        </p:nvPicPr>
        <p:blipFill>
          <a:blip r:embed="rId2"/>
          <a:stretch>
            <a:fillRect/>
          </a:stretch>
        </p:blipFill>
        <p:spPr>
          <a:xfrm>
            <a:off x="430530" y="1691005"/>
            <a:ext cx="5848350" cy="441007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实数</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6" name="图片 5"/>
          <p:cNvPicPr>
            <a:picLocks noChangeAspect="1"/>
          </p:cNvPicPr>
          <p:nvPr/>
        </p:nvPicPr>
        <p:blipFill>
          <a:blip r:embed="rId1"/>
          <a:stretch>
            <a:fillRect/>
          </a:stretch>
        </p:blipFill>
        <p:spPr>
          <a:xfrm>
            <a:off x="1590675" y="1352550"/>
            <a:ext cx="9010650" cy="415290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实数（续）</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1398270" y="1825625"/>
            <a:ext cx="8972550" cy="421957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实数</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1752600" y="1766570"/>
            <a:ext cx="8686800" cy="3324225"/>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算术运算</a:t>
            </a:r>
            <a:r>
              <a:rPr lang="en-US" altLang="zh-CN">
                <a:sym typeface="+mn-ea"/>
              </a:rPr>
              <a:t>——</a:t>
            </a:r>
            <a:r>
              <a:rPr lang="zh-CN" altLang="en-US">
                <a:sym typeface="+mn-ea"/>
              </a:rPr>
              <a:t>实数（续）</a:t>
            </a:r>
            <a:endParaRPr lang="en-US" altLang="zh-CN"/>
          </a:p>
        </p:txBody>
      </p:sp>
      <p:sp>
        <p:nvSpPr>
          <p:cNvPr id="3" name="内容占位符 2"/>
          <p:cNvSpPr/>
          <p:nvPr>
            <p:ph idx="1"/>
          </p:nvPr>
        </p:nvSpPr>
        <p:spPr/>
        <p:txBody>
          <a:bodyPr/>
          <a:p>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1866900" y="1926590"/>
            <a:ext cx="8458200" cy="337185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5</a:t>
            </a:r>
            <a:r>
              <a:rPr lang="zh-CN" altLang="en-US"/>
              <a:t>章 计算机组成</a:t>
            </a:r>
            <a:endParaRPr lang="zh-CN" altLang="en-US"/>
          </a:p>
        </p:txBody>
      </p:sp>
      <p:sp>
        <p:nvSpPr>
          <p:cNvPr id="5" name="内容占位符 4"/>
          <p:cNvSpPr/>
          <p:nvPr>
            <p:ph idx="1"/>
          </p:nvPr>
        </p:nvSpPr>
        <p:spPr/>
        <p:txBody>
          <a:bodyPr>
            <a:normAutofit fontScale="60000"/>
          </a:bodyPr>
          <a:p>
            <a:r>
              <a:rPr lang="zh-CN" altLang="en-US"/>
              <a:t>计算机的</a:t>
            </a:r>
            <a:r>
              <a:rPr lang="en-US" altLang="zh-CN"/>
              <a:t>3</a:t>
            </a:r>
            <a:r>
              <a:rPr lang="zh-CN" altLang="en-US"/>
              <a:t>个子系统</a:t>
            </a:r>
            <a:endParaRPr lang="zh-CN" altLang="en-US"/>
          </a:p>
          <a:p>
            <a:r>
              <a:rPr lang="zh-CN" altLang="en-US"/>
              <a:t>计算机中央存储器的作用</a:t>
            </a:r>
            <a:endParaRPr lang="zh-CN" altLang="en-US"/>
          </a:p>
          <a:p>
            <a:r>
              <a:rPr lang="zh-CN" altLang="en-US"/>
              <a:t>计算机中央处理单元（</a:t>
            </a:r>
            <a:r>
              <a:rPr lang="en-US" altLang="zh-CN"/>
              <a:t>CPU</a:t>
            </a:r>
            <a:r>
              <a:rPr lang="zh-CN" altLang="en-US"/>
              <a:t>）的作用</a:t>
            </a:r>
            <a:endParaRPr lang="zh-CN" altLang="en-US"/>
          </a:p>
          <a:p>
            <a:r>
              <a:rPr lang="zh-CN" altLang="en-US"/>
              <a:t>计算机中指令周期的取指令</a:t>
            </a:r>
            <a:r>
              <a:rPr lang="en-US" altLang="zh-CN"/>
              <a:t>-</a:t>
            </a:r>
            <a:r>
              <a:rPr lang="zh-CN" altLang="en-US"/>
              <a:t>译码</a:t>
            </a:r>
            <a:r>
              <a:rPr lang="en-US" altLang="zh-CN"/>
              <a:t>-</a:t>
            </a:r>
            <a:r>
              <a:rPr lang="zh-CN" altLang="en-US"/>
              <a:t>执行阶段</a:t>
            </a:r>
            <a:endParaRPr lang="zh-CN" altLang="en-US"/>
          </a:p>
          <a:p>
            <a:r>
              <a:rPr lang="zh-CN" altLang="en-US"/>
              <a:t>主存与地址空间</a:t>
            </a:r>
            <a:endParaRPr lang="zh-CN" altLang="en-US"/>
          </a:p>
          <a:p>
            <a:r>
              <a:rPr lang="zh-CN" altLang="en-US"/>
              <a:t>区分主存和缓存</a:t>
            </a:r>
            <a:endParaRPr lang="zh-CN" altLang="en-US"/>
          </a:p>
          <a:p>
            <a:r>
              <a:rPr lang="zh-CN" altLang="en-US"/>
              <a:t>输入</a:t>
            </a:r>
            <a:r>
              <a:rPr lang="en-US" altLang="zh-CN"/>
              <a:t>/</a:t>
            </a:r>
            <a:r>
              <a:rPr lang="zh-CN" altLang="en-US"/>
              <a:t>输出子系统</a:t>
            </a:r>
            <a:endParaRPr lang="zh-CN" altLang="en-US"/>
          </a:p>
          <a:p>
            <a:r>
              <a:rPr lang="zh-CN" altLang="en-US"/>
              <a:t>子系统间的相互连接，及总线系统</a:t>
            </a:r>
            <a:endParaRPr lang="zh-CN" altLang="en-US"/>
          </a:p>
          <a:p>
            <a:r>
              <a:rPr lang="zh-CN" altLang="en-US"/>
              <a:t>输入</a:t>
            </a:r>
            <a:r>
              <a:rPr lang="en-US" altLang="zh-CN"/>
              <a:t>/</a:t>
            </a:r>
            <a:r>
              <a:rPr lang="zh-CN" altLang="en-US"/>
              <a:t>输出编址的不同方法</a:t>
            </a:r>
            <a:endParaRPr lang="zh-CN" altLang="en-US"/>
          </a:p>
          <a:p>
            <a:r>
              <a:rPr lang="zh-CN" altLang="en-US"/>
              <a:t>区分计算机体系结构的两种主要趋势</a:t>
            </a:r>
            <a:endParaRPr lang="zh-CN" altLang="en-US"/>
          </a:p>
          <a:p>
            <a:r>
              <a:rPr lang="zh-CN" altLang="en-US"/>
              <a:t>计算机是如何通过管道改善吞吐量的</a:t>
            </a:r>
            <a:endParaRPr lang="zh-CN" altLang="en-US"/>
          </a:p>
          <a:p>
            <a:r>
              <a:rPr lang="zh-CN" altLang="en-US"/>
              <a:t>并行处理是如何改善吞吐量的</a:t>
            </a:r>
            <a:endParaRPr lang="zh-CN"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计算机组成部件</a:t>
            </a:r>
            <a:endParaRPr lang="zh-CN" altLang="en-US"/>
          </a:p>
        </p:txBody>
      </p:sp>
      <p:sp>
        <p:nvSpPr>
          <p:cNvPr id="3" name="内容占位符 2"/>
          <p:cNvSpPr/>
          <p:nvPr>
            <p:ph idx="1"/>
          </p:nvPr>
        </p:nvSpPr>
        <p:spPr/>
        <p:txBody>
          <a:bodyPr/>
          <a:p>
            <a:pPr marL="0" indent="0">
              <a:buNone/>
            </a:pPr>
            <a:r>
              <a:rPr lang="zh-CN" altLang="en-US"/>
              <a:t>计算机组成部件可以分为三大类（或子系统）</a:t>
            </a:r>
            <a:endParaRPr lang="zh-CN" altLang="en-US"/>
          </a:p>
          <a:p>
            <a:pPr lvl="1"/>
            <a:r>
              <a:rPr lang="zh-CN" altLang="en-US"/>
              <a:t>中央处理单元（</a:t>
            </a:r>
            <a:r>
              <a:rPr lang="en-US" altLang="zh-CN"/>
              <a:t>CPU</a:t>
            </a:r>
            <a:r>
              <a:rPr lang="zh-CN" altLang="en-US"/>
              <a:t>）</a:t>
            </a:r>
            <a:endParaRPr lang="zh-CN" altLang="en-US"/>
          </a:p>
          <a:p>
            <a:pPr lvl="1"/>
            <a:r>
              <a:rPr lang="zh-CN" altLang="en-US"/>
              <a:t>主存储器（内存）</a:t>
            </a:r>
            <a:endParaRPr lang="zh-CN" altLang="en-US"/>
          </a:p>
          <a:p>
            <a:pPr lvl="1"/>
            <a:r>
              <a:rPr lang="zh-CN" altLang="en-US"/>
              <a:t>输入</a:t>
            </a:r>
            <a:r>
              <a:rPr lang="en-US" altLang="zh-CN"/>
              <a:t>/</a:t>
            </a:r>
            <a:r>
              <a:rPr lang="zh-CN" altLang="en-US"/>
              <a:t>输出子系统</a:t>
            </a:r>
            <a:endParaRPr lang="zh-CN" altLang="en-US"/>
          </a:p>
          <a:p>
            <a:endParaRPr lang="zh-CN" altLang="en-US"/>
          </a:p>
        </p:txBody>
      </p:sp>
      <p:pic>
        <p:nvPicPr>
          <p:cNvPr id="5" name="图片 4"/>
          <p:cNvPicPr>
            <a:picLocks noChangeAspect="1"/>
          </p:cNvPicPr>
          <p:nvPr/>
        </p:nvPicPr>
        <p:blipFill>
          <a:blip r:embed="rId1"/>
          <a:stretch>
            <a:fillRect/>
          </a:stretch>
        </p:blipFill>
        <p:spPr>
          <a:xfrm>
            <a:off x="4752340" y="2915285"/>
            <a:ext cx="3562350" cy="243840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计算机组成部件</a:t>
            </a:r>
            <a:r>
              <a:rPr lang="en-US" altLang="zh-CN"/>
              <a:t>——</a:t>
            </a:r>
            <a:r>
              <a:rPr lang="zh-CN" altLang="en-US"/>
              <a:t>中央处理单元</a:t>
            </a:r>
            <a:r>
              <a:rPr lang="en-US" altLang="zh-CN"/>
              <a:t>CPU</a:t>
            </a:r>
            <a:endParaRPr lang="en-US" altLang="zh-CN"/>
          </a:p>
        </p:txBody>
      </p:sp>
      <p:sp>
        <p:nvSpPr>
          <p:cNvPr id="3" name="内容占位符 2"/>
          <p:cNvSpPr/>
          <p:nvPr>
            <p:ph idx="1"/>
          </p:nvPr>
        </p:nvSpPr>
        <p:spPr/>
        <p:txBody>
          <a:bodyPr/>
          <a:p>
            <a:r>
              <a:rPr lang="en-US" altLang="zh-CN"/>
              <a:t>CPU</a:t>
            </a:r>
            <a:r>
              <a:rPr lang="zh-CN" altLang="en-US"/>
              <a:t>用于数据的运算</a:t>
            </a:r>
            <a:endParaRPr lang="zh-CN" altLang="en-US"/>
          </a:p>
          <a:p>
            <a:pPr lvl="1"/>
            <a:r>
              <a:rPr lang="zh-CN" altLang="en-US"/>
              <a:t>算术逻辑单元（</a:t>
            </a:r>
            <a:r>
              <a:rPr lang="en-US" altLang="zh-CN"/>
              <a:t>ALU</a:t>
            </a:r>
            <a:r>
              <a:rPr lang="zh-CN" altLang="en-US"/>
              <a:t>）</a:t>
            </a:r>
            <a:endParaRPr lang="zh-CN" altLang="en-US"/>
          </a:p>
          <a:p>
            <a:pPr lvl="1"/>
            <a:r>
              <a:rPr lang="zh-CN" altLang="en-US"/>
              <a:t>控制单元</a:t>
            </a:r>
            <a:endParaRPr lang="zh-CN" altLang="en-US"/>
          </a:p>
          <a:p>
            <a:pPr lvl="1"/>
            <a:r>
              <a:rPr lang="zh-CN" altLang="en-US"/>
              <a:t>寄存器组</a:t>
            </a:r>
            <a:endParaRPr lang="zh-CN" altLang="en-US"/>
          </a:p>
          <a:p>
            <a:pPr lvl="1"/>
            <a:endParaRPr lang="zh-CN" altLang="en-US"/>
          </a:p>
        </p:txBody>
      </p:sp>
      <p:pic>
        <p:nvPicPr>
          <p:cNvPr id="4" name="图片 3"/>
          <p:cNvPicPr>
            <a:picLocks noChangeAspect="1"/>
          </p:cNvPicPr>
          <p:nvPr/>
        </p:nvPicPr>
        <p:blipFill>
          <a:blip r:embed="rId1"/>
          <a:stretch>
            <a:fillRect/>
          </a:stretch>
        </p:blipFill>
        <p:spPr>
          <a:xfrm>
            <a:off x="4785995" y="2908300"/>
            <a:ext cx="3324225" cy="281940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CPU</a:t>
            </a:r>
            <a:r>
              <a:rPr lang="zh-CN" altLang="en-US"/>
              <a:t>中的 </a:t>
            </a:r>
            <a:r>
              <a:rPr lang="zh-CN"/>
              <a:t>算术逻辑单元</a:t>
            </a:r>
            <a:endParaRPr lang="zh-CN"/>
          </a:p>
        </p:txBody>
      </p:sp>
      <p:sp>
        <p:nvSpPr>
          <p:cNvPr id="3" name="内容占位符 2"/>
          <p:cNvSpPr/>
          <p:nvPr>
            <p:ph idx="1"/>
          </p:nvPr>
        </p:nvSpPr>
        <p:spPr/>
        <p:txBody>
          <a:bodyPr/>
          <a:p>
            <a:pPr marL="457200" lvl="1" indent="0">
              <a:buNone/>
            </a:pPr>
            <a:r>
              <a:rPr lang="zh-CN">
                <a:sym typeface="+mn-ea"/>
              </a:rPr>
              <a:t>算术逻辑单元</a:t>
            </a:r>
            <a:endParaRPr lang="zh-CN">
              <a:sym typeface="+mn-ea"/>
            </a:endParaRPr>
          </a:p>
          <a:p>
            <a:pPr marL="914400" lvl="2" indent="0">
              <a:buNone/>
            </a:pPr>
            <a:r>
              <a:rPr lang="zh-CN" sz="2000">
                <a:sym typeface="+mn-ea"/>
              </a:rPr>
              <a:t>对数据进行逻辑、移位和算术运算</a:t>
            </a:r>
            <a:endParaRPr lang="zh-CN" sz="2000">
              <a:sym typeface="+mn-ea"/>
            </a:endParaRPr>
          </a:p>
          <a:p>
            <a:pPr marL="914400" lvl="2" indent="0">
              <a:buNone/>
            </a:pPr>
            <a:endParaRPr lang="zh-CN" sz="2000">
              <a:sym typeface="+mn-ea"/>
            </a:endParaRPr>
          </a:p>
          <a:p>
            <a:pPr marL="1371600" lvl="2" indent="-457200">
              <a:buAutoNum type="arabicPeriod"/>
            </a:pPr>
            <a:r>
              <a:rPr lang="zh-CN" sz="2000">
                <a:solidFill>
                  <a:srgbClr val="FF0000"/>
                </a:solidFill>
                <a:sym typeface="+mn-ea"/>
              </a:rPr>
              <a:t>逻辑运算</a:t>
            </a:r>
            <a:r>
              <a:rPr lang="zh-CN" sz="2000">
                <a:sym typeface="+mn-ea"/>
              </a:rPr>
              <a:t>：非、与、或、异或，这些运算把输入数据作为二进制位模式，运算结果也</a:t>
            </a:r>
            <a:r>
              <a:rPr lang="en-US" altLang="zh-CN" sz="2000">
                <a:sym typeface="+mn-ea"/>
              </a:rPr>
              <a:t>	</a:t>
            </a:r>
            <a:r>
              <a:rPr lang="zh-CN" sz="2000">
                <a:sym typeface="+mn-ea"/>
              </a:rPr>
              <a:t>是二进制位模式</a:t>
            </a:r>
            <a:endParaRPr lang="zh-CN" sz="2000">
              <a:sym typeface="+mn-ea"/>
            </a:endParaRPr>
          </a:p>
          <a:p>
            <a:pPr marL="1371600" lvl="2" indent="-457200">
              <a:buAutoNum type="arabicPeriod"/>
            </a:pPr>
            <a:endParaRPr lang="zh-CN" sz="2000">
              <a:sym typeface="+mn-ea"/>
            </a:endParaRPr>
          </a:p>
          <a:p>
            <a:pPr marL="1371600" lvl="2" indent="-457200">
              <a:buAutoNum type="arabicPeriod"/>
            </a:pPr>
            <a:r>
              <a:rPr lang="zh-CN" sz="2000">
                <a:solidFill>
                  <a:srgbClr val="FF0000"/>
                </a:solidFill>
                <a:sym typeface="+mn-ea"/>
              </a:rPr>
              <a:t>移位运算：</a:t>
            </a:r>
            <a:r>
              <a:rPr lang="zh-CN" sz="2000">
                <a:solidFill>
                  <a:schemeClr val="tx1"/>
                </a:solidFill>
                <a:sym typeface="+mn-ea"/>
              </a:rPr>
              <a:t>逻辑移位运算和算术移位运算</a:t>
            </a:r>
            <a:endParaRPr lang="zh-CN" sz="2000">
              <a:solidFill>
                <a:schemeClr val="tx1"/>
              </a:solidFill>
              <a:sym typeface="+mn-ea"/>
            </a:endParaRPr>
          </a:p>
          <a:p>
            <a:pPr marL="1371600" lvl="2" indent="-457200">
              <a:buAutoNum type="arabicPeriod"/>
            </a:pPr>
            <a:endParaRPr lang="zh-CN" sz="2000">
              <a:solidFill>
                <a:schemeClr val="tx1"/>
              </a:solidFill>
              <a:sym typeface="+mn-ea"/>
            </a:endParaRPr>
          </a:p>
          <a:p>
            <a:pPr marL="1371600" lvl="2" indent="-457200">
              <a:buAutoNum type="arabicPeriod"/>
            </a:pPr>
            <a:r>
              <a:rPr lang="zh-CN" sz="2000">
                <a:solidFill>
                  <a:srgbClr val="FF0000"/>
                </a:solidFill>
                <a:sym typeface="+mn-ea"/>
              </a:rPr>
              <a:t>算术运算：</a:t>
            </a:r>
            <a:r>
              <a:rPr lang="zh-CN" sz="2000">
                <a:solidFill>
                  <a:schemeClr val="tx1"/>
                </a:solidFill>
                <a:sym typeface="+mn-ea"/>
              </a:rPr>
              <a:t>整数和实数的加减运算</a:t>
            </a:r>
            <a:endParaRPr lang="zh-CN" sz="2000">
              <a:solidFill>
                <a:srgbClr val="FF0000"/>
              </a:solidFill>
              <a:sym typeface="+mn-ea"/>
            </a:endParaRPr>
          </a:p>
          <a:p>
            <a:pPr marL="914400" lvl="2" indent="0">
              <a:buNone/>
            </a:pPr>
            <a:r>
              <a:rPr lang="en-US" altLang="zh-CN" sz="2000">
                <a:solidFill>
                  <a:srgbClr val="FF0000"/>
                </a:solidFill>
                <a:sym typeface="+mn-ea"/>
              </a:rPr>
              <a:t>	</a:t>
            </a:r>
            <a:endParaRPr lang="zh-CN" sz="2000">
              <a:solidFill>
                <a:srgbClr val="FF0000"/>
              </a:solidFill>
              <a:sym typeface="+mn-ea"/>
            </a:endParaRPr>
          </a:p>
          <a:p>
            <a:pPr marL="914400" lvl="2" indent="0">
              <a:buNone/>
            </a:pPr>
            <a:endParaRPr lang="zh-CN"/>
          </a:p>
          <a:p>
            <a:pPr lvl="1"/>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CPU</a:t>
            </a:r>
            <a:r>
              <a:rPr lang="zh-CN" altLang="en-US"/>
              <a:t>中的</a:t>
            </a:r>
            <a:r>
              <a:rPr lang="zh-CN"/>
              <a:t>寄存器</a:t>
            </a:r>
            <a:endParaRPr lang="zh-CN"/>
          </a:p>
        </p:txBody>
      </p:sp>
      <p:sp>
        <p:nvSpPr>
          <p:cNvPr id="3" name="内容占位符 2"/>
          <p:cNvSpPr/>
          <p:nvPr>
            <p:ph idx="1"/>
          </p:nvPr>
        </p:nvSpPr>
        <p:spPr/>
        <p:txBody>
          <a:bodyPr/>
          <a:p>
            <a:pPr marL="457200" lvl="1" indent="0">
              <a:buNone/>
            </a:pPr>
            <a:r>
              <a:rPr lang="zh-CN" altLang="en-US"/>
              <a:t>寄存器：</a:t>
            </a:r>
            <a:endParaRPr lang="zh-CN" altLang="en-US"/>
          </a:p>
          <a:p>
            <a:pPr marL="457200" lvl="1" indent="0">
              <a:buNone/>
            </a:pPr>
            <a:r>
              <a:rPr lang="en-US" altLang="zh-CN"/>
              <a:t>	</a:t>
            </a:r>
            <a:r>
              <a:rPr lang="zh-CN" altLang="en-US"/>
              <a:t>用来存放</a:t>
            </a:r>
            <a:r>
              <a:rPr lang="zh-CN" altLang="en-US">
                <a:solidFill>
                  <a:srgbClr val="FF0000"/>
                </a:solidFill>
              </a:rPr>
              <a:t>临时数据</a:t>
            </a:r>
            <a:r>
              <a:rPr lang="zh-CN" altLang="en-US"/>
              <a:t>的</a:t>
            </a:r>
            <a:r>
              <a:rPr lang="zh-CN" altLang="en-US">
                <a:solidFill>
                  <a:srgbClr val="FF0000"/>
                </a:solidFill>
              </a:rPr>
              <a:t>高速</a:t>
            </a:r>
            <a:r>
              <a:rPr lang="zh-CN" altLang="en-US"/>
              <a:t>独立存储单元</a:t>
            </a:r>
            <a:endParaRPr lang="zh-CN" altLang="en-US"/>
          </a:p>
          <a:p>
            <a:pPr marL="914400" lvl="2" indent="0">
              <a:buNone/>
            </a:pPr>
            <a:endParaRPr lang="zh-CN" altLang="en-US"/>
          </a:p>
          <a:p>
            <a:pPr marL="914400" lvl="2" indent="0">
              <a:buNone/>
            </a:pPr>
            <a:r>
              <a:rPr lang="zh-CN" altLang="en-US"/>
              <a:t>数据存储器：保存运算的中间结果，命名为</a:t>
            </a:r>
            <a:r>
              <a:rPr lang="en-US" altLang="zh-CN"/>
              <a:t>R1~Rn</a:t>
            </a:r>
            <a:endParaRPr lang="en-US" altLang="zh-CN"/>
          </a:p>
          <a:p>
            <a:pPr marL="914400" lvl="2" indent="0">
              <a:buNone/>
            </a:pPr>
            <a:endParaRPr lang="zh-CN" altLang="en-US"/>
          </a:p>
          <a:p>
            <a:pPr marL="914400" lvl="2" indent="0">
              <a:buNone/>
            </a:pPr>
            <a:r>
              <a:rPr lang="zh-CN" altLang="en-US"/>
              <a:t>指令存储器（</a:t>
            </a:r>
            <a:r>
              <a:rPr lang="en-US" altLang="zh-CN"/>
              <a:t>IR</a:t>
            </a:r>
            <a:r>
              <a:rPr lang="zh-CN" altLang="en-US"/>
              <a:t>）：</a:t>
            </a:r>
            <a:r>
              <a:rPr lang="en-US" altLang="zh-CN"/>
              <a:t>CPU</a:t>
            </a:r>
            <a:r>
              <a:rPr lang="zh-CN" altLang="en-US"/>
              <a:t>从内存中逐条的取出指令，并存储在指令存储器中，解释并</a:t>
            </a:r>
            <a:r>
              <a:rPr lang="en-US" altLang="zh-CN"/>
              <a:t>			</a:t>
            </a:r>
            <a:r>
              <a:rPr lang="zh-CN" altLang="en-US"/>
              <a:t>执行指令</a:t>
            </a:r>
            <a:endParaRPr lang="zh-CN" altLang="en-US"/>
          </a:p>
          <a:p>
            <a:pPr marL="914400" lvl="2" indent="0">
              <a:buNone/>
            </a:pPr>
            <a:endParaRPr lang="zh-CN" altLang="en-US"/>
          </a:p>
          <a:p>
            <a:pPr marL="914400" lvl="2" indent="0">
              <a:buNone/>
            </a:pPr>
            <a:r>
              <a:rPr lang="zh-CN" altLang="en-US"/>
              <a:t>程序计数器（</a:t>
            </a:r>
            <a:r>
              <a:rPr lang="en-US" altLang="zh-CN"/>
              <a:t>PC</a:t>
            </a:r>
            <a:r>
              <a:rPr lang="zh-CN" altLang="en-US"/>
              <a:t>）：保存当前正在执行的指令地址，当前指令执行完成后，计数器自</a:t>
            </a:r>
            <a:r>
              <a:rPr lang="en-US" altLang="zh-CN"/>
              <a:t>			</a:t>
            </a:r>
            <a:r>
              <a:rPr lang="zh-CN" altLang="en-US"/>
              <a:t>动加</a:t>
            </a:r>
            <a:r>
              <a:rPr lang="en-US" altLang="zh-CN"/>
              <a:t>1</a:t>
            </a:r>
            <a:r>
              <a:rPr lang="zh-CN" altLang="en-US"/>
              <a:t>，指向下一条指令的内存地址</a:t>
            </a:r>
            <a:endParaRPr lang="zh-CN" altLang="en-US"/>
          </a:p>
          <a:p>
            <a:pPr marL="914400" lvl="2" indent="0">
              <a:buNone/>
            </a:pP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2</a:t>
            </a:r>
            <a:r>
              <a:rPr lang="zh-CN" altLang="en-US"/>
              <a:t>章 数字系统</a:t>
            </a:r>
            <a:endParaRPr lang="zh-CN" altLang="en-US"/>
          </a:p>
        </p:txBody>
      </p:sp>
      <p:sp>
        <p:nvSpPr>
          <p:cNvPr id="3" name="内容占位符 2"/>
          <p:cNvSpPr>
            <a:spLocks noGrp="1"/>
          </p:cNvSpPr>
          <p:nvPr>
            <p:ph idx="1"/>
          </p:nvPr>
        </p:nvSpPr>
        <p:spPr/>
        <p:txBody>
          <a:bodyPr/>
          <a:p>
            <a:r>
              <a:rPr lang="zh-CN" altLang="en-US" sz="1800"/>
              <a:t>数字系统的概念</a:t>
            </a:r>
            <a:endParaRPr lang="zh-CN" altLang="en-US" sz="1800"/>
          </a:p>
          <a:p>
            <a:r>
              <a:rPr lang="zh-CN" altLang="en-US" sz="1800"/>
              <a:t>位置化和非位置化数字系统</a:t>
            </a:r>
            <a:endParaRPr lang="zh-CN" altLang="en-US" sz="1800"/>
          </a:p>
          <a:p>
            <a:r>
              <a:rPr lang="zh-CN" altLang="en-US" sz="1800"/>
              <a:t>十进制系统（以</a:t>
            </a:r>
            <a:r>
              <a:rPr lang="en-US" altLang="zh-CN" sz="1800"/>
              <a:t>10</a:t>
            </a:r>
            <a:r>
              <a:rPr lang="zh-CN" altLang="en-US" sz="1800"/>
              <a:t>为底</a:t>
            </a:r>
            <a:r>
              <a:rPr lang="zh-CN" altLang="en-US" sz="1800"/>
              <a:t>）</a:t>
            </a:r>
            <a:endParaRPr lang="zh-CN" altLang="en-US" sz="1800"/>
          </a:p>
          <a:p>
            <a:r>
              <a:rPr lang="zh-CN" altLang="en-US" sz="1800"/>
              <a:t>二进制系统（以</a:t>
            </a:r>
            <a:r>
              <a:rPr lang="en-US" altLang="zh-CN" sz="1800"/>
              <a:t>2</a:t>
            </a:r>
            <a:r>
              <a:rPr lang="zh-CN" altLang="en-US" sz="1800"/>
              <a:t>为底</a:t>
            </a:r>
            <a:r>
              <a:rPr lang="zh-CN" altLang="en-US" sz="1800"/>
              <a:t>）</a:t>
            </a:r>
            <a:endParaRPr lang="zh-CN" altLang="en-US" sz="1800"/>
          </a:p>
          <a:p>
            <a:r>
              <a:rPr lang="zh-CN" altLang="en-US" sz="1800"/>
              <a:t>十六进制系统（以</a:t>
            </a:r>
            <a:r>
              <a:rPr lang="en-US" altLang="zh-CN" sz="1800"/>
              <a:t>16</a:t>
            </a:r>
            <a:r>
              <a:rPr lang="zh-CN" altLang="en-US" sz="1800"/>
              <a:t>为底</a:t>
            </a:r>
            <a:r>
              <a:rPr lang="zh-CN" altLang="en-US" sz="1800"/>
              <a:t>）</a:t>
            </a:r>
            <a:endParaRPr lang="zh-CN" altLang="en-US" sz="1800"/>
          </a:p>
          <a:p>
            <a:r>
              <a:rPr lang="zh-CN" altLang="en-US" sz="1800"/>
              <a:t>八进制系统（以</a:t>
            </a:r>
            <a:r>
              <a:rPr lang="en-US" altLang="zh-CN" sz="1800"/>
              <a:t>8</a:t>
            </a:r>
            <a:r>
              <a:rPr lang="zh-CN" altLang="en-US" sz="1800"/>
              <a:t>为底</a:t>
            </a:r>
            <a:r>
              <a:rPr lang="zh-CN" altLang="en-US" sz="1800"/>
              <a:t>）</a:t>
            </a:r>
            <a:endParaRPr lang="zh-CN" altLang="en-US" sz="1800"/>
          </a:p>
          <a:p>
            <a:r>
              <a:rPr lang="zh-CN" altLang="en-US" sz="1800"/>
              <a:t>二进制、八进制、十六进制转为十进制</a:t>
            </a:r>
            <a:endParaRPr lang="zh-CN" altLang="en-US" sz="1800"/>
          </a:p>
          <a:p>
            <a:r>
              <a:rPr lang="zh-CN" altLang="en-US" sz="1800"/>
              <a:t>十进制转为二进制、八进制或十六进制</a:t>
            </a:r>
            <a:endParaRPr lang="zh-CN" altLang="en-US" sz="1800"/>
          </a:p>
          <a:p>
            <a:r>
              <a:rPr lang="zh-CN" altLang="en-US" sz="1800"/>
              <a:t>二进制和八进制相互转换</a:t>
            </a:r>
            <a:endParaRPr lang="zh-CN" altLang="en-US" sz="1800"/>
          </a:p>
          <a:p>
            <a:r>
              <a:rPr lang="zh-CN" altLang="en-US" sz="1800"/>
              <a:t>二进制和十六进制相互转换</a:t>
            </a:r>
            <a:endParaRPr lang="zh-CN" altLang="en-US" sz="1800"/>
          </a:p>
          <a:p>
            <a:pPr>
              <a:buNone/>
            </a:pPr>
            <a:endParaRPr lang="zh-CN" altLang="en-US" sz="18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CPU</a:t>
            </a:r>
            <a:r>
              <a:rPr lang="zh-CN" altLang="en-US"/>
              <a:t>中的</a:t>
            </a:r>
            <a:r>
              <a:rPr lang="zh-CN"/>
              <a:t>控制单元</a:t>
            </a:r>
            <a:endParaRPr lang="zh-CN"/>
          </a:p>
        </p:txBody>
      </p:sp>
      <p:sp>
        <p:nvSpPr>
          <p:cNvPr id="3" name="内容占位符 2"/>
          <p:cNvSpPr/>
          <p:nvPr>
            <p:ph idx="1"/>
          </p:nvPr>
        </p:nvSpPr>
        <p:spPr/>
        <p:txBody>
          <a:bodyPr/>
          <a:p>
            <a:pPr marL="914400" lvl="2" indent="0" algn="l">
              <a:buNone/>
            </a:pPr>
            <a:r>
              <a:rPr lang="zh-CN"/>
              <a:t>控制单元：控制各个子系统的操作，控制是通过从控制单元到其他子系统的</a:t>
            </a:r>
            <a:r>
              <a:rPr lang="zh-CN">
                <a:solidFill>
                  <a:srgbClr val="FF0000"/>
                </a:solidFill>
              </a:rPr>
              <a:t>信号</a:t>
            </a:r>
            <a:r>
              <a:rPr lang="zh-CN"/>
              <a:t>来进行的</a:t>
            </a:r>
            <a:endParaRPr lang="zh-CN"/>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计算机组成部件</a:t>
            </a:r>
            <a:r>
              <a:rPr lang="en-US" altLang="zh-CN">
                <a:sym typeface="+mn-ea"/>
              </a:rPr>
              <a:t>——</a:t>
            </a:r>
            <a:r>
              <a:rPr lang="zh-CN" altLang="en-US">
                <a:sym typeface="+mn-ea"/>
              </a:rPr>
              <a:t>主存储器（内存）</a:t>
            </a:r>
            <a:endParaRPr lang="zh-CN" altLang="en-US"/>
          </a:p>
        </p:txBody>
      </p:sp>
      <p:sp>
        <p:nvSpPr>
          <p:cNvPr id="5" name="内容占位符 4"/>
          <p:cNvSpPr/>
          <p:nvPr>
            <p:ph idx="1"/>
          </p:nvPr>
        </p:nvSpPr>
        <p:spPr/>
        <p:txBody>
          <a:bodyPr/>
          <a:p>
            <a:r>
              <a:rPr lang="zh-CN" altLang="en-US" sz="2000"/>
              <a:t>内存是存储单元的集合，每个存储单元都有唯一的标识，称为</a:t>
            </a:r>
            <a:r>
              <a:rPr lang="zh-CN" altLang="en-US" sz="2000">
                <a:solidFill>
                  <a:srgbClr val="FF0000"/>
                </a:solidFill>
              </a:rPr>
              <a:t>地址</a:t>
            </a:r>
            <a:endParaRPr lang="zh-CN" altLang="en-US" sz="2000">
              <a:solidFill>
                <a:srgbClr val="FF0000"/>
              </a:solidFill>
            </a:endParaRPr>
          </a:p>
          <a:p>
            <a:r>
              <a:rPr lang="zh-CN" altLang="en-US" sz="2000"/>
              <a:t>数据</a:t>
            </a:r>
            <a:r>
              <a:rPr lang="zh-CN" altLang="en-US" sz="2000">
                <a:solidFill>
                  <a:srgbClr val="FF0000"/>
                </a:solidFill>
              </a:rPr>
              <a:t>以字的形式</a:t>
            </a:r>
            <a:r>
              <a:rPr lang="zh-CN" altLang="en-US" sz="2000"/>
              <a:t>在内存中传入传出，字可以是</a:t>
            </a:r>
            <a:r>
              <a:rPr lang="en-US" altLang="zh-CN" sz="2000"/>
              <a:t>8</a:t>
            </a:r>
            <a:r>
              <a:rPr lang="zh-CN" altLang="en-US" sz="2000"/>
              <a:t>位、</a:t>
            </a:r>
            <a:r>
              <a:rPr lang="en-US" altLang="zh-CN" sz="2000"/>
              <a:t>16</a:t>
            </a:r>
            <a:r>
              <a:rPr lang="zh-CN" altLang="en-US" sz="2000"/>
              <a:t>位、</a:t>
            </a:r>
            <a:r>
              <a:rPr lang="en-US" altLang="zh-CN" sz="2000"/>
              <a:t>32</a:t>
            </a:r>
            <a:r>
              <a:rPr lang="zh-CN" altLang="en-US" sz="2000"/>
              <a:t>位、</a:t>
            </a:r>
            <a:r>
              <a:rPr lang="en-US" altLang="zh-CN" sz="2000"/>
              <a:t>64</a:t>
            </a:r>
            <a:r>
              <a:rPr lang="zh-CN" altLang="en-US" sz="2000"/>
              <a:t>位。如果字是</a:t>
            </a:r>
            <a:r>
              <a:rPr lang="en-US" altLang="zh-CN" sz="2000"/>
              <a:t>8</a:t>
            </a:r>
            <a:r>
              <a:rPr lang="zh-CN" altLang="en-US" sz="2000"/>
              <a:t>位，一般称为一个字节。</a:t>
            </a:r>
            <a:endParaRPr lang="zh-CN" altLang="en-US" sz="2000"/>
          </a:p>
          <a:p>
            <a:endParaRPr lang="zh-CN" altLang="en-US" sz="2000"/>
          </a:p>
        </p:txBody>
      </p:sp>
      <p:pic>
        <p:nvPicPr>
          <p:cNvPr id="6" name="图片 5"/>
          <p:cNvPicPr>
            <a:picLocks noChangeAspect="1"/>
          </p:cNvPicPr>
          <p:nvPr/>
        </p:nvPicPr>
        <p:blipFill>
          <a:blip r:embed="rId1"/>
          <a:stretch>
            <a:fillRect/>
          </a:stretch>
        </p:blipFill>
        <p:spPr>
          <a:xfrm>
            <a:off x="1743075" y="3133725"/>
            <a:ext cx="8705850" cy="346710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主存储器（内存）</a:t>
            </a:r>
            <a:r>
              <a:rPr lang="en-US" altLang="zh-CN">
                <a:sym typeface="+mn-ea"/>
              </a:rPr>
              <a:t>——</a:t>
            </a:r>
            <a:r>
              <a:rPr lang="zh-CN" altLang="en-US">
                <a:sym typeface="+mn-ea"/>
              </a:rPr>
              <a:t>地址空间</a:t>
            </a:r>
            <a:endParaRPr lang="zh-CN" altLang="en-US">
              <a:sym typeface="+mn-ea"/>
            </a:endParaRPr>
          </a:p>
        </p:txBody>
      </p:sp>
      <p:sp>
        <p:nvSpPr>
          <p:cNvPr id="5" name="内容占位符 4"/>
          <p:cNvSpPr/>
          <p:nvPr>
            <p:ph idx="1"/>
          </p:nvPr>
        </p:nvSpPr>
        <p:spPr/>
        <p:txBody>
          <a:bodyPr/>
          <a:p>
            <a:r>
              <a:rPr lang="zh-CN" altLang="en-US" sz="2000"/>
              <a:t>所有在存储器中标识的独立的</a:t>
            </a:r>
            <a:r>
              <a:rPr lang="zh-CN" altLang="en-US" sz="2000">
                <a:solidFill>
                  <a:srgbClr val="FF0000"/>
                </a:solidFill>
              </a:rPr>
              <a:t>地址单元的总数</a:t>
            </a:r>
            <a:r>
              <a:rPr lang="zh-CN" altLang="en-US" sz="2000"/>
              <a:t>称为</a:t>
            </a:r>
            <a:r>
              <a:rPr lang="zh-CN" altLang="en-US" sz="2000">
                <a:solidFill>
                  <a:srgbClr val="FF0000"/>
                </a:solidFill>
              </a:rPr>
              <a:t>地址空间</a:t>
            </a:r>
            <a:r>
              <a:rPr lang="zh-CN" altLang="en-US" sz="2000"/>
              <a:t>。例如，一个</a:t>
            </a:r>
            <a:r>
              <a:rPr lang="en-US" altLang="zh-CN" sz="2000"/>
              <a:t>64KB</a:t>
            </a:r>
            <a:r>
              <a:rPr lang="zh-CN" altLang="en-US" sz="2000"/>
              <a:t>、字长为</a:t>
            </a:r>
            <a:r>
              <a:rPr lang="en-US" altLang="zh-CN" sz="2000"/>
              <a:t>1</a:t>
            </a:r>
            <a:r>
              <a:rPr lang="zh-CN" altLang="en-US" sz="2000"/>
              <a:t>个字节的内存地址空间的范围为</a:t>
            </a:r>
            <a:r>
              <a:rPr lang="en-US" altLang="zh-CN" sz="2000"/>
              <a:t>0~65535</a:t>
            </a:r>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r>
              <a:rPr lang="zh-CN" altLang="en-US" sz="2000"/>
              <a:t>内存地址用</a:t>
            </a:r>
            <a:r>
              <a:rPr lang="zh-CN" altLang="en-US" sz="2000">
                <a:solidFill>
                  <a:srgbClr val="FF0000"/>
                </a:solidFill>
              </a:rPr>
              <a:t>无符号二进制整数</a:t>
            </a:r>
            <a:r>
              <a:rPr lang="zh-CN" altLang="en-US" sz="2000"/>
              <a:t>定义</a:t>
            </a:r>
            <a:endParaRPr lang="zh-CN" altLang="en-US" sz="2000"/>
          </a:p>
          <a:p>
            <a:pPr marL="0" indent="0">
              <a:buNone/>
            </a:pPr>
            <a:endParaRPr lang="zh-CN" altLang="en-US" sz="2000"/>
          </a:p>
        </p:txBody>
      </p:sp>
      <p:pic>
        <p:nvPicPr>
          <p:cNvPr id="3" name="图片 2"/>
          <p:cNvPicPr>
            <a:picLocks noChangeAspect="1"/>
          </p:cNvPicPr>
          <p:nvPr/>
        </p:nvPicPr>
        <p:blipFill>
          <a:blip r:embed="rId1"/>
          <a:stretch>
            <a:fillRect/>
          </a:stretch>
        </p:blipFill>
        <p:spPr>
          <a:xfrm>
            <a:off x="1064260" y="2686685"/>
            <a:ext cx="10429875" cy="262890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主存储器（内存）</a:t>
            </a:r>
            <a:r>
              <a:rPr lang="en-US" altLang="zh-CN">
                <a:sym typeface="+mn-ea"/>
              </a:rPr>
              <a:t>——</a:t>
            </a:r>
            <a:r>
              <a:rPr lang="zh-CN" altLang="en-US">
                <a:sym typeface="+mn-ea"/>
              </a:rPr>
              <a:t>地址空间</a:t>
            </a:r>
            <a:endParaRPr lang="zh-CN" altLang="en-US">
              <a:sym typeface="+mn-ea"/>
            </a:endParaRPr>
          </a:p>
        </p:txBody>
      </p:sp>
      <p:sp>
        <p:nvSpPr>
          <p:cNvPr id="5" name="内容占位符 4"/>
          <p:cNvSpPr/>
          <p:nvPr>
            <p:ph idx="1"/>
          </p:nvPr>
        </p:nvSpPr>
        <p:spPr/>
        <p:txBody>
          <a:bodyPr/>
          <a:p>
            <a:pPr marL="0" indent="0">
              <a:buNone/>
            </a:pPr>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zh-CN" altLang="en-US" sz="2000"/>
          </a:p>
        </p:txBody>
      </p:sp>
      <p:pic>
        <p:nvPicPr>
          <p:cNvPr id="4" name="图片 3"/>
          <p:cNvPicPr>
            <a:picLocks noChangeAspect="1"/>
          </p:cNvPicPr>
          <p:nvPr/>
        </p:nvPicPr>
        <p:blipFill>
          <a:blip r:embed="rId1"/>
          <a:stretch>
            <a:fillRect/>
          </a:stretch>
        </p:blipFill>
        <p:spPr>
          <a:xfrm>
            <a:off x="1200150" y="2461260"/>
            <a:ext cx="9791700" cy="2809875"/>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主存储器（内存）</a:t>
            </a:r>
            <a:r>
              <a:rPr lang="en-US" altLang="zh-CN">
                <a:sym typeface="+mn-ea"/>
              </a:rPr>
              <a:t>——</a:t>
            </a:r>
            <a:r>
              <a:rPr lang="zh-CN">
                <a:sym typeface="+mn-ea"/>
              </a:rPr>
              <a:t>存储器类型</a:t>
            </a:r>
            <a:endParaRPr lang="zh-CN">
              <a:sym typeface="+mn-ea"/>
            </a:endParaRPr>
          </a:p>
        </p:txBody>
      </p:sp>
      <p:sp>
        <p:nvSpPr>
          <p:cNvPr id="5" name="内容占位符 4"/>
          <p:cNvSpPr/>
          <p:nvPr>
            <p:ph idx="1"/>
          </p:nvPr>
        </p:nvSpPr>
        <p:spPr/>
        <p:txBody>
          <a:bodyPr/>
          <a:p>
            <a:pPr marL="0" indent="0">
              <a:buNone/>
            </a:pPr>
            <a:r>
              <a:rPr lang="zh-CN" altLang="en-US" sz="2000"/>
              <a:t>主要有两种类型的 存储器：</a:t>
            </a:r>
            <a:r>
              <a:rPr lang="en-US" altLang="zh-CN" sz="2000"/>
              <a:t>RAM</a:t>
            </a:r>
            <a:r>
              <a:rPr lang="zh-CN" altLang="en-US" sz="2000"/>
              <a:t>和</a:t>
            </a:r>
            <a:r>
              <a:rPr lang="en-US" altLang="zh-CN" sz="2000"/>
              <a:t>ROM</a:t>
            </a:r>
            <a:endParaRPr lang="en-US" altLang="zh-CN" sz="2000"/>
          </a:p>
          <a:p>
            <a:pPr marL="0" indent="0">
              <a:buNone/>
            </a:pPr>
            <a:endParaRPr lang="en-US" altLang="zh-CN" sz="2000"/>
          </a:p>
          <a:p>
            <a:pPr marL="0" indent="0">
              <a:buNone/>
            </a:pPr>
            <a:r>
              <a:rPr lang="zh-CN" altLang="en-US" sz="2000"/>
              <a:t>随机存取存储器（</a:t>
            </a:r>
            <a:r>
              <a:rPr lang="en-US" altLang="zh-CN" sz="2000"/>
              <a:t>RAM</a:t>
            </a:r>
            <a:r>
              <a:rPr lang="zh-CN" altLang="en-US" sz="2000"/>
              <a:t>）</a:t>
            </a:r>
            <a:endParaRPr lang="zh-CN" altLang="en-US" sz="2000"/>
          </a:p>
          <a:p>
            <a:pPr marL="0" indent="0">
              <a:buNone/>
            </a:pPr>
            <a:r>
              <a:rPr lang="en-US" altLang="zh-CN" sz="2000"/>
              <a:t>	</a:t>
            </a:r>
            <a:r>
              <a:rPr lang="zh-CN" altLang="en-US" sz="2000"/>
              <a:t>特点：</a:t>
            </a:r>
            <a:r>
              <a:rPr lang="zh-CN" altLang="en-US" sz="2000">
                <a:solidFill>
                  <a:srgbClr val="FF0000"/>
                </a:solidFill>
              </a:rPr>
              <a:t>易失性，</a:t>
            </a:r>
            <a:r>
              <a:rPr lang="zh-CN" altLang="en-US" sz="2000"/>
              <a:t>系统断电后，信息（程序或数据）丢失。</a:t>
            </a:r>
            <a:endParaRPr lang="zh-CN" altLang="en-US" sz="2000"/>
          </a:p>
          <a:p>
            <a:pPr marL="0" indent="0">
              <a:buNone/>
            </a:pPr>
            <a:endParaRPr lang="zh-CN" altLang="en-US" sz="2000"/>
          </a:p>
          <a:p>
            <a:pPr marL="0" indent="0">
              <a:buNone/>
            </a:pPr>
            <a:r>
              <a:rPr lang="zh-CN" altLang="en-US" sz="2000"/>
              <a:t>只读存储器（</a:t>
            </a:r>
            <a:r>
              <a:rPr lang="en-US" altLang="zh-CN" sz="2000"/>
              <a:t>ROM</a:t>
            </a:r>
            <a:r>
              <a:rPr lang="zh-CN" altLang="en-US" sz="2000"/>
              <a:t>）</a:t>
            </a:r>
            <a:endParaRPr lang="zh-CN" altLang="en-US" sz="2000"/>
          </a:p>
          <a:p>
            <a:pPr marL="0" indent="0">
              <a:buNone/>
            </a:pPr>
            <a:r>
              <a:rPr lang="en-US" altLang="zh-CN" sz="2000"/>
              <a:t>	</a:t>
            </a:r>
            <a:r>
              <a:rPr lang="zh-CN" altLang="en-US" sz="2000"/>
              <a:t>里面的数据由制造商写进去的，用户只能读不能写。</a:t>
            </a:r>
            <a:endParaRPr lang="zh-CN" altLang="en-US" sz="2000"/>
          </a:p>
          <a:p>
            <a:pPr marL="0" indent="0">
              <a:buNone/>
            </a:pPr>
            <a:r>
              <a:rPr lang="en-US" altLang="zh-CN" sz="2000"/>
              <a:t>	</a:t>
            </a:r>
            <a:r>
              <a:rPr lang="zh-CN" altLang="en-US" sz="2000"/>
              <a:t>特点：</a:t>
            </a:r>
            <a:r>
              <a:rPr lang="zh-CN" altLang="en-US" sz="2000">
                <a:solidFill>
                  <a:srgbClr val="FF0000"/>
                </a:solidFill>
              </a:rPr>
              <a:t>非易失性，</a:t>
            </a:r>
            <a:r>
              <a:rPr lang="zh-CN" altLang="en-US" sz="2000"/>
              <a:t>系统断电数据不会丢失。常用来存储那些在开机时运行的程序</a:t>
            </a:r>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zh-CN" altLang="en-US" sz="20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主存储器（内存）</a:t>
            </a:r>
            <a:r>
              <a:rPr lang="en-US" altLang="zh-CN">
                <a:sym typeface="+mn-ea"/>
              </a:rPr>
              <a:t>——</a:t>
            </a:r>
            <a:r>
              <a:rPr lang="zh-CN" altLang="en-US">
                <a:sym typeface="+mn-ea"/>
              </a:rPr>
              <a:t>层次结构</a:t>
            </a:r>
            <a:endParaRPr lang="zh-CN" altLang="en-US">
              <a:sym typeface="+mn-ea"/>
            </a:endParaRPr>
          </a:p>
        </p:txBody>
      </p:sp>
      <p:sp>
        <p:nvSpPr>
          <p:cNvPr id="5" name="内容占位符 4"/>
          <p:cNvSpPr/>
          <p:nvPr>
            <p:ph idx="1"/>
          </p:nvPr>
        </p:nvSpPr>
        <p:spPr/>
        <p:txBody>
          <a:bodyPr/>
          <a:p>
            <a:pPr marL="0" indent="0">
              <a:buNone/>
            </a:pPr>
            <a:endParaRPr lang="en-US" altLang="zh-CN" sz="2000"/>
          </a:p>
          <a:p>
            <a:endParaRPr lang="en-US" altLang="zh-CN" sz="2000"/>
          </a:p>
          <a:p>
            <a:endParaRPr lang="en-US" altLang="zh-CN" sz="2000"/>
          </a:p>
          <a:p>
            <a:endParaRPr lang="en-US" altLang="zh-CN" sz="2000"/>
          </a:p>
          <a:p>
            <a:endParaRPr lang="en-US" altLang="zh-CN" sz="2000"/>
          </a:p>
          <a:p>
            <a:endParaRPr lang="zh-CN" altLang="en-US" sz="2000"/>
          </a:p>
        </p:txBody>
      </p:sp>
      <p:pic>
        <p:nvPicPr>
          <p:cNvPr id="3" name="图片 2"/>
          <p:cNvPicPr>
            <a:picLocks noChangeAspect="1"/>
          </p:cNvPicPr>
          <p:nvPr/>
        </p:nvPicPr>
        <p:blipFill>
          <a:blip r:embed="rId1"/>
          <a:stretch>
            <a:fillRect/>
          </a:stretch>
        </p:blipFill>
        <p:spPr>
          <a:xfrm>
            <a:off x="2362835" y="1825625"/>
            <a:ext cx="7267575" cy="4562475"/>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主存储器（内存）</a:t>
            </a:r>
            <a:r>
              <a:rPr lang="en-US" altLang="zh-CN">
                <a:sym typeface="+mn-ea"/>
              </a:rPr>
              <a:t>——</a:t>
            </a:r>
            <a:r>
              <a:rPr lang="zh-CN" altLang="en-US">
                <a:sym typeface="+mn-ea"/>
              </a:rPr>
              <a:t>高速缓冲存储器</a:t>
            </a:r>
            <a:endParaRPr lang="zh-CN" altLang="en-US">
              <a:sym typeface="+mn-ea"/>
            </a:endParaRPr>
          </a:p>
        </p:txBody>
      </p:sp>
      <p:sp>
        <p:nvSpPr>
          <p:cNvPr id="5" name="内容占位符 4"/>
          <p:cNvSpPr/>
          <p:nvPr>
            <p:ph idx="1"/>
          </p:nvPr>
        </p:nvSpPr>
        <p:spPr/>
        <p:txBody>
          <a:bodyPr/>
          <a:p>
            <a:pPr marL="0" indent="0">
              <a:buNone/>
            </a:pPr>
            <a:r>
              <a:rPr lang="zh-CN" altLang="en-US" sz="2000"/>
              <a:t>存取数据的速度</a:t>
            </a:r>
            <a:r>
              <a:rPr lang="zh-CN" altLang="en-US" sz="2000">
                <a:solidFill>
                  <a:srgbClr val="FF0000"/>
                </a:solidFill>
              </a:rPr>
              <a:t>比主存快，但比寄存器慢</a:t>
            </a:r>
            <a:r>
              <a:rPr lang="zh-CN" altLang="en-US" sz="2000"/>
              <a:t>。通常容量较小，被置于</a:t>
            </a:r>
            <a:r>
              <a:rPr lang="en-US" altLang="zh-CN" sz="2000"/>
              <a:t>CPU</a:t>
            </a:r>
            <a:r>
              <a:rPr lang="zh-CN" altLang="en-US" sz="2000"/>
              <a:t>和主存之间。</a:t>
            </a:r>
            <a:endParaRPr lang="en-US" altLang="zh-CN" sz="2000"/>
          </a:p>
          <a:p>
            <a:endParaRPr lang="en-US" altLang="zh-CN" sz="2000"/>
          </a:p>
          <a:p>
            <a:endParaRPr lang="en-US" altLang="zh-CN" sz="2000"/>
          </a:p>
          <a:p>
            <a:endParaRPr lang="en-US" altLang="zh-CN" sz="2000"/>
          </a:p>
          <a:p>
            <a:endParaRPr lang="en-US" altLang="zh-CN" sz="2000"/>
          </a:p>
          <a:p>
            <a:endParaRPr lang="zh-CN" altLang="en-US" sz="2000"/>
          </a:p>
        </p:txBody>
      </p:sp>
      <p:pic>
        <p:nvPicPr>
          <p:cNvPr id="4" name="图片 3"/>
          <p:cNvPicPr>
            <a:picLocks noChangeAspect="1"/>
          </p:cNvPicPr>
          <p:nvPr/>
        </p:nvPicPr>
        <p:blipFill>
          <a:blip r:embed="rId1"/>
          <a:stretch>
            <a:fillRect/>
          </a:stretch>
        </p:blipFill>
        <p:spPr>
          <a:xfrm>
            <a:off x="3216910" y="2544445"/>
            <a:ext cx="5362575" cy="227647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计算机组成部件</a:t>
            </a:r>
            <a:r>
              <a:rPr lang="en-US" altLang="zh-CN">
                <a:sym typeface="+mn-ea"/>
              </a:rPr>
              <a:t>——</a:t>
            </a:r>
            <a:r>
              <a:rPr lang="zh-CN" altLang="en-US">
                <a:sym typeface="+mn-ea"/>
              </a:rPr>
              <a:t>输入</a:t>
            </a:r>
            <a:r>
              <a:rPr lang="en-US" altLang="zh-CN">
                <a:sym typeface="+mn-ea"/>
              </a:rPr>
              <a:t>/</a:t>
            </a:r>
            <a:r>
              <a:rPr lang="zh-CN" altLang="en-US">
                <a:sym typeface="+mn-ea"/>
              </a:rPr>
              <a:t>输出子系统</a:t>
            </a:r>
            <a:endParaRPr lang="zh-CN" altLang="en-US">
              <a:sym typeface="+mn-ea"/>
            </a:endParaRPr>
          </a:p>
        </p:txBody>
      </p:sp>
      <p:sp>
        <p:nvSpPr>
          <p:cNvPr id="3" name="内容占位符 2"/>
          <p:cNvSpPr/>
          <p:nvPr>
            <p:ph idx="1"/>
          </p:nvPr>
        </p:nvSpPr>
        <p:spPr/>
        <p:txBody>
          <a:bodyPr/>
          <a:p>
            <a:r>
              <a:rPr lang="zh-CN" altLang="en-US"/>
              <a:t>可以使计算机与外界进行通信，并在断电情况下存储程序和数据，分为两大类：</a:t>
            </a:r>
            <a:r>
              <a:rPr lang="zh-CN" altLang="en-US">
                <a:solidFill>
                  <a:srgbClr val="FF0000"/>
                </a:solidFill>
              </a:rPr>
              <a:t>非存储设备</a:t>
            </a:r>
            <a:r>
              <a:rPr lang="zh-CN" altLang="en-US"/>
              <a:t>和</a:t>
            </a:r>
            <a:r>
              <a:rPr lang="zh-CN" altLang="en-US">
                <a:solidFill>
                  <a:srgbClr val="FF0000"/>
                </a:solidFill>
              </a:rPr>
              <a:t>存储设备</a:t>
            </a:r>
            <a:r>
              <a:rPr lang="zh-CN" altLang="en-US"/>
              <a:t>。</a:t>
            </a:r>
            <a:endParaRPr lang="zh-CN" altLang="en-US"/>
          </a:p>
          <a:p>
            <a:endParaRPr lang="zh-CN" altLang="en-US"/>
          </a:p>
          <a:p>
            <a:endParaRPr lang="zh-CN" altLang="en-US"/>
          </a:p>
          <a:p>
            <a:r>
              <a:rPr lang="zh-CN" altLang="en-US"/>
              <a:t>非存储设备：</a:t>
            </a:r>
            <a:r>
              <a:rPr lang="zh-CN" altLang="en-US" sz="2800">
                <a:sym typeface="+mn-ea"/>
              </a:rPr>
              <a:t>键盘、鼠标、显示器、打印机等</a:t>
            </a:r>
            <a:endParaRPr lang="zh-CN" altLang="en-US" sz="2800">
              <a:sym typeface="+mn-ea"/>
            </a:endParaRPr>
          </a:p>
          <a:p>
            <a:endParaRPr lang="zh-CN" altLang="en-US" sz="2800">
              <a:sym typeface="+mn-ea"/>
            </a:endParaRPr>
          </a:p>
          <a:p>
            <a:r>
              <a:rPr lang="zh-CN" altLang="en-US" sz="2800">
                <a:sym typeface="+mn-ea"/>
              </a:rPr>
              <a:t>存储设备：也称为辅助存储设备，通常有</a:t>
            </a:r>
            <a:r>
              <a:rPr lang="zh-CN" altLang="en-US" sz="2800">
                <a:solidFill>
                  <a:srgbClr val="FF0000"/>
                </a:solidFill>
                <a:sym typeface="+mn-ea"/>
              </a:rPr>
              <a:t>磁介质和光介质</a:t>
            </a:r>
            <a:r>
              <a:rPr lang="zh-CN" altLang="en-US" sz="2800">
                <a:sym typeface="+mn-ea"/>
              </a:rPr>
              <a:t>两种</a:t>
            </a:r>
            <a:endParaRPr lang="zh-CN" altLang="en-US" sz="2800">
              <a:sym typeface="+mn-ea"/>
            </a:endParaRPr>
          </a:p>
          <a:p>
            <a:pPr lvl="1"/>
            <a:r>
              <a:rPr lang="zh-CN" altLang="en-US" sz="2400">
                <a:sym typeface="+mn-ea"/>
              </a:rPr>
              <a:t>特点：便宜，断电后数据不丢失</a:t>
            </a:r>
            <a:endParaRPr lang="zh-CN" altLang="en-US" sz="2400">
              <a:sym typeface="+mn-ea"/>
            </a:endParaRPr>
          </a:p>
          <a:p>
            <a:endParaRPr lang="zh-CN" altLang="en-US" sz="2800"/>
          </a:p>
          <a:p>
            <a:pPr marL="457200" lvl="1" indent="0">
              <a:buNone/>
            </a:pPr>
            <a:endParaRPr lang="zh-CN" altLang="en-US" sz="2800"/>
          </a:p>
          <a:p>
            <a:pPr marL="457200" lvl="1" indent="0">
              <a:buNone/>
            </a:pPr>
            <a:endParaRPr lang="zh-CN" altLang="en-US" sz="2800"/>
          </a:p>
          <a:p>
            <a:endParaRPr lang="zh-CN" altLang="en-US"/>
          </a:p>
          <a:p>
            <a:pPr marL="457200" lvl="1" indent="0">
              <a:buNone/>
            </a:pPr>
            <a:endParaRPr lang="zh-CN" alt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存储设备</a:t>
            </a:r>
            <a:r>
              <a:rPr lang="en-US" altLang="zh-CN">
                <a:sym typeface="+mn-ea"/>
              </a:rPr>
              <a:t>——</a:t>
            </a:r>
            <a:r>
              <a:rPr lang="zh-CN" altLang="en-US">
                <a:sym typeface="+mn-ea"/>
              </a:rPr>
              <a:t>磁介质</a:t>
            </a:r>
            <a:endParaRPr lang="zh-CN" altLang="en-US">
              <a:sym typeface="+mn-ea"/>
            </a:endParaRPr>
          </a:p>
        </p:txBody>
      </p:sp>
      <p:sp>
        <p:nvSpPr>
          <p:cNvPr id="3" name="内容占位符 2"/>
          <p:cNvSpPr/>
          <p:nvPr>
            <p:ph idx="1"/>
          </p:nvPr>
        </p:nvSpPr>
        <p:spPr/>
        <p:txBody>
          <a:bodyPr/>
          <a:p>
            <a:pPr marL="0" indent="0">
              <a:buNone/>
            </a:pPr>
            <a:r>
              <a:rPr lang="zh-CN" altLang="en-US" sz="2800"/>
              <a:t>使用磁性来存储位数据，如果一个点有磁性则表示</a:t>
            </a:r>
            <a:r>
              <a:rPr lang="en-US" altLang="zh-CN" sz="2800"/>
              <a:t>1</a:t>
            </a:r>
            <a:r>
              <a:rPr lang="zh-CN" altLang="en-US" sz="2800"/>
              <a:t>，没有磁性则表示</a:t>
            </a:r>
            <a:r>
              <a:rPr lang="en-US" altLang="zh-CN" sz="2800"/>
              <a:t>0</a:t>
            </a:r>
            <a:endParaRPr lang="en-US" altLang="zh-CN" sz="2800"/>
          </a:p>
          <a:p>
            <a:pPr marL="0" indent="0">
              <a:buNone/>
            </a:pPr>
            <a:endParaRPr lang="zh-CN" altLang="en-US" sz="2800"/>
          </a:p>
          <a:p>
            <a:pPr marL="0" indent="0">
              <a:buNone/>
            </a:pPr>
            <a:r>
              <a:rPr lang="zh-CN" altLang="en-US" sz="2800"/>
              <a:t>常见的磁介质设备：</a:t>
            </a:r>
            <a:endParaRPr lang="zh-CN" altLang="en-US" sz="2800"/>
          </a:p>
          <a:p>
            <a:pPr lvl="1"/>
            <a:r>
              <a:rPr lang="en-US" altLang="zh-CN" sz="2400"/>
              <a:t>	</a:t>
            </a:r>
            <a:r>
              <a:rPr lang="zh-CN" altLang="en-US" sz="2400">
                <a:solidFill>
                  <a:srgbClr val="FF0000"/>
                </a:solidFill>
              </a:rPr>
              <a:t>磁盘</a:t>
            </a:r>
            <a:endParaRPr lang="zh-CN" altLang="en-US" sz="2400">
              <a:solidFill>
                <a:schemeClr val="tx1"/>
              </a:solidFill>
            </a:endParaRPr>
          </a:p>
          <a:p>
            <a:pPr lvl="1"/>
            <a:r>
              <a:rPr lang="en-US" altLang="zh-CN" sz="2400">
                <a:solidFill>
                  <a:schemeClr val="tx1"/>
                </a:solidFill>
              </a:rPr>
              <a:t>	</a:t>
            </a:r>
            <a:r>
              <a:rPr lang="zh-CN" altLang="en-US" sz="2400">
                <a:solidFill>
                  <a:schemeClr val="tx1"/>
                </a:solidFill>
              </a:rPr>
              <a:t>磁带（不讲）</a:t>
            </a:r>
            <a:endParaRPr lang="zh-CN" altLang="en-US" sz="2400">
              <a:solidFill>
                <a:schemeClr val="tx1"/>
              </a:solidFill>
            </a:endParaRPr>
          </a:p>
          <a:p>
            <a:pPr>
              <a:buNone/>
            </a:pPr>
            <a:endParaRPr lang="zh-CN" altLang="en-US" sz="2800"/>
          </a:p>
          <a:p>
            <a:pPr marL="0" indent="0">
              <a:buNone/>
            </a:pPr>
            <a:endParaRPr lang="zh-CN" altLang="en-US" sz="2800"/>
          </a:p>
          <a:p>
            <a:pPr marL="457200" lvl="1" indent="0">
              <a:buNone/>
            </a:pPr>
            <a:endParaRPr lang="zh-CN" altLang="en-US" sz="2800"/>
          </a:p>
          <a:p>
            <a:pPr marL="457200" lvl="1" indent="0">
              <a:buNone/>
            </a:pPr>
            <a:endParaRPr lang="zh-CN" altLang="en-US" sz="2800"/>
          </a:p>
          <a:p>
            <a:endParaRPr lang="zh-CN" altLang="en-US"/>
          </a:p>
          <a:p>
            <a:pPr marL="457200" lvl="1" indent="0">
              <a:buNone/>
            </a:pPr>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存储设备</a:t>
            </a:r>
            <a:r>
              <a:rPr lang="en-US" altLang="zh-CN">
                <a:sym typeface="+mn-ea"/>
              </a:rPr>
              <a:t>——</a:t>
            </a:r>
            <a:r>
              <a:rPr lang="zh-CN" altLang="en-US">
                <a:sym typeface="+mn-ea"/>
              </a:rPr>
              <a:t>磁介质存储设备（磁盘）</a:t>
            </a:r>
            <a:endParaRPr lang="zh-CN" altLang="en-US">
              <a:sym typeface="+mn-ea"/>
            </a:endParaRPr>
          </a:p>
        </p:txBody>
      </p:sp>
      <p:sp>
        <p:nvSpPr>
          <p:cNvPr id="3" name="内容占位符 2"/>
          <p:cNvSpPr/>
          <p:nvPr>
            <p:ph idx="1"/>
          </p:nvPr>
        </p:nvSpPr>
        <p:spPr/>
        <p:txBody>
          <a:bodyPr/>
          <a:p>
            <a:pPr marL="0" indent="0">
              <a:buNone/>
            </a:pPr>
            <a:r>
              <a:rPr lang="zh-CN" altLang="en-US" sz="2800">
                <a:solidFill>
                  <a:srgbClr val="FF0000"/>
                </a:solidFill>
              </a:rPr>
              <a:t>磁盘</a:t>
            </a:r>
            <a:r>
              <a:rPr lang="zh-CN" altLang="en-US" sz="2800"/>
              <a:t>是由一张一张的</a:t>
            </a:r>
            <a:r>
              <a:rPr lang="zh-CN" altLang="en-US" sz="2800">
                <a:solidFill>
                  <a:srgbClr val="FF0000"/>
                </a:solidFill>
              </a:rPr>
              <a:t>磁片叠加</a:t>
            </a:r>
            <a:r>
              <a:rPr lang="zh-CN" altLang="en-US" sz="2800"/>
              <a:t>而成的，信息是通过盘上的每个磁片的</a:t>
            </a:r>
            <a:r>
              <a:rPr lang="zh-CN" altLang="en-US" sz="2800">
                <a:solidFill>
                  <a:srgbClr val="FF0000"/>
                </a:solidFill>
              </a:rPr>
              <a:t>读</a:t>
            </a:r>
            <a:r>
              <a:rPr lang="en-US" altLang="zh-CN" sz="2800">
                <a:solidFill>
                  <a:srgbClr val="FF0000"/>
                </a:solidFill>
              </a:rPr>
              <a:t>/</a:t>
            </a:r>
            <a:r>
              <a:rPr lang="zh-CN" altLang="en-US" sz="2800">
                <a:solidFill>
                  <a:srgbClr val="FF0000"/>
                </a:solidFill>
              </a:rPr>
              <a:t>写磁头</a:t>
            </a:r>
            <a:r>
              <a:rPr lang="zh-CN" altLang="en-US" sz="2800"/>
              <a:t>读写磁介质表面来进行数据存取。</a:t>
            </a:r>
            <a:endParaRPr lang="zh-CN" altLang="en-US" sz="2800"/>
          </a:p>
          <a:p>
            <a:pPr marL="0" indent="0">
              <a:buNone/>
            </a:pPr>
            <a:endParaRPr lang="zh-CN" altLang="en-US" sz="2800"/>
          </a:p>
          <a:p>
            <a:pPr marL="457200" lvl="1" indent="0">
              <a:buNone/>
            </a:pPr>
            <a:endParaRPr lang="zh-CN" altLang="en-US" sz="2800"/>
          </a:p>
          <a:p>
            <a:pPr marL="457200" lvl="1" indent="0">
              <a:buNone/>
            </a:pPr>
            <a:endParaRPr lang="zh-CN" altLang="en-US" sz="2800"/>
          </a:p>
          <a:p>
            <a:endParaRPr lang="zh-CN" altLang="en-US"/>
          </a:p>
          <a:p>
            <a:pPr marL="457200" lvl="1" indent="0">
              <a:buNone/>
            </a:pPr>
            <a:endParaRPr lang="zh-CN" altLang="en-US"/>
          </a:p>
        </p:txBody>
      </p:sp>
      <p:pic>
        <p:nvPicPr>
          <p:cNvPr id="4" name="图片 3"/>
          <p:cNvPicPr>
            <a:picLocks noChangeAspect="1"/>
          </p:cNvPicPr>
          <p:nvPr/>
        </p:nvPicPr>
        <p:blipFill>
          <a:blip r:embed="rId1"/>
          <a:stretch>
            <a:fillRect/>
          </a:stretch>
        </p:blipFill>
        <p:spPr>
          <a:xfrm>
            <a:off x="2034540" y="3248025"/>
            <a:ext cx="7896225" cy="26765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数字系统</a:t>
            </a:r>
            <a:endParaRPr lang="zh-CN" altLang="en-US"/>
          </a:p>
        </p:txBody>
      </p:sp>
      <p:sp>
        <p:nvSpPr>
          <p:cNvPr id="3" name="内容占位符 2"/>
          <p:cNvSpPr>
            <a:spLocks noGrp="1"/>
          </p:cNvSpPr>
          <p:nvPr>
            <p:ph idx="1"/>
          </p:nvPr>
        </p:nvSpPr>
        <p:spPr/>
        <p:txBody>
          <a:bodyPr/>
          <a:p>
            <a:pPr marL="0" indent="0">
              <a:buNone/>
            </a:pPr>
            <a:r>
              <a:rPr lang="zh-CN" altLang="en-US"/>
              <a:t>什么是数字系统？</a:t>
            </a:r>
            <a:endParaRPr lang="zh-CN" altLang="en-US"/>
          </a:p>
          <a:p>
            <a:pPr marL="0" indent="0">
              <a:buNone/>
            </a:pPr>
            <a:r>
              <a:rPr lang="zh-CN" altLang="en-US" sz="1800"/>
              <a:t>定义了用独特的符号（数码）来表示一个数字，在不同的系统中，一个数字有不同的表示方法。使用</a:t>
            </a:r>
            <a:r>
              <a:rPr lang="zh-CN" altLang="en-US" sz="1800">
                <a:solidFill>
                  <a:srgbClr val="FF0000"/>
                </a:solidFill>
              </a:rPr>
              <a:t>有限的数字符号</a:t>
            </a:r>
            <a:r>
              <a:rPr lang="zh-CN" altLang="en-US" sz="1800"/>
              <a:t>来表示数字。</a:t>
            </a:r>
            <a:endParaRPr lang="zh-CN" altLang="en-US" sz="1800"/>
          </a:p>
          <a:p>
            <a:pPr marL="0" indent="0">
              <a:buNone/>
            </a:pPr>
            <a:r>
              <a:rPr lang="zh-CN" altLang="en-US" sz="1800"/>
              <a:t>比如：阿拉伯数字系统：</a:t>
            </a:r>
            <a:r>
              <a:rPr lang="en-US" altLang="zh-CN" sz="1800"/>
              <a:t>0 1 2 3 4 5 6 7 8 9 </a:t>
            </a:r>
            <a:endParaRPr lang="en-US" altLang="zh-CN" sz="1800"/>
          </a:p>
          <a:p>
            <a:pPr marL="0" indent="0">
              <a:buNone/>
            </a:pPr>
            <a:r>
              <a:rPr lang="en-US" altLang="zh-CN" sz="1800"/>
              <a:t>	</a:t>
            </a:r>
            <a:r>
              <a:rPr lang="zh-CN" altLang="en-US" sz="1800"/>
              <a:t>罗马数字系统：</a:t>
            </a:r>
            <a:r>
              <a:rPr lang="en-US" altLang="zh-CN" sz="1800"/>
              <a:t>I II III IV V VI VII......</a:t>
            </a:r>
            <a:endParaRPr lang="en-US" altLang="zh-CN" sz="1800"/>
          </a:p>
          <a:p>
            <a:pPr marL="0" indent="0">
              <a:buNone/>
            </a:pPr>
            <a:r>
              <a:rPr lang="en-US" altLang="zh-CN" sz="1800"/>
              <a:t>	</a:t>
            </a:r>
            <a:endParaRPr lang="zh-CN" altLang="en-US" sz="1800"/>
          </a:p>
          <a:p>
            <a:pPr marL="0" indent="0">
              <a:buNone/>
            </a:pPr>
            <a:endParaRPr lang="zh-CN" altLang="en-US"/>
          </a:p>
          <a:p>
            <a:pPr marL="0" indent="0">
              <a:buNone/>
            </a:pPr>
            <a:r>
              <a:rPr lang="zh-CN" altLang="en-US"/>
              <a:t>数字系统分类：</a:t>
            </a:r>
            <a:endParaRPr lang="zh-CN" altLang="en-US"/>
          </a:p>
          <a:p>
            <a:pPr marL="0" indent="0">
              <a:buNone/>
            </a:pPr>
            <a:r>
              <a:rPr lang="zh-CN" altLang="en-US" sz="1800">
                <a:solidFill>
                  <a:srgbClr val="FF0000"/>
                </a:solidFill>
              </a:rPr>
              <a:t>位置化系统（主要讲解）</a:t>
            </a:r>
            <a:r>
              <a:rPr lang="zh-CN" altLang="en-US" sz="1800"/>
              <a:t> 和 非位置化系统（不讲解）</a:t>
            </a:r>
            <a:endParaRPr lang="zh-CN" altLang="en-US" sz="18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存储设备</a:t>
            </a:r>
            <a:r>
              <a:rPr lang="en-US" altLang="zh-CN">
                <a:sym typeface="+mn-ea"/>
              </a:rPr>
              <a:t>——</a:t>
            </a:r>
            <a:r>
              <a:rPr lang="zh-CN" altLang="en-US">
                <a:sym typeface="+mn-ea"/>
              </a:rPr>
              <a:t>磁介质存储设备</a:t>
            </a:r>
            <a:r>
              <a:rPr lang="zh-CN" altLang="en-US">
                <a:sym typeface="+mn-ea"/>
              </a:rPr>
              <a:t>（磁盘）</a:t>
            </a:r>
            <a:endParaRPr lang="zh-CN" altLang="en-US">
              <a:sym typeface="+mn-ea"/>
            </a:endParaRPr>
          </a:p>
        </p:txBody>
      </p:sp>
      <p:sp>
        <p:nvSpPr>
          <p:cNvPr id="3" name="内容占位符 2"/>
          <p:cNvSpPr/>
          <p:nvPr>
            <p:ph idx="1"/>
          </p:nvPr>
        </p:nvSpPr>
        <p:spPr/>
        <p:txBody>
          <a:bodyPr>
            <a:normAutofit lnSpcReduction="10000"/>
          </a:bodyPr>
          <a:p>
            <a:pPr lvl="1" algn="l"/>
            <a:r>
              <a:rPr lang="zh-CN" altLang="en-US"/>
              <a:t>表面结构</a:t>
            </a:r>
            <a:endParaRPr lang="zh-CN" altLang="en-US"/>
          </a:p>
          <a:p>
            <a:pPr lvl="2" algn="l"/>
            <a:r>
              <a:rPr lang="zh-CN" altLang="en-US"/>
              <a:t>为了将数据存储在磁盘的表面，每个</a:t>
            </a:r>
            <a:r>
              <a:rPr lang="zh-CN" altLang="en-US">
                <a:solidFill>
                  <a:srgbClr val="FF0000"/>
                </a:solidFill>
              </a:rPr>
              <a:t>盘面</a:t>
            </a:r>
            <a:r>
              <a:rPr lang="zh-CN" altLang="en-US"/>
              <a:t>都被划分为</a:t>
            </a:r>
            <a:r>
              <a:rPr lang="zh-CN" altLang="en-US">
                <a:solidFill>
                  <a:srgbClr val="FF0000"/>
                </a:solidFill>
              </a:rPr>
              <a:t>磁道</a:t>
            </a:r>
            <a:r>
              <a:rPr lang="zh-CN" altLang="en-US"/>
              <a:t>，每个磁道又分成若干个</a:t>
            </a:r>
            <a:r>
              <a:rPr lang="zh-CN" altLang="en-US">
                <a:solidFill>
                  <a:srgbClr val="FF0000"/>
                </a:solidFill>
              </a:rPr>
              <a:t>扇区</a:t>
            </a:r>
            <a:r>
              <a:rPr lang="zh-CN" altLang="en-US"/>
              <a:t>。磁道间通过</a:t>
            </a:r>
            <a:r>
              <a:rPr lang="zh-CN" altLang="en-US">
                <a:solidFill>
                  <a:srgbClr val="FF0000"/>
                </a:solidFill>
              </a:rPr>
              <a:t>磁道内部间隔</a:t>
            </a:r>
            <a:r>
              <a:rPr lang="zh-CN" altLang="en-US"/>
              <a:t>隔开，扇区之间通过</a:t>
            </a:r>
            <a:r>
              <a:rPr lang="zh-CN" altLang="en-US">
                <a:solidFill>
                  <a:srgbClr val="FF0000"/>
                </a:solidFill>
              </a:rPr>
              <a:t>扇区内部间隔</a:t>
            </a:r>
            <a:r>
              <a:rPr lang="zh-CN" altLang="en-US"/>
              <a:t>隔开。</a:t>
            </a:r>
            <a:endParaRPr lang="zh-CN" altLang="en-US"/>
          </a:p>
          <a:p>
            <a:pPr lvl="2" algn="l"/>
            <a:endParaRPr lang="zh-CN" altLang="en-US"/>
          </a:p>
          <a:p>
            <a:pPr lvl="1" algn="l"/>
            <a:r>
              <a:rPr lang="zh-CN" altLang="en-US"/>
              <a:t>数据存取</a:t>
            </a:r>
            <a:endParaRPr lang="zh-CN" altLang="en-US"/>
          </a:p>
          <a:p>
            <a:pPr lvl="2" algn="l"/>
            <a:r>
              <a:rPr lang="zh-CN" altLang="en-US" sz="2000"/>
              <a:t>磁盘是一个</a:t>
            </a:r>
            <a:r>
              <a:rPr lang="zh-CN" altLang="en-US" sz="2000">
                <a:solidFill>
                  <a:srgbClr val="FF0000"/>
                </a:solidFill>
              </a:rPr>
              <a:t>随机存取设备</a:t>
            </a:r>
            <a:r>
              <a:rPr lang="zh-CN" altLang="en-US" sz="2000"/>
              <a:t>，在某一时间点可以读取的</a:t>
            </a:r>
            <a:r>
              <a:rPr lang="zh-CN" altLang="en-US" sz="2000">
                <a:solidFill>
                  <a:srgbClr val="FF0000"/>
                </a:solidFill>
              </a:rPr>
              <a:t>最小存储区域只能是一个扇区</a:t>
            </a:r>
            <a:r>
              <a:rPr lang="zh-CN" altLang="en-US" sz="2000"/>
              <a:t>。数据块可以存储在一个扇区或多个扇区上</a:t>
            </a:r>
            <a:endParaRPr lang="zh-CN" altLang="en-US" sz="2000"/>
          </a:p>
          <a:p>
            <a:pPr lvl="2" algn="l"/>
            <a:endParaRPr lang="zh-CN" altLang="en-US"/>
          </a:p>
          <a:p>
            <a:pPr lvl="1" algn="l"/>
            <a:r>
              <a:rPr lang="zh-CN" altLang="en-US"/>
              <a:t>性能</a:t>
            </a:r>
            <a:endParaRPr lang="zh-CN" altLang="en-US"/>
          </a:p>
          <a:p>
            <a:pPr marL="914400" lvl="2" indent="0" algn="l">
              <a:buNone/>
            </a:pPr>
            <a:r>
              <a:rPr lang="zh-CN" altLang="en-US"/>
              <a:t>  取决几个因素：角速度、寻道时间和传送时间</a:t>
            </a:r>
            <a:endParaRPr lang="zh-CN" altLang="en-US"/>
          </a:p>
          <a:p>
            <a:pPr lvl="2" algn="l"/>
            <a:r>
              <a:rPr lang="zh-CN" altLang="en-US">
                <a:solidFill>
                  <a:srgbClr val="FF0000"/>
                </a:solidFill>
              </a:rPr>
              <a:t>角速度</a:t>
            </a:r>
            <a:r>
              <a:rPr lang="zh-CN" altLang="en-US"/>
              <a:t>定义了磁盘的</a:t>
            </a:r>
            <a:r>
              <a:rPr lang="zh-CN" altLang="en-US">
                <a:solidFill>
                  <a:srgbClr val="FF0000"/>
                </a:solidFill>
              </a:rPr>
              <a:t>旋转速度</a:t>
            </a:r>
            <a:endParaRPr lang="zh-CN" altLang="en-US">
              <a:solidFill>
                <a:srgbClr val="FF0000"/>
              </a:solidFill>
            </a:endParaRPr>
          </a:p>
          <a:p>
            <a:pPr lvl="2" algn="l"/>
            <a:r>
              <a:rPr lang="zh-CN" altLang="en-US">
                <a:solidFill>
                  <a:srgbClr val="FF0000"/>
                </a:solidFill>
              </a:rPr>
              <a:t>寻道时间</a:t>
            </a:r>
            <a:r>
              <a:rPr lang="zh-CN" altLang="en-US"/>
              <a:t>定义了读</a:t>
            </a:r>
            <a:r>
              <a:rPr lang="en-US" altLang="zh-CN"/>
              <a:t>/</a:t>
            </a:r>
            <a:r>
              <a:rPr lang="zh-CN" altLang="en-US"/>
              <a:t>写磁头</a:t>
            </a:r>
            <a:r>
              <a:rPr lang="zh-CN" altLang="en-US">
                <a:solidFill>
                  <a:srgbClr val="FF0000"/>
                </a:solidFill>
              </a:rPr>
              <a:t>寻找数据所在磁道</a:t>
            </a:r>
            <a:r>
              <a:rPr lang="zh-CN" altLang="en-US"/>
              <a:t>的时间</a:t>
            </a:r>
            <a:endParaRPr lang="zh-CN" altLang="en-US"/>
          </a:p>
          <a:p>
            <a:pPr lvl="2" algn="l"/>
            <a:r>
              <a:rPr lang="zh-CN" altLang="en-US">
                <a:solidFill>
                  <a:srgbClr val="FF0000"/>
                </a:solidFill>
              </a:rPr>
              <a:t>传送时间</a:t>
            </a:r>
            <a:r>
              <a:rPr lang="zh-CN" altLang="en-US"/>
              <a:t>定义了</a:t>
            </a:r>
            <a:r>
              <a:rPr lang="zh-CN" altLang="en-US">
                <a:solidFill>
                  <a:srgbClr val="FF0000"/>
                </a:solidFill>
              </a:rPr>
              <a:t>将数据从磁盘移到</a:t>
            </a:r>
            <a:r>
              <a:rPr lang="en-US" altLang="zh-CN">
                <a:solidFill>
                  <a:srgbClr val="FF0000"/>
                </a:solidFill>
              </a:rPr>
              <a:t>CPU/</a:t>
            </a:r>
            <a:r>
              <a:rPr lang="zh-CN" altLang="en-US">
                <a:solidFill>
                  <a:srgbClr val="FF0000"/>
                </a:solidFill>
              </a:rPr>
              <a:t>内存</a:t>
            </a:r>
            <a:r>
              <a:rPr lang="zh-CN" altLang="en-US"/>
              <a:t>所需要的时间</a:t>
            </a:r>
            <a:endParaRPr lang="zh-CN" altLang="en-US"/>
          </a:p>
          <a:p>
            <a:pPr lvl="1" algn="l"/>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存储设备</a:t>
            </a:r>
            <a:r>
              <a:rPr lang="en-US" altLang="zh-CN">
                <a:sym typeface="+mn-ea"/>
              </a:rPr>
              <a:t>——</a:t>
            </a:r>
            <a:r>
              <a:rPr lang="zh-CN" altLang="en-US">
                <a:sym typeface="+mn-ea"/>
              </a:rPr>
              <a:t>光存储设备</a:t>
            </a:r>
            <a:endParaRPr lang="en-US" altLang="zh-CN">
              <a:sym typeface="+mn-ea"/>
            </a:endParaRPr>
          </a:p>
        </p:txBody>
      </p:sp>
      <p:sp>
        <p:nvSpPr>
          <p:cNvPr id="3" name="内容占位符 2"/>
          <p:cNvSpPr/>
          <p:nvPr>
            <p:ph idx="1"/>
          </p:nvPr>
        </p:nvSpPr>
        <p:spPr/>
        <p:txBody>
          <a:bodyPr>
            <a:normAutofit lnSpcReduction="10000"/>
          </a:bodyPr>
          <a:p>
            <a:pPr lvl="1" algn="l"/>
            <a:r>
              <a:rPr lang="zh-CN"/>
              <a:t>光存储设备使用</a:t>
            </a:r>
            <a:r>
              <a:rPr lang="zh-CN">
                <a:solidFill>
                  <a:srgbClr val="FF0000"/>
                </a:solidFill>
              </a:rPr>
              <a:t>激光技术</a:t>
            </a:r>
            <a:r>
              <a:rPr lang="zh-CN"/>
              <a:t>来存储和读取数据</a:t>
            </a:r>
            <a:endParaRPr lang="zh-CN"/>
          </a:p>
          <a:p>
            <a:pPr lvl="1" algn="l"/>
            <a:endParaRPr lang="zh-CN"/>
          </a:p>
          <a:p>
            <a:pPr lvl="1" algn="l"/>
            <a:r>
              <a:rPr lang="zh-CN"/>
              <a:t>只读光盘（</a:t>
            </a:r>
            <a:r>
              <a:rPr lang="en-US" altLang="zh-CN"/>
              <a:t>CD-ROM</a:t>
            </a:r>
            <a:r>
              <a:rPr lang="zh-CN"/>
              <a:t>）</a:t>
            </a:r>
            <a:endParaRPr lang="zh-CN"/>
          </a:p>
          <a:p>
            <a:pPr lvl="1" algn="l"/>
            <a:r>
              <a:rPr lang="zh-CN" altLang="en-US"/>
              <a:t>可刻录光盘（</a:t>
            </a:r>
            <a:r>
              <a:rPr lang="en-US" altLang="zh-CN"/>
              <a:t>CD-R</a:t>
            </a:r>
            <a:r>
              <a:rPr lang="zh-CN" altLang="en-US"/>
              <a:t>）</a:t>
            </a:r>
            <a:endParaRPr lang="zh-CN" altLang="en-US"/>
          </a:p>
          <a:p>
            <a:pPr lvl="1" algn="l"/>
            <a:r>
              <a:rPr lang="zh-CN" altLang="en-US"/>
              <a:t>可重写光盘（</a:t>
            </a:r>
            <a:r>
              <a:rPr lang="en-US" altLang="zh-CN"/>
              <a:t>CD-RW</a:t>
            </a:r>
            <a:r>
              <a:rPr lang="zh-CN" altLang="en-US"/>
              <a:t>）</a:t>
            </a:r>
            <a:endParaRPr lang="zh-CN" altLang="en-US"/>
          </a:p>
          <a:p>
            <a:pPr lvl="1" algn="l"/>
            <a:r>
              <a:rPr lang="zh-CN" altLang="en-US"/>
              <a:t>数字多功能光盘（</a:t>
            </a:r>
            <a:r>
              <a:rPr lang="en-US" altLang="zh-CN"/>
              <a:t>DVD</a:t>
            </a:r>
            <a:r>
              <a:rPr lang="zh-CN" altLang="en-US"/>
              <a:t>）</a:t>
            </a:r>
            <a:endParaRPr lang="zh-CN" altLang="en-US"/>
          </a:p>
          <a:p>
            <a:pPr lvl="1" algn="l"/>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存储设备</a:t>
            </a:r>
            <a:r>
              <a:rPr lang="en-US" altLang="zh-CN">
                <a:sym typeface="+mn-ea"/>
              </a:rPr>
              <a:t>——</a:t>
            </a:r>
            <a:r>
              <a:rPr lang="zh-CN" altLang="en-US">
                <a:sym typeface="+mn-ea"/>
              </a:rPr>
              <a:t>光存储设备（</a:t>
            </a:r>
            <a:r>
              <a:rPr lang="en-US" altLang="zh-CN">
                <a:sym typeface="+mn-ea"/>
              </a:rPr>
              <a:t>CD-ROM</a:t>
            </a:r>
            <a:r>
              <a:rPr lang="zh-CN" altLang="en-US">
                <a:sym typeface="+mn-ea"/>
              </a:rPr>
              <a:t>）</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4282440" y="1952625"/>
            <a:ext cx="3627120" cy="4351655"/>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——3</a:t>
            </a:r>
            <a:r>
              <a:rPr lang="zh-CN" altLang="en-US">
                <a:sym typeface="+mn-ea"/>
              </a:rPr>
              <a:t>个</a:t>
            </a:r>
            <a:r>
              <a:rPr lang="zh-CN">
                <a:sym typeface="+mn-ea"/>
              </a:rPr>
              <a:t>子系统互联</a:t>
            </a:r>
            <a:endParaRPr lang="zh-CN"/>
          </a:p>
        </p:txBody>
      </p:sp>
      <p:sp>
        <p:nvSpPr>
          <p:cNvPr id="3" name="内容占位符 2"/>
          <p:cNvSpPr/>
          <p:nvPr>
            <p:ph idx="1"/>
          </p:nvPr>
        </p:nvSpPr>
        <p:spPr/>
        <p:txBody>
          <a:bodyPr/>
          <a:p>
            <a:pPr marL="0" indent="0">
              <a:buNone/>
            </a:pPr>
            <a:r>
              <a:rPr lang="en-US" altLang="zh-CN"/>
              <a:t>CPU</a:t>
            </a:r>
            <a:r>
              <a:rPr lang="zh-CN" altLang="en-US"/>
              <a:t>、主存储器、输入</a:t>
            </a:r>
            <a:r>
              <a:rPr lang="en-US" altLang="zh-CN"/>
              <a:t>/</a:t>
            </a:r>
            <a:r>
              <a:rPr lang="zh-CN" altLang="en-US"/>
              <a:t>输出子系统的信息交换</a:t>
            </a:r>
            <a:endParaRPr lang="zh-CN" altLang="en-US"/>
          </a:p>
          <a:p>
            <a:endParaRPr lang="zh-CN" altLang="en-US"/>
          </a:p>
          <a:p>
            <a:pPr lvl="1"/>
            <a:r>
              <a:rPr lang="en-US" altLang="zh-CN"/>
              <a:t>CPU</a:t>
            </a:r>
            <a:r>
              <a:rPr lang="zh-CN" altLang="en-US"/>
              <a:t>和存储器的连接</a:t>
            </a:r>
            <a:endParaRPr lang="zh-CN" altLang="en-US"/>
          </a:p>
          <a:p>
            <a:pPr lvl="1"/>
            <a:r>
              <a:rPr lang="en-US" altLang="zh-CN"/>
              <a:t>I/O</a:t>
            </a:r>
            <a:r>
              <a:rPr lang="zh-CN" altLang="en-US"/>
              <a:t>设备的连接</a:t>
            </a:r>
            <a:endParaRPr lang="zh-CN" altLang="en-US"/>
          </a:p>
          <a:p>
            <a:endParaRPr lang="zh-CN" altLang="en-US"/>
          </a:p>
          <a:p>
            <a:endParaRPr lang="zh-CN"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子系统互联</a:t>
            </a:r>
            <a:r>
              <a:rPr lang="en-US" altLang="zh-CN">
                <a:sym typeface="+mn-ea"/>
              </a:rPr>
              <a:t>——</a:t>
            </a:r>
            <a:r>
              <a:rPr lang="en-US" altLang="zh-CN">
                <a:sym typeface="+mn-ea"/>
              </a:rPr>
              <a:t>CPU</a:t>
            </a:r>
            <a:r>
              <a:rPr lang="zh-CN" altLang="en-US">
                <a:sym typeface="+mn-ea"/>
              </a:rPr>
              <a:t>和存储器的连接</a:t>
            </a:r>
            <a:endParaRPr lang="en-US" altLang="zh-CN">
              <a:sym typeface="+mn-ea"/>
            </a:endParaRPr>
          </a:p>
        </p:txBody>
      </p:sp>
      <p:sp>
        <p:nvSpPr>
          <p:cNvPr id="3" name="内容占位符 2"/>
          <p:cNvSpPr/>
          <p:nvPr>
            <p:ph idx="1"/>
          </p:nvPr>
        </p:nvSpPr>
        <p:spPr/>
        <p:txBody>
          <a:bodyPr/>
          <a:p>
            <a:pPr marL="0" indent="0">
              <a:buNone/>
            </a:pPr>
            <a:r>
              <a:rPr lang="en-US" altLang="zh-CN">
                <a:sym typeface="+mn-ea"/>
              </a:rPr>
              <a:t>CPU</a:t>
            </a:r>
            <a:r>
              <a:rPr lang="zh-CN" altLang="en-US">
                <a:sym typeface="+mn-ea"/>
              </a:rPr>
              <a:t>与主存储器之间通常由称为</a:t>
            </a:r>
            <a:r>
              <a:rPr lang="zh-CN" altLang="en-US">
                <a:solidFill>
                  <a:srgbClr val="FF0000"/>
                </a:solidFill>
                <a:sym typeface="+mn-ea"/>
              </a:rPr>
              <a:t>总线</a:t>
            </a:r>
            <a:r>
              <a:rPr lang="zh-CN" altLang="en-US">
                <a:sym typeface="+mn-ea"/>
              </a:rPr>
              <a:t>的三组线路进行连接。它们分别是：</a:t>
            </a:r>
            <a:r>
              <a:rPr lang="zh-CN" altLang="en-US">
                <a:solidFill>
                  <a:srgbClr val="FF0000"/>
                </a:solidFill>
                <a:sym typeface="+mn-ea"/>
              </a:rPr>
              <a:t>数据总线、地址总线、控制总线</a:t>
            </a:r>
            <a:endParaRPr lang="zh-CN" altLang="en-US">
              <a:solidFill>
                <a:srgbClr val="FF0000"/>
              </a:solidFill>
            </a:endParaRPr>
          </a:p>
          <a:p>
            <a:endParaRPr lang="zh-CN" altLang="en-US"/>
          </a:p>
          <a:p>
            <a:endParaRPr lang="zh-CN" altLang="en-US"/>
          </a:p>
        </p:txBody>
      </p:sp>
      <p:pic>
        <p:nvPicPr>
          <p:cNvPr id="4" name="图片 3"/>
          <p:cNvPicPr>
            <a:picLocks noChangeAspect="1"/>
          </p:cNvPicPr>
          <p:nvPr/>
        </p:nvPicPr>
        <p:blipFill>
          <a:blip r:embed="rId1"/>
          <a:stretch>
            <a:fillRect/>
          </a:stretch>
        </p:blipFill>
        <p:spPr>
          <a:xfrm>
            <a:off x="1978025" y="3569970"/>
            <a:ext cx="7953375" cy="2200275"/>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子系统互联</a:t>
            </a:r>
            <a:r>
              <a:rPr lang="en-US" altLang="zh-CN">
                <a:sym typeface="+mn-ea"/>
              </a:rPr>
              <a:t>——CPU</a:t>
            </a:r>
            <a:r>
              <a:rPr lang="zh-CN" altLang="en-US">
                <a:sym typeface="+mn-ea"/>
              </a:rPr>
              <a:t>与主存的连接</a:t>
            </a:r>
            <a:endParaRPr lang="zh-CN" altLang="en-US">
              <a:sym typeface="+mn-ea"/>
            </a:endParaRPr>
          </a:p>
        </p:txBody>
      </p:sp>
      <p:sp>
        <p:nvSpPr>
          <p:cNvPr id="3" name="内容占位符 2"/>
          <p:cNvSpPr/>
          <p:nvPr>
            <p:ph idx="1"/>
          </p:nvPr>
        </p:nvSpPr>
        <p:spPr>
          <a:xfrm>
            <a:off x="838200" y="1501775"/>
            <a:ext cx="10515600" cy="4918710"/>
          </a:xfrm>
        </p:spPr>
        <p:txBody>
          <a:bodyPr>
            <a:normAutofit lnSpcReduction="10000"/>
          </a:bodyPr>
          <a:p>
            <a:r>
              <a:rPr lang="zh-CN" altLang="en-US" sz="2400">
                <a:solidFill>
                  <a:schemeClr val="tx1"/>
                </a:solidFill>
              </a:rPr>
              <a:t>数据总线</a:t>
            </a:r>
            <a:endParaRPr lang="zh-CN" altLang="en-US" sz="2400">
              <a:solidFill>
                <a:schemeClr val="tx1"/>
              </a:solidFill>
            </a:endParaRPr>
          </a:p>
          <a:p>
            <a:pPr>
              <a:buNone/>
            </a:pPr>
            <a:r>
              <a:rPr lang="en-US" altLang="zh-CN" sz="1800">
                <a:solidFill>
                  <a:schemeClr val="tx1"/>
                </a:solidFill>
              </a:rPr>
              <a:t>		</a:t>
            </a:r>
            <a:r>
              <a:rPr lang="zh-CN" altLang="en-US" sz="1800">
                <a:sym typeface="+mn-ea"/>
              </a:rPr>
              <a:t>由多根线组成</a:t>
            </a:r>
            <a:r>
              <a:rPr lang="zh-CN" altLang="en-US" sz="1800">
                <a:solidFill>
                  <a:srgbClr val="FF0000"/>
                </a:solidFill>
                <a:sym typeface="+mn-ea"/>
              </a:rPr>
              <a:t>，每根线每次传送</a:t>
            </a:r>
            <a:r>
              <a:rPr lang="en-US" altLang="zh-CN" sz="1800">
                <a:solidFill>
                  <a:srgbClr val="FF0000"/>
                </a:solidFill>
                <a:sym typeface="+mn-ea"/>
              </a:rPr>
              <a:t>1</a:t>
            </a:r>
            <a:r>
              <a:rPr lang="zh-CN" altLang="en-US" sz="1800">
                <a:solidFill>
                  <a:srgbClr val="FF0000"/>
                </a:solidFill>
                <a:sym typeface="+mn-ea"/>
              </a:rPr>
              <a:t>个位的数据</a:t>
            </a:r>
            <a:r>
              <a:rPr lang="zh-CN" altLang="en-US" sz="1800">
                <a:sym typeface="+mn-ea"/>
              </a:rPr>
              <a:t>。线的数量取决于计算机字的大小。</a:t>
            </a:r>
            <a:endParaRPr lang="zh-CN" altLang="en-US" sz="1800">
              <a:sym typeface="+mn-ea"/>
            </a:endParaRPr>
          </a:p>
          <a:p>
            <a:pPr>
              <a:buNone/>
            </a:pPr>
            <a:r>
              <a:rPr lang="en-US" altLang="zh-CN" sz="1800">
                <a:sym typeface="+mn-ea"/>
              </a:rPr>
              <a:t>		</a:t>
            </a:r>
            <a:r>
              <a:rPr lang="zh-CN" altLang="en-US" sz="1800">
                <a:sym typeface="+mn-ea"/>
              </a:rPr>
              <a:t>例如，计算机的字是</a:t>
            </a:r>
            <a:r>
              <a:rPr lang="en-US" altLang="zh-CN" sz="1800">
                <a:sym typeface="+mn-ea"/>
              </a:rPr>
              <a:t>32</a:t>
            </a:r>
            <a:r>
              <a:rPr lang="zh-CN" altLang="en-US" sz="1800">
                <a:sym typeface="+mn-ea"/>
              </a:rPr>
              <a:t>位（</a:t>
            </a:r>
            <a:r>
              <a:rPr lang="en-US" altLang="zh-CN" sz="1800">
                <a:sym typeface="+mn-ea"/>
              </a:rPr>
              <a:t>4</a:t>
            </a:r>
            <a:r>
              <a:rPr lang="zh-CN" altLang="en-US" sz="1800">
                <a:sym typeface="+mn-ea"/>
              </a:rPr>
              <a:t>字节），那么需要</a:t>
            </a:r>
            <a:r>
              <a:rPr lang="en-US" altLang="zh-CN" sz="1800">
                <a:sym typeface="+mn-ea"/>
              </a:rPr>
              <a:t>32</a:t>
            </a:r>
            <a:r>
              <a:rPr lang="zh-CN" altLang="en-US" sz="1800">
                <a:sym typeface="+mn-ea"/>
              </a:rPr>
              <a:t>根线的数据总线，以便同一时刻同时传送</a:t>
            </a:r>
            <a:r>
              <a:rPr lang="en-US" altLang="zh-CN" sz="1800">
                <a:sym typeface="+mn-ea"/>
              </a:rPr>
              <a:t>32</a:t>
            </a:r>
            <a:r>
              <a:rPr lang="zh-CN" altLang="en-US" sz="1800">
                <a:sym typeface="+mn-ea"/>
              </a:rPr>
              <a:t>位的数据。</a:t>
            </a:r>
            <a:endParaRPr lang="zh-CN" altLang="en-US" sz="1800">
              <a:sym typeface="+mn-ea"/>
            </a:endParaRPr>
          </a:p>
          <a:p>
            <a:pPr>
              <a:buNone/>
            </a:pPr>
            <a:endParaRPr lang="zh-CN" altLang="en-US" sz="1800">
              <a:solidFill>
                <a:schemeClr val="tx1"/>
              </a:solidFill>
              <a:sym typeface="+mn-ea"/>
            </a:endParaRPr>
          </a:p>
          <a:p>
            <a:r>
              <a:rPr lang="zh-CN" altLang="en-US" sz="2400">
                <a:sym typeface="+mn-ea"/>
              </a:rPr>
              <a:t>地址总线</a:t>
            </a:r>
            <a:endParaRPr lang="zh-CN" altLang="en-US" sz="2400">
              <a:sym typeface="+mn-ea"/>
            </a:endParaRPr>
          </a:p>
          <a:p>
            <a:pPr marL="457200" lvl="1" indent="0">
              <a:buNone/>
            </a:pPr>
            <a:r>
              <a:rPr lang="en-US" altLang="zh-CN" sz="1800">
                <a:sym typeface="+mn-ea"/>
              </a:rPr>
              <a:t>	</a:t>
            </a:r>
            <a:r>
              <a:rPr lang="zh-CN" altLang="en-US" sz="1800">
                <a:sym typeface="+mn-ea"/>
              </a:rPr>
              <a:t>允许访问存储器中某个字的，</a:t>
            </a:r>
            <a:r>
              <a:rPr lang="zh-CN" altLang="en-US" sz="1800">
                <a:solidFill>
                  <a:srgbClr val="FF0000"/>
                </a:solidFill>
                <a:sym typeface="+mn-ea"/>
              </a:rPr>
              <a:t>地址总线的线数取决于存储空间的大小</a:t>
            </a:r>
            <a:r>
              <a:rPr lang="zh-CN" altLang="en-US" sz="1800">
                <a:sym typeface="+mn-ea"/>
              </a:rPr>
              <a:t>。</a:t>
            </a:r>
            <a:endParaRPr lang="zh-CN" altLang="en-US" sz="1800">
              <a:sym typeface="+mn-ea"/>
            </a:endParaRPr>
          </a:p>
          <a:p>
            <a:pPr marL="457200" lvl="1" indent="0">
              <a:buNone/>
            </a:pPr>
            <a:r>
              <a:rPr lang="en-US" altLang="zh-CN" sz="1800">
                <a:sym typeface="+mn-ea"/>
              </a:rPr>
              <a:t>	</a:t>
            </a:r>
            <a:r>
              <a:rPr lang="zh-CN" altLang="en-US" sz="1800">
                <a:sym typeface="+mn-ea"/>
              </a:rPr>
              <a:t>例如，存储器容量为</a:t>
            </a:r>
            <a:r>
              <a:rPr lang="en-US" altLang="zh-CN" sz="1800">
                <a:sym typeface="+mn-ea"/>
              </a:rPr>
              <a:t>2</a:t>
            </a:r>
            <a:r>
              <a:rPr lang="zh-CN" altLang="en-US" sz="1800">
                <a:sym typeface="+mn-ea"/>
              </a:rPr>
              <a:t>的</a:t>
            </a:r>
            <a:r>
              <a:rPr lang="en-US" altLang="zh-CN" sz="1800">
                <a:sym typeface="+mn-ea"/>
              </a:rPr>
              <a:t>n</a:t>
            </a:r>
            <a:r>
              <a:rPr lang="zh-CN" altLang="en-US" sz="1800">
                <a:sym typeface="+mn-ea"/>
              </a:rPr>
              <a:t>次方个字，那么地址总线一次需要传送</a:t>
            </a:r>
            <a:r>
              <a:rPr lang="en-US" altLang="zh-CN" sz="1800">
                <a:sym typeface="+mn-ea"/>
              </a:rPr>
              <a:t>n</a:t>
            </a:r>
            <a:r>
              <a:rPr lang="zh-CN" altLang="en-US" sz="1800">
                <a:sym typeface="+mn-ea"/>
              </a:rPr>
              <a:t>位的地址数据，因此需要</a:t>
            </a:r>
            <a:r>
              <a:rPr lang="en-US" altLang="zh-CN" sz="1800">
                <a:sym typeface="+mn-ea"/>
              </a:rPr>
              <a:t>n</a:t>
            </a:r>
            <a:r>
              <a:rPr lang="zh-CN" altLang="en-US" sz="1800">
                <a:sym typeface="+mn-ea"/>
              </a:rPr>
              <a:t>根线</a:t>
            </a:r>
            <a:endParaRPr lang="zh-CN" altLang="en-US" sz="1800">
              <a:sym typeface="+mn-ea"/>
            </a:endParaRPr>
          </a:p>
          <a:p>
            <a:pPr marL="457200" lvl="1" indent="0">
              <a:buNone/>
            </a:pPr>
            <a:endParaRPr lang="zh-CN" altLang="en-US" sz="2400">
              <a:solidFill>
                <a:schemeClr val="tx1"/>
              </a:solidFill>
              <a:sym typeface="+mn-ea"/>
            </a:endParaRPr>
          </a:p>
          <a:p>
            <a:r>
              <a:rPr lang="zh-CN" altLang="en-US" sz="2400">
                <a:sym typeface="+mn-ea"/>
              </a:rPr>
              <a:t>控制总线</a:t>
            </a:r>
            <a:endParaRPr lang="zh-CN" altLang="en-US" sz="2400">
              <a:solidFill>
                <a:schemeClr val="tx1"/>
              </a:solidFill>
              <a:sym typeface="+mn-ea"/>
            </a:endParaRPr>
          </a:p>
          <a:p>
            <a:pPr marL="457200" lvl="1" indent="0">
              <a:buNone/>
            </a:pPr>
            <a:r>
              <a:rPr lang="en-US" altLang="zh-CN" sz="2055">
                <a:solidFill>
                  <a:schemeClr val="tx1"/>
                </a:solidFill>
              </a:rPr>
              <a:t>	</a:t>
            </a:r>
            <a:r>
              <a:rPr lang="zh-CN" altLang="en-US" sz="1800">
                <a:solidFill>
                  <a:srgbClr val="FF0000"/>
                </a:solidFill>
              </a:rPr>
              <a:t>负责在中央存储器和内存之间传送信息。</a:t>
            </a:r>
            <a:endParaRPr lang="zh-CN" altLang="en-US" sz="1800">
              <a:solidFill>
                <a:srgbClr val="FF0000"/>
              </a:solidFill>
            </a:endParaRPr>
          </a:p>
          <a:p>
            <a:pPr marL="457200" lvl="1" indent="0">
              <a:buNone/>
            </a:pPr>
            <a:r>
              <a:rPr lang="en-US" altLang="zh-CN" sz="1800">
                <a:solidFill>
                  <a:schemeClr val="tx1"/>
                </a:solidFill>
              </a:rPr>
              <a:t>	</a:t>
            </a:r>
            <a:r>
              <a:rPr lang="zh-CN" altLang="en-US" sz="1800">
                <a:solidFill>
                  <a:schemeClr val="tx1"/>
                </a:solidFill>
              </a:rPr>
              <a:t>例如，必须有一个代码从</a:t>
            </a:r>
            <a:r>
              <a:rPr lang="en-US" altLang="zh-CN" sz="1800">
                <a:solidFill>
                  <a:schemeClr val="tx1"/>
                </a:solidFill>
              </a:rPr>
              <a:t>CPU</a:t>
            </a:r>
            <a:r>
              <a:rPr lang="zh-CN" altLang="en-US" sz="1800">
                <a:solidFill>
                  <a:schemeClr val="tx1"/>
                </a:solidFill>
              </a:rPr>
              <a:t>发送到内存，用于指定进行 的是读还是写操作。控制</a:t>
            </a:r>
            <a:r>
              <a:rPr lang="zh-CN" altLang="en-US" sz="1800">
                <a:solidFill>
                  <a:srgbClr val="FF0000"/>
                </a:solidFill>
              </a:rPr>
              <a:t>总线的线数</a:t>
            </a:r>
            <a:endParaRPr lang="zh-CN" altLang="en-US" sz="1800">
              <a:solidFill>
                <a:srgbClr val="FF0000"/>
              </a:solidFill>
            </a:endParaRPr>
          </a:p>
          <a:p>
            <a:pPr marL="457200" lvl="1" indent="0">
              <a:buNone/>
            </a:pPr>
            <a:r>
              <a:rPr lang="zh-CN" altLang="en-US" sz="1800">
                <a:solidFill>
                  <a:srgbClr val="FF0000"/>
                </a:solidFill>
              </a:rPr>
              <a:t>取决于计算机所需要 的控制命令的总数</a:t>
            </a:r>
            <a:r>
              <a:rPr lang="zh-CN" altLang="en-US" sz="1800">
                <a:solidFill>
                  <a:schemeClr val="tx1"/>
                </a:solidFill>
              </a:rPr>
              <a:t>。如果计算机由</a:t>
            </a:r>
            <a:r>
              <a:rPr lang="en-US" altLang="zh-CN" sz="1800">
                <a:solidFill>
                  <a:schemeClr val="tx1"/>
                </a:solidFill>
              </a:rPr>
              <a:t>2</a:t>
            </a:r>
            <a:r>
              <a:rPr lang="zh-CN" altLang="en-US" sz="1800">
                <a:solidFill>
                  <a:schemeClr val="tx1"/>
                </a:solidFill>
              </a:rPr>
              <a:t>的</a:t>
            </a:r>
            <a:r>
              <a:rPr lang="en-US" altLang="zh-CN" sz="1800">
                <a:solidFill>
                  <a:schemeClr val="tx1"/>
                </a:solidFill>
              </a:rPr>
              <a:t>m</a:t>
            </a:r>
            <a:r>
              <a:rPr lang="zh-CN" altLang="en-US" sz="1800">
                <a:solidFill>
                  <a:schemeClr val="tx1"/>
                </a:solidFill>
              </a:rPr>
              <a:t>次方条控制命令，那么控制总线就需</a:t>
            </a:r>
            <a:endParaRPr lang="zh-CN" altLang="en-US" sz="1800">
              <a:solidFill>
                <a:schemeClr val="tx1"/>
              </a:solidFill>
            </a:endParaRPr>
          </a:p>
          <a:p>
            <a:pPr marL="457200" lvl="1" indent="0">
              <a:buNone/>
            </a:pPr>
            <a:r>
              <a:rPr lang="zh-CN" altLang="en-US" sz="1800">
                <a:solidFill>
                  <a:schemeClr val="tx1"/>
                </a:solidFill>
              </a:rPr>
              <a:t>要有</a:t>
            </a:r>
            <a:r>
              <a:rPr lang="en-US" altLang="zh-CN" sz="1800">
                <a:solidFill>
                  <a:schemeClr val="tx1"/>
                </a:solidFill>
              </a:rPr>
              <a:t>m</a:t>
            </a:r>
            <a:r>
              <a:rPr lang="zh-CN" altLang="en-US" sz="1800">
                <a:solidFill>
                  <a:schemeClr val="tx1"/>
                </a:solidFill>
              </a:rPr>
              <a:t>根，因为</a:t>
            </a:r>
            <a:r>
              <a:rPr lang="en-US" altLang="zh-CN" sz="1800">
                <a:solidFill>
                  <a:schemeClr val="tx1"/>
                </a:solidFill>
              </a:rPr>
              <a:t>m</a:t>
            </a:r>
            <a:r>
              <a:rPr lang="zh-CN" altLang="en-US" sz="1800">
                <a:solidFill>
                  <a:schemeClr val="tx1"/>
                </a:solidFill>
              </a:rPr>
              <a:t>位可以定义</a:t>
            </a:r>
            <a:r>
              <a:rPr lang="en-US" altLang="zh-CN" sz="1800">
                <a:solidFill>
                  <a:schemeClr val="tx1"/>
                </a:solidFill>
              </a:rPr>
              <a:t>2</a:t>
            </a:r>
            <a:r>
              <a:rPr lang="zh-CN" altLang="en-US" sz="1800">
                <a:solidFill>
                  <a:schemeClr val="tx1"/>
                </a:solidFill>
              </a:rPr>
              <a:t>的</a:t>
            </a:r>
            <a:r>
              <a:rPr lang="en-US" altLang="zh-CN" sz="1800">
                <a:solidFill>
                  <a:schemeClr val="tx1"/>
                </a:solidFill>
              </a:rPr>
              <a:t>m</a:t>
            </a:r>
            <a:r>
              <a:rPr lang="zh-CN" altLang="en-US" sz="1800">
                <a:solidFill>
                  <a:schemeClr val="tx1"/>
                </a:solidFill>
              </a:rPr>
              <a:t>次个不同的操作</a:t>
            </a:r>
            <a:endParaRPr lang="zh-CN" altLang="en-US" sz="2055">
              <a:solidFill>
                <a:schemeClr val="tx1"/>
              </a:solidFill>
            </a:endParaRPr>
          </a:p>
          <a:p>
            <a:pPr marL="914400" lvl="2" indent="0">
              <a:buNone/>
            </a:pPr>
            <a:endParaRPr lang="en-US" altLang="zh-CN" sz="1710">
              <a:solidFill>
                <a:schemeClr val="tx1"/>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子系统互联</a:t>
            </a:r>
            <a:r>
              <a:rPr lang="en-US" altLang="zh-CN">
                <a:sym typeface="+mn-ea"/>
              </a:rPr>
              <a:t>——</a:t>
            </a:r>
            <a:r>
              <a:rPr lang="en-US">
                <a:sym typeface="+mn-ea"/>
              </a:rPr>
              <a:t>I/O</a:t>
            </a:r>
            <a:r>
              <a:rPr lang="zh-CN" altLang="en-US">
                <a:sym typeface="+mn-ea"/>
              </a:rPr>
              <a:t>设备的连接</a:t>
            </a:r>
            <a:endParaRPr lang="zh-CN" altLang="en-US"/>
          </a:p>
        </p:txBody>
      </p:sp>
      <p:sp>
        <p:nvSpPr>
          <p:cNvPr id="3" name="内容占位符 2"/>
          <p:cNvSpPr>
            <a:spLocks noGrp="1"/>
          </p:cNvSpPr>
          <p:nvPr>
            <p:ph idx="1"/>
          </p:nvPr>
        </p:nvSpPr>
        <p:spPr/>
        <p:txBody>
          <a:bodyPr/>
          <a:p>
            <a:pPr marL="0" indent="0">
              <a:buNone/>
            </a:pPr>
            <a:r>
              <a:rPr lang="zh-CN" altLang="en-US" sz="2000"/>
              <a:t>输入</a:t>
            </a:r>
            <a:r>
              <a:rPr lang="en-US" altLang="zh-CN" sz="2000"/>
              <a:t>/</a:t>
            </a:r>
            <a:r>
              <a:rPr lang="zh-CN" altLang="en-US" sz="2000"/>
              <a:t>输出设备</a:t>
            </a:r>
            <a:r>
              <a:rPr lang="zh-CN" altLang="en-US" sz="2000">
                <a:solidFill>
                  <a:srgbClr val="FF0000"/>
                </a:solidFill>
              </a:rPr>
              <a:t>不能直接与连接</a:t>
            </a:r>
            <a:r>
              <a:rPr lang="en-US" altLang="zh-CN" sz="2000">
                <a:solidFill>
                  <a:srgbClr val="FF0000"/>
                </a:solidFill>
              </a:rPr>
              <a:t>CPU</a:t>
            </a:r>
            <a:r>
              <a:rPr lang="zh-CN" altLang="en-US" sz="2000">
                <a:solidFill>
                  <a:srgbClr val="FF0000"/>
                </a:solidFill>
              </a:rPr>
              <a:t>和内存的总线相连</a:t>
            </a:r>
            <a:r>
              <a:rPr lang="zh-CN" altLang="en-US" sz="2000"/>
              <a:t>，因为输入</a:t>
            </a:r>
            <a:r>
              <a:rPr lang="en-US" altLang="zh-CN" sz="2000"/>
              <a:t>/</a:t>
            </a:r>
            <a:r>
              <a:rPr lang="zh-CN" altLang="en-US" sz="2000"/>
              <a:t>输出设备本质与</a:t>
            </a:r>
            <a:r>
              <a:rPr lang="en-US" altLang="zh-CN" sz="2000"/>
              <a:t>CPU</a:t>
            </a:r>
            <a:r>
              <a:rPr lang="zh-CN" altLang="en-US" sz="2000"/>
              <a:t>和内存</a:t>
            </a:r>
            <a:endParaRPr lang="zh-CN" altLang="en-US" sz="2000"/>
          </a:p>
          <a:p>
            <a:pPr marL="0" indent="0">
              <a:buNone/>
            </a:pPr>
            <a:r>
              <a:rPr lang="zh-CN" altLang="en-US" sz="2000"/>
              <a:t>的</a:t>
            </a:r>
            <a:r>
              <a:rPr lang="zh-CN" altLang="en-US" sz="2000">
                <a:solidFill>
                  <a:srgbClr val="FF0000"/>
                </a:solidFill>
              </a:rPr>
              <a:t>本质不同</a:t>
            </a:r>
            <a:r>
              <a:rPr lang="zh-CN" altLang="en-US" sz="2000"/>
              <a:t>，输入</a:t>
            </a:r>
            <a:r>
              <a:rPr lang="en-US" altLang="zh-CN" sz="2000"/>
              <a:t>/</a:t>
            </a:r>
            <a:r>
              <a:rPr lang="zh-CN" altLang="en-US" sz="2000"/>
              <a:t>输出设备都是磁性或光学设备，而</a:t>
            </a:r>
            <a:r>
              <a:rPr lang="en-US" altLang="zh-CN" sz="2000"/>
              <a:t>CPU</a:t>
            </a:r>
            <a:r>
              <a:rPr lang="zh-CN" altLang="en-US" sz="2000"/>
              <a:t>和内存是电子设备。与</a:t>
            </a:r>
            <a:r>
              <a:rPr lang="en-US" altLang="zh-CN" sz="2000"/>
              <a:t>CPU</a:t>
            </a:r>
            <a:r>
              <a:rPr lang="zh-CN" altLang="en-US" sz="2000"/>
              <a:t>和内存</a:t>
            </a:r>
            <a:endParaRPr lang="zh-CN" altLang="en-US" sz="2000"/>
          </a:p>
          <a:p>
            <a:pPr marL="0" indent="0">
              <a:buNone/>
            </a:pPr>
            <a:r>
              <a:rPr lang="zh-CN" altLang="en-US" sz="2000"/>
              <a:t>相比，</a:t>
            </a:r>
            <a:r>
              <a:rPr lang="zh-CN" altLang="en-US" sz="2000">
                <a:solidFill>
                  <a:srgbClr val="FF0000"/>
                </a:solidFill>
              </a:rPr>
              <a:t>输入</a:t>
            </a:r>
            <a:r>
              <a:rPr lang="en-US" altLang="zh-CN" sz="2000">
                <a:solidFill>
                  <a:srgbClr val="FF0000"/>
                </a:solidFill>
              </a:rPr>
              <a:t>/</a:t>
            </a:r>
            <a:r>
              <a:rPr lang="zh-CN" altLang="en-US" sz="2000">
                <a:solidFill>
                  <a:srgbClr val="FF0000"/>
                </a:solidFill>
              </a:rPr>
              <a:t>输出设备的数据读取速度要慢的多</a:t>
            </a:r>
            <a:r>
              <a:rPr lang="zh-CN" altLang="en-US" sz="2000"/>
              <a:t>，因此必须要有一个</a:t>
            </a:r>
            <a:r>
              <a:rPr lang="zh-CN" altLang="en-US" sz="2000">
                <a:solidFill>
                  <a:srgbClr val="FF0000"/>
                </a:solidFill>
              </a:rPr>
              <a:t>中介</a:t>
            </a:r>
            <a:r>
              <a:rPr lang="zh-CN" altLang="en-US" sz="2000"/>
              <a:t>来处理这种差异。</a:t>
            </a:r>
            <a:endParaRPr lang="zh-CN" altLang="en-US" sz="2000"/>
          </a:p>
          <a:p>
            <a:pPr marL="0" indent="0">
              <a:buNone/>
            </a:pPr>
            <a:endParaRPr lang="zh-CN" altLang="en-US"/>
          </a:p>
          <a:p>
            <a:r>
              <a:rPr lang="zh-CN" altLang="en-US">
                <a:solidFill>
                  <a:srgbClr val="FF0000"/>
                </a:solidFill>
              </a:rPr>
              <a:t>输入</a:t>
            </a:r>
            <a:r>
              <a:rPr lang="en-US" altLang="zh-CN">
                <a:solidFill>
                  <a:srgbClr val="FF0000"/>
                </a:solidFill>
              </a:rPr>
              <a:t>/</a:t>
            </a:r>
            <a:r>
              <a:rPr lang="zh-CN" altLang="en-US">
                <a:solidFill>
                  <a:srgbClr val="FF0000"/>
                </a:solidFill>
              </a:rPr>
              <a:t>输出控制器</a:t>
            </a:r>
            <a:endParaRPr lang="en-US" altLang="zh-CN"/>
          </a:p>
          <a:p>
            <a:pPr>
              <a:buNone/>
            </a:pPr>
            <a:r>
              <a:rPr lang="en-US" altLang="zh-CN"/>
              <a:t>		</a:t>
            </a:r>
            <a:r>
              <a:rPr lang="zh-CN" altLang="en-US" sz="2000"/>
              <a:t>连接输入</a:t>
            </a:r>
            <a:r>
              <a:rPr lang="en-US" altLang="zh-CN" sz="2000"/>
              <a:t>/</a:t>
            </a:r>
            <a:r>
              <a:rPr lang="zh-CN" altLang="en-US" sz="2000"/>
              <a:t>输出设备到总线上，每一个输入</a:t>
            </a:r>
            <a:r>
              <a:rPr lang="en-US" altLang="zh-CN" sz="2000"/>
              <a:t>/</a:t>
            </a:r>
            <a:r>
              <a:rPr lang="zh-CN" altLang="en-US" sz="2000"/>
              <a:t>输出设备都有一个</a:t>
            </a:r>
            <a:r>
              <a:rPr lang="zh-CN" altLang="en-US" sz="2000">
                <a:solidFill>
                  <a:srgbClr val="FF0000"/>
                </a:solidFill>
              </a:rPr>
              <a:t>特定的控制器</a:t>
            </a:r>
            <a:r>
              <a:rPr lang="zh-CN" altLang="en-US" sz="2000"/>
              <a:t>。</a:t>
            </a:r>
            <a:endParaRPr lang="zh-CN" altLang="en-US" sz="20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I/O</a:t>
            </a:r>
            <a:r>
              <a:rPr lang="zh-CN" altLang="en-US">
                <a:sym typeface="+mn-ea"/>
              </a:rPr>
              <a:t>设备的连接</a:t>
            </a:r>
            <a:r>
              <a:rPr lang="en-US" altLang="zh-CN">
                <a:sym typeface="+mn-ea"/>
              </a:rPr>
              <a:t>——</a:t>
            </a:r>
            <a:r>
              <a:rPr lang="zh-CN" altLang="en-US">
                <a:sym typeface="+mn-ea"/>
              </a:rPr>
              <a:t>控制器</a:t>
            </a:r>
            <a:endParaRPr lang="zh-CN" altLang="en-US">
              <a:sym typeface="+mn-ea"/>
            </a:endParaRPr>
          </a:p>
        </p:txBody>
      </p:sp>
      <p:sp>
        <p:nvSpPr>
          <p:cNvPr id="3" name="内容占位符 2"/>
          <p:cNvSpPr>
            <a:spLocks noGrp="1"/>
          </p:cNvSpPr>
          <p:nvPr>
            <p:ph idx="1"/>
          </p:nvPr>
        </p:nvSpPr>
        <p:spPr>
          <a:xfrm>
            <a:off x="838200" y="1811655"/>
            <a:ext cx="10515600" cy="4351338"/>
          </a:xfrm>
        </p:spPr>
        <p:txBody>
          <a:bodyPr/>
          <a:p>
            <a:pPr marL="0" indent="0">
              <a:buNone/>
            </a:pPr>
            <a:r>
              <a:rPr lang="zh-CN" altLang="en-US" sz="2000">
                <a:solidFill>
                  <a:srgbClr val="FF0000"/>
                </a:solidFill>
              </a:rPr>
              <a:t>控制器</a:t>
            </a:r>
            <a:r>
              <a:rPr lang="zh-CN" altLang="en-US" sz="2000"/>
              <a:t>清除了输入</a:t>
            </a:r>
            <a:r>
              <a:rPr lang="en-US" altLang="zh-CN" sz="2000"/>
              <a:t>/</a:t>
            </a:r>
            <a:r>
              <a:rPr lang="zh-CN" altLang="en-US" sz="2000"/>
              <a:t>输出设备与</a:t>
            </a:r>
            <a:r>
              <a:rPr lang="en-US" altLang="zh-CN" sz="2000"/>
              <a:t>CPU</a:t>
            </a:r>
            <a:r>
              <a:rPr lang="zh-CN" altLang="en-US" sz="2000"/>
              <a:t>及内存</a:t>
            </a:r>
            <a:r>
              <a:rPr lang="zh-CN" altLang="en-US" sz="2000">
                <a:solidFill>
                  <a:srgbClr val="FF0000"/>
                </a:solidFill>
              </a:rPr>
              <a:t>在本质上的障碍</a:t>
            </a:r>
            <a:r>
              <a:rPr lang="zh-CN" altLang="en-US" sz="2000"/>
              <a:t>，控制器可以是</a:t>
            </a:r>
            <a:r>
              <a:rPr lang="zh-CN" altLang="en-US" sz="2000">
                <a:solidFill>
                  <a:srgbClr val="FF0000"/>
                </a:solidFill>
              </a:rPr>
              <a:t>串行或并行</a:t>
            </a:r>
            <a:r>
              <a:rPr lang="zh-CN" altLang="en-US" sz="2000"/>
              <a:t>的设备。</a:t>
            </a:r>
            <a:endParaRPr lang="zh-CN" altLang="en-US" sz="2000"/>
          </a:p>
          <a:p>
            <a:pPr marL="0" indent="0">
              <a:buNone/>
            </a:pPr>
            <a:endParaRPr lang="zh-CN" altLang="en-US" sz="2000"/>
          </a:p>
          <a:p>
            <a:r>
              <a:rPr lang="zh-CN" altLang="en-US"/>
              <a:t>串行控制器</a:t>
            </a:r>
            <a:endParaRPr lang="zh-CN" altLang="en-US"/>
          </a:p>
          <a:p>
            <a:pPr lvl="1"/>
            <a:r>
              <a:rPr lang="zh-CN" altLang="en-US"/>
              <a:t>只有</a:t>
            </a:r>
            <a:r>
              <a:rPr lang="zh-CN" altLang="en-US">
                <a:solidFill>
                  <a:srgbClr val="FF0000"/>
                </a:solidFill>
              </a:rPr>
              <a:t>一根数据线</a:t>
            </a:r>
            <a:r>
              <a:rPr lang="zh-CN" altLang="en-US"/>
              <a:t>连接到设备上</a:t>
            </a:r>
            <a:endParaRPr lang="zh-CN" altLang="en-US"/>
          </a:p>
          <a:p>
            <a:pPr lvl="1"/>
            <a:endParaRPr lang="zh-CN" altLang="en-US"/>
          </a:p>
          <a:p>
            <a:r>
              <a:rPr lang="zh-CN" altLang="en-US"/>
              <a:t>并行控制器</a:t>
            </a:r>
            <a:endParaRPr lang="zh-CN" altLang="en-US"/>
          </a:p>
          <a:p>
            <a:pPr lvl="1"/>
            <a:r>
              <a:rPr lang="zh-CN" altLang="en-US"/>
              <a:t>有</a:t>
            </a:r>
            <a:r>
              <a:rPr lang="zh-CN" altLang="en-US">
                <a:solidFill>
                  <a:srgbClr val="FF0000"/>
                </a:solidFill>
              </a:rPr>
              <a:t>多根数据线</a:t>
            </a:r>
            <a:r>
              <a:rPr lang="zh-CN" altLang="en-US"/>
              <a:t>连接到设备上，</a:t>
            </a:r>
            <a:r>
              <a:rPr lang="zh-CN" altLang="en-US">
                <a:solidFill>
                  <a:srgbClr val="FF0000"/>
                </a:solidFill>
              </a:rPr>
              <a:t>一次能同时传送多个位</a:t>
            </a:r>
            <a:endParaRPr lang="zh-CN" altLang="en-US">
              <a:solidFill>
                <a:srgbClr val="FF0000"/>
              </a:solidFill>
            </a:endParaRPr>
          </a:p>
          <a:p>
            <a:pPr lvl="1"/>
            <a:endParaRPr lang="zh-CN" altLang="en-US"/>
          </a:p>
          <a:p>
            <a:r>
              <a:rPr lang="zh-CN" altLang="en-US"/>
              <a:t>常用控制器 </a:t>
            </a:r>
            <a:endParaRPr lang="zh-CN" altLang="en-US"/>
          </a:p>
          <a:p>
            <a:pPr lvl="1"/>
            <a:r>
              <a:rPr lang="en-US" altLang="zh-CN"/>
              <a:t>SCSI</a:t>
            </a:r>
            <a:r>
              <a:rPr lang="zh-CN" altLang="en-US"/>
              <a:t>、火线、</a:t>
            </a:r>
            <a:r>
              <a:rPr lang="en-US" altLang="zh-CN">
                <a:solidFill>
                  <a:srgbClr val="FF0000"/>
                </a:solidFill>
              </a:rPr>
              <a:t>USB</a:t>
            </a:r>
            <a:r>
              <a:rPr lang="zh-CN" altLang="en-US"/>
              <a:t>和</a:t>
            </a:r>
            <a:r>
              <a:rPr lang="en-US" altLang="zh-CN"/>
              <a:t>HDMI</a:t>
            </a:r>
            <a:endParaRPr lang="en-US" altLang="zh-CN"/>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I/O</a:t>
            </a:r>
            <a:r>
              <a:rPr lang="zh-CN" altLang="en-US">
                <a:sym typeface="+mn-ea"/>
              </a:rPr>
              <a:t>设备的连接</a:t>
            </a:r>
            <a:r>
              <a:rPr lang="en-US" altLang="zh-CN">
                <a:sym typeface="+mn-ea"/>
              </a:rPr>
              <a:t>——</a:t>
            </a:r>
            <a:r>
              <a:rPr lang="zh-CN" altLang="en-US">
                <a:sym typeface="+mn-ea"/>
              </a:rPr>
              <a:t>控制器</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2326640" y="2105025"/>
            <a:ext cx="7058025" cy="308610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I/O</a:t>
            </a:r>
            <a:r>
              <a:rPr lang="zh-CN" altLang="en-US">
                <a:sym typeface="+mn-ea"/>
              </a:rPr>
              <a:t>设备的连接</a:t>
            </a:r>
            <a:r>
              <a:rPr lang="en-US" altLang="zh-CN">
                <a:sym typeface="+mn-ea"/>
              </a:rPr>
              <a:t>——</a:t>
            </a:r>
            <a:r>
              <a:rPr lang="zh-CN" altLang="en-US">
                <a:sym typeface="+mn-ea"/>
              </a:rPr>
              <a:t>控制器（</a:t>
            </a:r>
            <a:r>
              <a:rPr lang="en-US" altLang="zh-CN">
                <a:sym typeface="+mn-ea"/>
              </a:rPr>
              <a:t>SCSI</a:t>
            </a:r>
            <a:r>
              <a:rPr lang="zh-CN" altLang="en-US">
                <a:sym typeface="+mn-ea"/>
              </a:rPr>
              <a:t>）</a:t>
            </a:r>
            <a:endParaRPr lang="zh-CN" altLang="en-US">
              <a:sym typeface="+mn-ea"/>
            </a:endParaRPr>
          </a:p>
        </p:txBody>
      </p:sp>
      <p:sp>
        <p:nvSpPr>
          <p:cNvPr id="3" name="内容占位符 2"/>
          <p:cNvSpPr/>
          <p:nvPr>
            <p:ph idx="1"/>
          </p:nvPr>
        </p:nvSpPr>
        <p:spPr/>
        <p:txBody>
          <a:bodyPr/>
          <a:p>
            <a:pPr marL="0" indent="0">
              <a:buNone/>
            </a:pPr>
            <a:r>
              <a:rPr lang="zh-CN" altLang="en-US"/>
              <a:t>小型计算机系统接口（</a:t>
            </a:r>
            <a:r>
              <a:rPr lang="en-US" altLang="zh-CN"/>
              <a:t>SCSI</a:t>
            </a:r>
            <a:r>
              <a:rPr lang="zh-CN" altLang="en-US"/>
              <a:t>）</a:t>
            </a:r>
            <a:endParaRPr lang="zh-CN" altLang="en-US"/>
          </a:p>
          <a:p>
            <a:pPr marL="0" indent="0">
              <a:buNone/>
            </a:pPr>
            <a:r>
              <a:rPr lang="en-US" altLang="zh-CN"/>
              <a:t>	</a:t>
            </a:r>
            <a:r>
              <a:rPr lang="zh-CN" altLang="en-US" sz="1800"/>
              <a:t>是一个</a:t>
            </a:r>
            <a:r>
              <a:rPr lang="en-US" altLang="zh-CN" sz="1800"/>
              <a:t>8</a:t>
            </a:r>
            <a:r>
              <a:rPr lang="zh-CN" altLang="en-US" sz="1800"/>
              <a:t>、</a:t>
            </a:r>
            <a:r>
              <a:rPr lang="en-US" altLang="zh-CN" sz="1800"/>
              <a:t>16</a:t>
            </a:r>
            <a:r>
              <a:rPr lang="zh-CN" altLang="en-US" sz="1800"/>
              <a:t>或</a:t>
            </a:r>
            <a:r>
              <a:rPr lang="en-US" altLang="zh-CN" sz="1800"/>
              <a:t>32</a:t>
            </a:r>
            <a:r>
              <a:rPr lang="zh-CN" altLang="en-US" sz="1800"/>
              <a:t>根线的</a:t>
            </a:r>
            <a:r>
              <a:rPr lang="zh-CN" altLang="en-US" sz="1800">
                <a:solidFill>
                  <a:srgbClr val="FF0000"/>
                </a:solidFill>
              </a:rPr>
              <a:t>并行接口</a:t>
            </a:r>
            <a:r>
              <a:rPr lang="zh-CN" altLang="en-US" sz="1800"/>
              <a:t>，它提供了</a:t>
            </a:r>
            <a:r>
              <a:rPr lang="zh-CN" altLang="en-US" sz="1800">
                <a:solidFill>
                  <a:srgbClr val="FF0000"/>
                </a:solidFill>
              </a:rPr>
              <a:t>菊花链</a:t>
            </a:r>
            <a:r>
              <a:rPr lang="zh-CN" altLang="en-US" sz="1800"/>
              <a:t>连接，连接链的两端都必须有</a:t>
            </a:r>
            <a:r>
              <a:rPr lang="zh-CN" altLang="en-US" sz="1800">
                <a:solidFill>
                  <a:srgbClr val="FF0000"/>
                </a:solidFill>
              </a:rPr>
              <a:t>终结器</a:t>
            </a:r>
            <a:r>
              <a:rPr lang="zh-CN" altLang="en-US" sz="1800"/>
              <a:t>，并且</a:t>
            </a:r>
            <a:r>
              <a:rPr lang="zh-CN" altLang="en-US" sz="1800">
                <a:solidFill>
                  <a:srgbClr val="FF0000"/>
                </a:solidFill>
              </a:rPr>
              <a:t>每个设备都必须有唯一的地址</a:t>
            </a:r>
            <a:r>
              <a:rPr lang="zh-CN" altLang="en-US" sz="1800"/>
              <a:t>（即目标</a:t>
            </a:r>
            <a:r>
              <a:rPr lang="en-US" altLang="zh-CN" sz="1800"/>
              <a:t>ID</a:t>
            </a:r>
            <a:r>
              <a:rPr lang="zh-CN" altLang="en-US" sz="1800"/>
              <a:t>）。</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p:txBody>
      </p:sp>
      <p:pic>
        <p:nvPicPr>
          <p:cNvPr id="5" name="图片 4"/>
          <p:cNvPicPr>
            <a:picLocks noChangeAspect="1"/>
          </p:cNvPicPr>
          <p:nvPr/>
        </p:nvPicPr>
        <p:blipFill>
          <a:blip r:embed="rId1"/>
          <a:stretch>
            <a:fillRect/>
          </a:stretch>
        </p:blipFill>
        <p:spPr>
          <a:xfrm>
            <a:off x="3221355" y="3327400"/>
            <a:ext cx="6172200" cy="2990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位置化数字系统</a:t>
            </a:r>
            <a:endParaRPr lang="zh-CN" altLang="en-US"/>
          </a:p>
        </p:txBody>
      </p:sp>
      <p:sp>
        <p:nvSpPr>
          <p:cNvPr id="3" name="内容占位符 2"/>
          <p:cNvSpPr>
            <a:spLocks noGrp="1"/>
          </p:cNvSpPr>
          <p:nvPr>
            <p:ph idx="1"/>
          </p:nvPr>
        </p:nvSpPr>
        <p:spPr/>
        <p:txBody>
          <a:bodyPr/>
          <a:p>
            <a:pPr marL="0" indent="0">
              <a:buNone/>
            </a:pPr>
            <a:r>
              <a:rPr lang="zh-CN" altLang="en-US" sz="1800"/>
              <a:t>在位置化数字系统中，数字符号所占据的位置决定了其表示的值。</a:t>
            </a:r>
            <a:endParaRPr lang="zh-CN" altLang="en-US" sz="1800"/>
          </a:p>
          <a:p>
            <a:pPr marL="0" indent="0">
              <a:buNone/>
            </a:pPr>
            <a:r>
              <a:rPr lang="zh-CN" altLang="en-US" sz="1800"/>
              <a:t>在该系统中，数字这样表示：</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r>
              <a:rPr lang="zh-CN" altLang="en-US" sz="1800"/>
              <a:t>它的值是：</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r>
              <a:rPr lang="zh-CN" altLang="en-US" sz="1800"/>
              <a:t>其中：</a:t>
            </a:r>
            <a:r>
              <a:rPr lang="en-US" altLang="zh-CN" sz="1800"/>
              <a:t>S</a:t>
            </a:r>
            <a:r>
              <a:rPr lang="zh-CN" altLang="en-US" sz="1800"/>
              <a:t>是一套</a:t>
            </a:r>
            <a:r>
              <a:rPr lang="zh-CN" altLang="en-US" sz="1800">
                <a:solidFill>
                  <a:srgbClr val="FF0000"/>
                </a:solidFill>
              </a:rPr>
              <a:t>符号集</a:t>
            </a:r>
            <a:r>
              <a:rPr lang="zh-CN" altLang="en-US" sz="1800"/>
              <a:t>，</a:t>
            </a:r>
            <a:r>
              <a:rPr lang="en-US" altLang="zh-CN" sz="1800"/>
              <a:t>b</a:t>
            </a:r>
            <a:r>
              <a:rPr lang="zh-CN" altLang="en-US" sz="1800"/>
              <a:t>是</a:t>
            </a:r>
            <a:r>
              <a:rPr lang="zh-CN" altLang="en-US" sz="1800">
                <a:solidFill>
                  <a:srgbClr val="FF0000"/>
                </a:solidFill>
              </a:rPr>
              <a:t>底</a:t>
            </a:r>
            <a:r>
              <a:rPr lang="zh-CN" altLang="en-US" sz="1800"/>
              <a:t>（或基数），</a:t>
            </a:r>
            <a:r>
              <a:rPr lang="en-US" altLang="zh-CN" sz="1800"/>
              <a:t>b=S</a:t>
            </a:r>
            <a:r>
              <a:rPr lang="zh-CN" altLang="en-US" sz="1800"/>
              <a:t>符号集中的符号总数，</a:t>
            </a:r>
            <a:r>
              <a:rPr lang="en-US" altLang="zh-CN" sz="1800"/>
              <a:t>+/-</a:t>
            </a:r>
            <a:r>
              <a:rPr lang="zh-CN" altLang="en-US" sz="1800"/>
              <a:t>表示数字为</a:t>
            </a:r>
            <a:r>
              <a:rPr lang="zh-CN" altLang="en-US" sz="1800">
                <a:solidFill>
                  <a:srgbClr val="FF0000"/>
                </a:solidFill>
              </a:rPr>
              <a:t>正或负</a:t>
            </a:r>
            <a:endParaRPr lang="zh-CN" altLang="en-US" sz="1800">
              <a:solidFill>
                <a:srgbClr val="FF0000"/>
              </a:solidFill>
            </a:endParaRPr>
          </a:p>
          <a:p>
            <a:pPr marL="0" indent="0">
              <a:buNone/>
            </a:pPr>
            <a:endParaRPr lang="zh-CN" altLang="en-US" sz="1800">
              <a:solidFill>
                <a:srgbClr val="FF0000"/>
              </a:solidFill>
            </a:endParaRPr>
          </a:p>
        </p:txBody>
      </p:sp>
      <p:pic>
        <p:nvPicPr>
          <p:cNvPr id="4" name="图片 3"/>
          <p:cNvPicPr>
            <a:picLocks noChangeAspect="1"/>
          </p:cNvPicPr>
          <p:nvPr/>
        </p:nvPicPr>
        <p:blipFill>
          <a:blip r:embed="rId1"/>
          <a:stretch>
            <a:fillRect/>
          </a:stretch>
        </p:blipFill>
        <p:spPr>
          <a:xfrm>
            <a:off x="3179445" y="2919730"/>
            <a:ext cx="4683760" cy="774700"/>
          </a:xfrm>
          <a:prstGeom prst="rect">
            <a:avLst/>
          </a:prstGeom>
        </p:spPr>
      </p:pic>
      <p:pic>
        <p:nvPicPr>
          <p:cNvPr id="5" name="图片 4"/>
          <p:cNvPicPr>
            <a:picLocks noChangeAspect="1"/>
          </p:cNvPicPr>
          <p:nvPr/>
        </p:nvPicPr>
        <p:blipFill>
          <a:blip r:embed="rId2"/>
          <a:stretch>
            <a:fillRect/>
          </a:stretch>
        </p:blipFill>
        <p:spPr>
          <a:xfrm>
            <a:off x="1943735" y="4794885"/>
            <a:ext cx="8362315" cy="49911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I/O</a:t>
            </a:r>
            <a:r>
              <a:rPr lang="zh-CN" altLang="en-US">
                <a:sym typeface="+mn-ea"/>
              </a:rPr>
              <a:t>设备的连接</a:t>
            </a:r>
            <a:r>
              <a:rPr lang="en-US" altLang="zh-CN">
                <a:sym typeface="+mn-ea"/>
              </a:rPr>
              <a:t>——</a:t>
            </a:r>
            <a:r>
              <a:rPr lang="zh-CN" altLang="en-US">
                <a:sym typeface="+mn-ea"/>
              </a:rPr>
              <a:t>控制器（火线）</a:t>
            </a:r>
            <a:endParaRPr lang="zh-CN" altLang="en-US">
              <a:sym typeface="+mn-ea"/>
            </a:endParaRPr>
          </a:p>
        </p:txBody>
      </p:sp>
      <p:sp>
        <p:nvSpPr>
          <p:cNvPr id="3" name="内容占位符 2"/>
          <p:cNvSpPr/>
          <p:nvPr>
            <p:ph idx="1"/>
          </p:nvPr>
        </p:nvSpPr>
        <p:spPr/>
        <p:txBody>
          <a:bodyPr/>
          <a:p>
            <a:pPr marL="0" indent="0">
              <a:buNone/>
            </a:pPr>
            <a:r>
              <a:rPr lang="zh-CN" altLang="en-US"/>
              <a:t>火线</a:t>
            </a:r>
            <a:endParaRPr lang="zh-CN" altLang="en-US"/>
          </a:p>
          <a:p>
            <a:pPr marL="0" indent="0">
              <a:buNone/>
            </a:pPr>
            <a:r>
              <a:rPr lang="en-US" altLang="zh-CN"/>
              <a:t>	</a:t>
            </a:r>
            <a:r>
              <a:rPr lang="en-US" altLang="zh-CN" sz="1800"/>
              <a:t>IEEE</a:t>
            </a:r>
            <a:r>
              <a:rPr lang="zh-CN" altLang="en-US" sz="1800"/>
              <a:t>标准</a:t>
            </a:r>
            <a:r>
              <a:rPr lang="en-US" altLang="zh-CN" sz="1800"/>
              <a:t>1394</a:t>
            </a:r>
            <a:r>
              <a:rPr lang="zh-CN" altLang="en-US" sz="1800"/>
              <a:t>规定的</a:t>
            </a:r>
            <a:r>
              <a:rPr lang="zh-CN" altLang="en-US" sz="1800">
                <a:solidFill>
                  <a:srgbClr val="FF0000"/>
                </a:solidFill>
              </a:rPr>
              <a:t>串行接口</a:t>
            </a:r>
            <a:r>
              <a:rPr lang="zh-CN" altLang="en-US" sz="1800"/>
              <a:t>，俗称火线，它是一种</a:t>
            </a:r>
            <a:r>
              <a:rPr lang="zh-CN" altLang="en-US" sz="1800">
                <a:solidFill>
                  <a:srgbClr val="FF0000"/>
                </a:solidFill>
              </a:rPr>
              <a:t>高速的串行接口</a:t>
            </a:r>
            <a:r>
              <a:rPr lang="zh-CN" altLang="en-US" sz="1800"/>
              <a:t>，数据采用数据包的形式传送，数据的传输速度高达</a:t>
            </a:r>
            <a:r>
              <a:rPr lang="en-US" altLang="zh-CN" sz="1800">
                <a:solidFill>
                  <a:srgbClr val="FF0000"/>
                </a:solidFill>
              </a:rPr>
              <a:t>50MB/s</a:t>
            </a:r>
            <a:r>
              <a:rPr lang="zh-CN" altLang="en-US" sz="1800"/>
              <a:t>，它可以在一条</a:t>
            </a:r>
            <a:r>
              <a:rPr lang="zh-CN" altLang="en-US" sz="1800">
                <a:solidFill>
                  <a:srgbClr val="FF0000"/>
                </a:solidFill>
              </a:rPr>
              <a:t>菊花链或树形连接</a:t>
            </a:r>
            <a:r>
              <a:rPr lang="zh-CN" altLang="en-US" sz="1800"/>
              <a:t>（只用一根线）上连接</a:t>
            </a:r>
            <a:r>
              <a:rPr lang="zh-CN" altLang="en-US" sz="1800">
                <a:solidFill>
                  <a:srgbClr val="FF0000"/>
                </a:solidFill>
              </a:rPr>
              <a:t>多达</a:t>
            </a:r>
            <a:r>
              <a:rPr lang="en-US" altLang="zh-CN" sz="1800">
                <a:solidFill>
                  <a:srgbClr val="FF0000"/>
                </a:solidFill>
              </a:rPr>
              <a:t>63</a:t>
            </a:r>
            <a:r>
              <a:rPr lang="zh-CN" altLang="en-US" sz="1800">
                <a:solidFill>
                  <a:srgbClr val="FF0000"/>
                </a:solidFill>
              </a:rPr>
              <a:t>个设备</a:t>
            </a:r>
            <a:r>
              <a:rPr lang="zh-CN" altLang="en-US" sz="1800"/>
              <a:t>。和</a:t>
            </a:r>
            <a:r>
              <a:rPr lang="en-US" altLang="zh-CN" sz="1800"/>
              <a:t>SCSI</a:t>
            </a:r>
            <a:r>
              <a:rPr lang="zh-CN" altLang="en-US" sz="1800"/>
              <a:t>相比，</a:t>
            </a:r>
            <a:r>
              <a:rPr lang="zh-CN" altLang="en-US" sz="1800">
                <a:solidFill>
                  <a:srgbClr val="FF0000"/>
                </a:solidFill>
              </a:rPr>
              <a:t>不需要终结器</a:t>
            </a:r>
            <a:r>
              <a:rPr lang="zh-CN" altLang="en-US" sz="1800"/>
              <a:t>。</a:t>
            </a:r>
            <a:endParaRPr lang="en-US" altLang="zh-CN"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p:txBody>
      </p:sp>
      <p:pic>
        <p:nvPicPr>
          <p:cNvPr id="4" name="图片 3"/>
          <p:cNvPicPr>
            <a:picLocks noChangeAspect="1"/>
          </p:cNvPicPr>
          <p:nvPr/>
        </p:nvPicPr>
        <p:blipFill>
          <a:blip r:embed="rId1"/>
          <a:stretch>
            <a:fillRect/>
          </a:stretch>
        </p:blipFill>
        <p:spPr>
          <a:xfrm>
            <a:off x="3339465" y="3373755"/>
            <a:ext cx="5343525" cy="2905125"/>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I/O</a:t>
            </a:r>
            <a:r>
              <a:rPr lang="zh-CN" altLang="en-US">
                <a:sym typeface="+mn-ea"/>
              </a:rPr>
              <a:t>设备的连接</a:t>
            </a:r>
            <a:r>
              <a:rPr lang="en-US" altLang="zh-CN">
                <a:sym typeface="+mn-ea"/>
              </a:rPr>
              <a:t>——</a:t>
            </a:r>
            <a:r>
              <a:rPr lang="zh-CN" altLang="en-US">
                <a:sym typeface="+mn-ea"/>
              </a:rPr>
              <a:t>控制器（</a:t>
            </a:r>
            <a:r>
              <a:rPr lang="en-US" altLang="zh-CN">
                <a:sym typeface="+mn-ea"/>
              </a:rPr>
              <a:t>USB</a:t>
            </a:r>
            <a:r>
              <a:rPr lang="zh-CN" altLang="en-US">
                <a:sym typeface="+mn-ea"/>
              </a:rPr>
              <a:t>）</a:t>
            </a:r>
            <a:endParaRPr lang="zh-CN" altLang="en-US">
              <a:sym typeface="+mn-ea"/>
            </a:endParaRPr>
          </a:p>
        </p:txBody>
      </p:sp>
      <p:sp>
        <p:nvSpPr>
          <p:cNvPr id="3" name="内容占位符 2"/>
          <p:cNvSpPr/>
          <p:nvPr>
            <p:ph idx="1"/>
          </p:nvPr>
        </p:nvSpPr>
        <p:spPr/>
        <p:txBody>
          <a:bodyPr/>
          <a:p>
            <a:pPr marL="0" indent="0">
              <a:buNone/>
            </a:pPr>
            <a:r>
              <a:rPr lang="zh-CN" altLang="en-US"/>
              <a:t>通用</a:t>
            </a:r>
            <a:r>
              <a:rPr lang="zh-CN" altLang="en-US">
                <a:solidFill>
                  <a:srgbClr val="FF0000"/>
                </a:solidFill>
              </a:rPr>
              <a:t>串行</a:t>
            </a:r>
            <a:r>
              <a:rPr lang="zh-CN" altLang="en-US"/>
              <a:t>总线（</a:t>
            </a:r>
            <a:r>
              <a:rPr lang="en-US" altLang="zh-CN"/>
              <a:t>USB</a:t>
            </a:r>
            <a:r>
              <a:rPr lang="zh-CN" altLang="en-US"/>
              <a:t>）</a:t>
            </a:r>
            <a:endParaRPr lang="zh-CN" altLang="en-US"/>
          </a:p>
          <a:p>
            <a:pPr marL="0" indent="0">
              <a:buNone/>
            </a:pPr>
            <a:r>
              <a:rPr lang="en-US" altLang="zh-CN"/>
              <a:t>	</a:t>
            </a:r>
            <a:r>
              <a:rPr lang="zh-CN" altLang="en-US" sz="1800"/>
              <a:t>用以连接与计算机相连的一些</a:t>
            </a:r>
            <a:r>
              <a:rPr lang="zh-CN" altLang="en-US" sz="1800">
                <a:solidFill>
                  <a:srgbClr val="FF0000"/>
                </a:solidFill>
              </a:rPr>
              <a:t>低速或高速设备</a:t>
            </a:r>
            <a:r>
              <a:rPr lang="zh-CN" altLang="en-US" sz="1800"/>
              <a:t>。</a:t>
            </a:r>
            <a:endParaRPr lang="zh-CN" altLang="en-US" sz="1800"/>
          </a:p>
          <a:p>
            <a:pPr marL="0" indent="0">
              <a:buNone/>
            </a:pPr>
            <a:endParaRPr lang="zh-CN" altLang="en-US" sz="1800"/>
          </a:p>
          <a:p>
            <a:r>
              <a:rPr lang="zh-CN" altLang="en-US" sz="1800"/>
              <a:t>多个设备可以被连接到一个</a:t>
            </a:r>
            <a:r>
              <a:rPr lang="en-US" altLang="zh-CN" sz="1800">
                <a:solidFill>
                  <a:srgbClr val="FF0000"/>
                </a:solidFill>
              </a:rPr>
              <a:t>USB</a:t>
            </a:r>
            <a:r>
              <a:rPr lang="zh-CN" altLang="en-US" sz="1800">
                <a:solidFill>
                  <a:srgbClr val="FF0000"/>
                </a:solidFill>
              </a:rPr>
              <a:t>控制器</a:t>
            </a:r>
            <a:r>
              <a:rPr lang="zh-CN" altLang="en-US" sz="1800"/>
              <a:t>上，这个</a:t>
            </a:r>
            <a:r>
              <a:rPr lang="en-US" altLang="zh-CN" sz="1800"/>
              <a:t>USB</a:t>
            </a:r>
            <a:r>
              <a:rPr lang="zh-CN" altLang="en-US" sz="1800"/>
              <a:t>控制器也称为</a:t>
            </a:r>
            <a:r>
              <a:rPr lang="zh-CN" altLang="en-US" sz="1800">
                <a:solidFill>
                  <a:srgbClr val="FF0000"/>
                </a:solidFill>
              </a:rPr>
              <a:t>根集线器</a:t>
            </a:r>
            <a:endParaRPr lang="zh-CN" altLang="en-US" sz="1800">
              <a:solidFill>
                <a:srgbClr val="FF0000"/>
              </a:solidFill>
            </a:endParaRPr>
          </a:p>
          <a:p>
            <a:r>
              <a:rPr lang="en-US" altLang="zh-CN" sz="1800">
                <a:solidFill>
                  <a:srgbClr val="FF0000"/>
                </a:solidFill>
              </a:rPr>
              <a:t>USB-2</a:t>
            </a:r>
            <a:r>
              <a:rPr lang="zh-CN" altLang="en-US" sz="1800"/>
              <a:t>（</a:t>
            </a:r>
            <a:r>
              <a:rPr lang="en-US" altLang="zh-CN" sz="1800"/>
              <a:t>USB</a:t>
            </a:r>
            <a:r>
              <a:rPr lang="zh-CN" altLang="en-US" sz="1800"/>
              <a:t>版本</a:t>
            </a:r>
            <a:r>
              <a:rPr lang="en-US" altLang="zh-CN" sz="1800"/>
              <a:t>2.0</a:t>
            </a:r>
            <a:r>
              <a:rPr lang="zh-CN" altLang="en-US" sz="1800"/>
              <a:t>）允许多达</a:t>
            </a:r>
            <a:r>
              <a:rPr lang="en-US" altLang="zh-CN" sz="1800"/>
              <a:t>127</a:t>
            </a:r>
            <a:r>
              <a:rPr lang="zh-CN" altLang="en-US" sz="1800"/>
              <a:t>个设备组成的</a:t>
            </a:r>
            <a:r>
              <a:rPr lang="zh-CN" altLang="en-US" sz="1800">
                <a:solidFill>
                  <a:srgbClr val="FF0000"/>
                </a:solidFill>
              </a:rPr>
              <a:t>树状拓扑结构</a:t>
            </a:r>
            <a:r>
              <a:rPr lang="zh-CN" altLang="en-US" sz="1800"/>
              <a:t>连接到一个</a:t>
            </a:r>
            <a:r>
              <a:rPr lang="en-US" altLang="zh-CN" sz="1800"/>
              <a:t>USB</a:t>
            </a:r>
            <a:r>
              <a:rPr lang="zh-CN" altLang="en-US" sz="1800"/>
              <a:t>控制器上，其中控制器作为树的根，</a:t>
            </a:r>
            <a:r>
              <a:rPr lang="zh-CN" altLang="en-US" sz="1800">
                <a:solidFill>
                  <a:srgbClr val="FF0000"/>
                </a:solidFill>
              </a:rPr>
              <a:t>集线器</a:t>
            </a:r>
            <a:r>
              <a:rPr lang="zh-CN" altLang="en-US" sz="1800"/>
              <a:t>作为中间节点，</a:t>
            </a:r>
            <a:r>
              <a:rPr lang="zh-CN" altLang="en-US" sz="1800">
                <a:solidFill>
                  <a:srgbClr val="FF0000"/>
                </a:solidFill>
              </a:rPr>
              <a:t>设备作为末端节点</a:t>
            </a:r>
            <a:r>
              <a:rPr lang="zh-CN" altLang="en-US" sz="1800"/>
              <a:t>。控制器（根集线器）与其他集线器的不同之处在于</a:t>
            </a:r>
            <a:r>
              <a:rPr lang="zh-CN" altLang="en-US" sz="1800">
                <a:solidFill>
                  <a:srgbClr val="FF0000"/>
                </a:solidFill>
              </a:rPr>
              <a:t>控制器能感知到树中其他集线器的存在</a:t>
            </a:r>
            <a:r>
              <a:rPr lang="zh-CN" altLang="en-US" sz="1800"/>
              <a:t>，而其他集线器是</a:t>
            </a:r>
            <a:r>
              <a:rPr lang="zh-CN" altLang="en-US" sz="1800">
                <a:solidFill>
                  <a:srgbClr val="FF0000"/>
                </a:solidFill>
              </a:rPr>
              <a:t>被动的设备</a:t>
            </a:r>
            <a:r>
              <a:rPr lang="zh-CN" altLang="en-US" sz="1800"/>
              <a:t>，它们只能简单地传输数据。</a:t>
            </a:r>
            <a:endParaRPr lang="zh-CN" altLang="en-US" sz="1800"/>
          </a:p>
          <a:p>
            <a:r>
              <a:rPr lang="zh-CN" altLang="en-US" sz="1800"/>
              <a:t>设备可以不关闭计算机就很容易被移除或连接到树中，这称为</a:t>
            </a:r>
            <a:r>
              <a:rPr lang="zh-CN" altLang="en-US" sz="1800">
                <a:solidFill>
                  <a:srgbClr val="FF0000"/>
                </a:solidFill>
              </a:rPr>
              <a:t>热交换</a:t>
            </a:r>
            <a:r>
              <a:rPr lang="zh-CN" altLang="en-US" sz="1800"/>
              <a:t>。当集线器从系统中移除时，于此集线器相连的所有设备也被移除。</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I/O</a:t>
            </a:r>
            <a:r>
              <a:rPr lang="zh-CN" altLang="en-US">
                <a:sym typeface="+mn-ea"/>
              </a:rPr>
              <a:t>设备的连接</a:t>
            </a:r>
            <a:r>
              <a:rPr lang="en-US" altLang="zh-CN">
                <a:sym typeface="+mn-ea"/>
              </a:rPr>
              <a:t>——</a:t>
            </a:r>
            <a:r>
              <a:rPr lang="zh-CN" altLang="en-US">
                <a:sym typeface="+mn-ea"/>
              </a:rPr>
              <a:t>控制器（</a:t>
            </a:r>
            <a:r>
              <a:rPr lang="en-US" altLang="zh-CN">
                <a:sym typeface="+mn-ea"/>
              </a:rPr>
              <a:t>USB</a:t>
            </a:r>
            <a:r>
              <a:rPr lang="zh-CN" altLang="en-US">
                <a:sym typeface="+mn-ea"/>
              </a:rPr>
              <a:t>）</a:t>
            </a:r>
            <a:endParaRPr lang="zh-CN" altLang="en-US">
              <a:sym typeface="+mn-ea"/>
            </a:endParaRPr>
          </a:p>
        </p:txBody>
      </p:sp>
      <p:sp>
        <p:nvSpPr>
          <p:cNvPr id="3" name="内容占位符 2"/>
          <p:cNvSpPr/>
          <p:nvPr>
            <p:ph idx="1"/>
          </p:nvPr>
        </p:nvSpPr>
        <p:spPr/>
        <p:txBody>
          <a:bodyPr/>
          <a:p>
            <a:pPr marL="0" indent="0">
              <a:buNone/>
            </a:pPr>
            <a:endParaRPr lang="zh-CN" altLang="en-US" sz="1800"/>
          </a:p>
          <a:p>
            <a:pPr marL="0" indent="0">
              <a:buNone/>
            </a:pPr>
            <a:endParaRPr lang="zh-CN" altLang="en-US" sz="1800"/>
          </a:p>
          <a:p>
            <a:pPr marL="0" indent="0">
              <a:buNone/>
            </a:pPr>
            <a:endParaRPr lang="zh-CN" altLang="en-US" sz="1800"/>
          </a:p>
        </p:txBody>
      </p:sp>
      <p:pic>
        <p:nvPicPr>
          <p:cNvPr id="4" name="图片 3"/>
          <p:cNvPicPr>
            <a:picLocks noChangeAspect="1"/>
          </p:cNvPicPr>
          <p:nvPr/>
        </p:nvPicPr>
        <p:blipFill>
          <a:blip r:embed="rId1"/>
          <a:stretch>
            <a:fillRect/>
          </a:stretch>
        </p:blipFill>
        <p:spPr>
          <a:xfrm>
            <a:off x="2919095" y="1962785"/>
            <a:ext cx="6353175" cy="445770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I/O</a:t>
            </a:r>
            <a:r>
              <a:rPr lang="zh-CN" altLang="en-US">
                <a:sym typeface="+mn-ea"/>
              </a:rPr>
              <a:t>设备的连接</a:t>
            </a:r>
            <a:r>
              <a:rPr lang="en-US" altLang="zh-CN">
                <a:sym typeface="+mn-ea"/>
              </a:rPr>
              <a:t>——</a:t>
            </a:r>
            <a:r>
              <a:rPr lang="zh-CN" altLang="en-US">
                <a:sym typeface="+mn-ea"/>
              </a:rPr>
              <a:t>控制器（</a:t>
            </a:r>
            <a:r>
              <a:rPr lang="en-US" altLang="zh-CN">
                <a:sym typeface="+mn-ea"/>
              </a:rPr>
              <a:t>USB</a:t>
            </a:r>
            <a:r>
              <a:rPr lang="zh-CN" altLang="en-US">
                <a:sym typeface="+mn-ea"/>
              </a:rPr>
              <a:t>）</a:t>
            </a:r>
            <a:endParaRPr lang="zh-CN" altLang="en-US">
              <a:sym typeface="+mn-ea"/>
            </a:endParaRPr>
          </a:p>
        </p:txBody>
      </p:sp>
      <p:sp>
        <p:nvSpPr>
          <p:cNvPr id="3" name="内容占位符 2"/>
          <p:cNvSpPr/>
          <p:nvPr>
            <p:ph idx="1"/>
          </p:nvPr>
        </p:nvSpPr>
        <p:spPr/>
        <p:txBody>
          <a:bodyPr/>
          <a:p>
            <a:r>
              <a:rPr lang="en-US" altLang="zh-CN"/>
              <a:t>USB-2</a:t>
            </a:r>
            <a:endParaRPr lang="en-US" altLang="zh-CN"/>
          </a:p>
          <a:p>
            <a:pPr>
              <a:buNone/>
            </a:pPr>
            <a:r>
              <a:rPr lang="en-US" altLang="zh-CN" sz="1800"/>
              <a:t>	</a:t>
            </a:r>
            <a:r>
              <a:rPr lang="zh-CN" altLang="en-US" sz="1800"/>
              <a:t>提供三种传送速率：</a:t>
            </a:r>
            <a:r>
              <a:rPr lang="en-US" altLang="zh-CN" sz="1800">
                <a:solidFill>
                  <a:srgbClr val="FF0000"/>
                </a:solidFill>
              </a:rPr>
              <a:t>1.5Mbps</a:t>
            </a:r>
            <a:r>
              <a:rPr lang="zh-CN" altLang="en-US" sz="1800">
                <a:solidFill>
                  <a:srgbClr val="FF0000"/>
                </a:solidFill>
              </a:rPr>
              <a:t>（每秒兆位）、</a:t>
            </a:r>
            <a:r>
              <a:rPr lang="en-US" altLang="zh-CN" sz="1800">
                <a:solidFill>
                  <a:srgbClr val="FF0000"/>
                </a:solidFill>
              </a:rPr>
              <a:t>12Mbps</a:t>
            </a:r>
            <a:r>
              <a:rPr lang="zh-CN" altLang="en-US" sz="1800">
                <a:solidFill>
                  <a:srgbClr val="FF0000"/>
                </a:solidFill>
              </a:rPr>
              <a:t>和</a:t>
            </a:r>
            <a:r>
              <a:rPr lang="en-US" altLang="zh-CN" sz="1800">
                <a:solidFill>
                  <a:srgbClr val="FF0000"/>
                </a:solidFill>
              </a:rPr>
              <a:t>480Mbps</a:t>
            </a:r>
            <a:r>
              <a:rPr lang="zh-CN" altLang="en-US" sz="1800"/>
              <a:t>。</a:t>
            </a:r>
            <a:r>
              <a:rPr lang="zh-CN" altLang="en-US" sz="1800">
                <a:solidFill>
                  <a:srgbClr val="FF0000"/>
                </a:solidFill>
              </a:rPr>
              <a:t>低速率</a:t>
            </a:r>
            <a:r>
              <a:rPr lang="zh-CN" altLang="en-US" sz="1800"/>
              <a:t>可以用于低速设备，如键盘鼠标，</a:t>
            </a:r>
            <a:r>
              <a:rPr lang="zh-CN" altLang="en-US" sz="1800">
                <a:solidFill>
                  <a:srgbClr val="FF0000"/>
                </a:solidFill>
              </a:rPr>
              <a:t>中速率</a:t>
            </a:r>
            <a:r>
              <a:rPr lang="zh-CN" altLang="en-US" sz="1800"/>
              <a:t>用于打印机，</a:t>
            </a:r>
            <a:r>
              <a:rPr lang="zh-CN" altLang="en-US" sz="1800">
                <a:solidFill>
                  <a:srgbClr val="FF0000"/>
                </a:solidFill>
              </a:rPr>
              <a:t>高速率</a:t>
            </a:r>
            <a:r>
              <a:rPr lang="zh-CN" altLang="en-US" sz="1800"/>
              <a:t>用于大容量的存储设备。</a:t>
            </a:r>
            <a:endParaRPr lang="zh-CN" altLang="en-US" sz="1800"/>
          </a:p>
          <a:p>
            <a:pPr marL="0" indent="0">
              <a:buNone/>
            </a:pPr>
            <a:endParaRPr lang="zh-CN" altLang="en-US" sz="1800"/>
          </a:p>
          <a:p>
            <a:r>
              <a:rPr lang="en-US" altLang="zh-CN"/>
              <a:t>USB3.0</a:t>
            </a:r>
            <a:endParaRPr lang="en-US" altLang="zh-CN"/>
          </a:p>
          <a:p>
            <a:pPr>
              <a:buNone/>
            </a:pPr>
            <a:r>
              <a:rPr lang="en-US" altLang="zh-CN" sz="1800"/>
              <a:t>	</a:t>
            </a:r>
            <a:r>
              <a:rPr lang="zh-CN" altLang="en-US" sz="1800"/>
              <a:t>是对计算机连接方对通用串行总线（</a:t>
            </a:r>
            <a:r>
              <a:rPr lang="en-US" altLang="zh-CN" sz="1800"/>
              <a:t>USB</a:t>
            </a:r>
            <a:r>
              <a:rPr lang="zh-CN" altLang="en-US" sz="1800"/>
              <a:t>）标准的再一次修订，增加了一个新的叫做</a:t>
            </a:r>
            <a:r>
              <a:rPr lang="en-US" altLang="zh-CN" sz="1800">
                <a:solidFill>
                  <a:srgbClr val="FF0000"/>
                </a:solidFill>
              </a:rPr>
              <a:t>“SuperSpeed”</a:t>
            </a:r>
            <a:r>
              <a:rPr lang="zh-CN" altLang="en-US" sz="1800">
                <a:solidFill>
                  <a:srgbClr val="FF0000"/>
                </a:solidFill>
              </a:rPr>
              <a:t>（超感）传输模式</a:t>
            </a:r>
            <a:r>
              <a:rPr lang="zh-CN" altLang="en-US" sz="1800"/>
              <a:t>，可以将数据传输速率提升至</a:t>
            </a:r>
            <a:r>
              <a:rPr lang="en-US" altLang="zh-CN" sz="1800">
                <a:solidFill>
                  <a:srgbClr val="FF0000"/>
                </a:solidFill>
              </a:rPr>
              <a:t>4.8Gbit/s</a:t>
            </a:r>
            <a:r>
              <a:rPr lang="zh-CN" altLang="en-US" sz="1800"/>
              <a:t>，根据承诺，</a:t>
            </a:r>
            <a:r>
              <a:rPr lang="en-US" altLang="zh-CN" sz="1800"/>
              <a:t>USB3.0</a:t>
            </a:r>
            <a:r>
              <a:rPr lang="zh-CN" altLang="en-US" sz="1800"/>
              <a:t>的速率将更新至</a:t>
            </a:r>
            <a:r>
              <a:rPr lang="en-US" altLang="zh-CN" sz="1800">
                <a:solidFill>
                  <a:srgbClr val="FF0000"/>
                </a:solidFill>
              </a:rPr>
              <a:t>10Gbit/s</a:t>
            </a:r>
            <a:endParaRPr lang="en-US" altLang="zh-CN" sz="1800">
              <a:solidFill>
                <a:srgbClr val="FF0000"/>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I/O</a:t>
            </a:r>
            <a:r>
              <a:rPr lang="zh-CN" altLang="en-US">
                <a:sym typeface="+mn-ea"/>
              </a:rPr>
              <a:t>设备的连接</a:t>
            </a:r>
            <a:r>
              <a:rPr lang="en-US" altLang="zh-CN">
                <a:sym typeface="+mn-ea"/>
              </a:rPr>
              <a:t>——</a:t>
            </a:r>
            <a:r>
              <a:rPr lang="zh-CN" altLang="en-US">
                <a:sym typeface="+mn-ea"/>
              </a:rPr>
              <a:t>控制器（</a:t>
            </a:r>
            <a:r>
              <a:rPr lang="en-US" altLang="zh-CN">
                <a:sym typeface="+mn-ea"/>
              </a:rPr>
              <a:t>HDMI</a:t>
            </a:r>
            <a:r>
              <a:rPr lang="zh-CN" altLang="en-US">
                <a:sym typeface="+mn-ea"/>
              </a:rPr>
              <a:t>）</a:t>
            </a:r>
            <a:endParaRPr lang="zh-CN" altLang="en-US">
              <a:sym typeface="+mn-ea"/>
            </a:endParaRPr>
          </a:p>
        </p:txBody>
      </p:sp>
      <p:sp>
        <p:nvSpPr>
          <p:cNvPr id="3" name="内容占位符 2"/>
          <p:cNvSpPr/>
          <p:nvPr>
            <p:ph idx="1"/>
          </p:nvPr>
        </p:nvSpPr>
        <p:spPr/>
        <p:txBody>
          <a:bodyPr/>
          <a:p>
            <a:pPr marL="0" indent="0">
              <a:buNone/>
            </a:pPr>
            <a:r>
              <a:rPr lang="zh-CN" altLang="en-US">
                <a:solidFill>
                  <a:schemeClr val="tx1"/>
                </a:solidFill>
              </a:rPr>
              <a:t>高清清晰度多媒体接口（</a:t>
            </a:r>
            <a:r>
              <a:rPr lang="en-US" altLang="zh-CN">
                <a:solidFill>
                  <a:schemeClr val="tx1"/>
                </a:solidFill>
              </a:rPr>
              <a:t>HDMI</a:t>
            </a:r>
            <a:r>
              <a:rPr lang="zh-CN" altLang="en-US">
                <a:solidFill>
                  <a:schemeClr val="tx1"/>
                </a:solidFill>
              </a:rPr>
              <a:t>）</a:t>
            </a:r>
            <a:endParaRPr lang="zh-CN" altLang="en-US">
              <a:solidFill>
                <a:schemeClr val="tx1"/>
              </a:solidFill>
            </a:endParaRPr>
          </a:p>
          <a:p>
            <a:pPr marL="0" indent="0">
              <a:buNone/>
            </a:pPr>
            <a:r>
              <a:rPr lang="en-US" altLang="zh-CN" sz="1800">
                <a:solidFill>
                  <a:schemeClr val="tx1"/>
                </a:solidFill>
              </a:rPr>
              <a:t>	</a:t>
            </a:r>
            <a:r>
              <a:rPr lang="zh-CN" altLang="en-US" sz="1800">
                <a:solidFill>
                  <a:schemeClr val="tx1"/>
                </a:solidFill>
              </a:rPr>
              <a:t>是现有视频模拟标准的</a:t>
            </a:r>
            <a:r>
              <a:rPr lang="zh-CN" altLang="en-US" sz="1800">
                <a:solidFill>
                  <a:srgbClr val="FF0000"/>
                </a:solidFill>
              </a:rPr>
              <a:t>数字化代替品</a:t>
            </a:r>
            <a:r>
              <a:rPr lang="zh-CN" altLang="en-US" sz="1800">
                <a:solidFill>
                  <a:schemeClr val="tx1"/>
                </a:solidFill>
              </a:rPr>
              <a:t>，它可以用来</a:t>
            </a:r>
            <a:r>
              <a:rPr lang="zh-CN" altLang="en-US" sz="1800">
                <a:solidFill>
                  <a:srgbClr val="FF0000"/>
                </a:solidFill>
              </a:rPr>
              <a:t>从一个资源向另一个兼容</a:t>
            </a:r>
            <a:r>
              <a:rPr lang="zh-CN" altLang="en-US" sz="1800">
                <a:solidFill>
                  <a:schemeClr val="tx1"/>
                </a:solidFill>
              </a:rPr>
              <a:t>的计算机</a:t>
            </a:r>
            <a:r>
              <a:rPr lang="zh-CN" altLang="en-US" sz="1800">
                <a:solidFill>
                  <a:srgbClr val="FF0000"/>
                </a:solidFill>
              </a:rPr>
              <a:t>显示器</a:t>
            </a:r>
            <a:r>
              <a:rPr lang="zh-CN" altLang="en-US" sz="1800">
                <a:solidFill>
                  <a:schemeClr val="tx1"/>
                </a:solidFill>
              </a:rPr>
              <a:t>、</a:t>
            </a:r>
            <a:endParaRPr lang="zh-CN" altLang="en-US" sz="1800">
              <a:solidFill>
                <a:schemeClr val="tx1"/>
              </a:solidFill>
            </a:endParaRPr>
          </a:p>
          <a:p>
            <a:pPr marL="0" indent="0">
              <a:buNone/>
            </a:pPr>
            <a:r>
              <a:rPr lang="zh-CN" altLang="en-US" sz="1800">
                <a:solidFill>
                  <a:srgbClr val="FF0000"/>
                </a:solidFill>
              </a:rPr>
              <a:t>视频投影仪</a:t>
            </a:r>
            <a:r>
              <a:rPr lang="zh-CN" altLang="en-US" sz="1800">
                <a:solidFill>
                  <a:schemeClr val="tx1"/>
                </a:solidFill>
              </a:rPr>
              <a:t>、</a:t>
            </a:r>
            <a:r>
              <a:rPr lang="zh-CN" altLang="en-US" sz="1800">
                <a:solidFill>
                  <a:srgbClr val="FF0000"/>
                </a:solidFill>
              </a:rPr>
              <a:t>数字电视</a:t>
            </a:r>
            <a:r>
              <a:rPr lang="zh-CN" altLang="en-US" sz="1800">
                <a:solidFill>
                  <a:schemeClr val="tx1"/>
                </a:solidFill>
              </a:rPr>
              <a:t>或</a:t>
            </a:r>
            <a:r>
              <a:rPr lang="zh-CN" altLang="en-US" sz="1800">
                <a:solidFill>
                  <a:srgbClr val="FF0000"/>
                </a:solidFill>
              </a:rPr>
              <a:t>数字音像设备</a:t>
            </a:r>
            <a:r>
              <a:rPr lang="zh-CN" altLang="en-US" sz="1800">
                <a:solidFill>
                  <a:schemeClr val="tx1"/>
                </a:solidFill>
              </a:rPr>
              <a:t>传输视频数据和数字音像数据。</a:t>
            </a:r>
            <a:endParaRPr lang="zh-CN" altLang="en-US" sz="1800">
              <a:solidFill>
                <a:schemeClr val="tx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子系统互联</a:t>
            </a:r>
            <a:r>
              <a:rPr lang="en-US" altLang="zh-CN">
                <a:sym typeface="+mn-ea"/>
              </a:rPr>
              <a:t>——</a:t>
            </a:r>
            <a:r>
              <a:rPr lang="zh-CN">
                <a:sym typeface="+mn-ea"/>
              </a:rPr>
              <a:t>输入</a:t>
            </a:r>
            <a:r>
              <a:rPr lang="en-US" altLang="zh-CN">
                <a:sym typeface="+mn-ea"/>
              </a:rPr>
              <a:t>/</a:t>
            </a:r>
            <a:r>
              <a:rPr lang="zh-CN" altLang="en-US">
                <a:sym typeface="+mn-ea"/>
              </a:rPr>
              <a:t>输出设备的寻址</a:t>
            </a:r>
            <a:endParaRPr lang="zh-CN" altLang="en-US">
              <a:sym typeface="+mn-ea"/>
            </a:endParaRPr>
          </a:p>
        </p:txBody>
      </p:sp>
      <p:sp>
        <p:nvSpPr>
          <p:cNvPr id="3" name="内容占位符 2"/>
          <p:cNvSpPr/>
          <p:nvPr>
            <p:ph idx="1"/>
          </p:nvPr>
        </p:nvSpPr>
        <p:spPr/>
        <p:txBody>
          <a:bodyPr/>
          <a:p>
            <a:pPr marL="0" indent="0">
              <a:buNone/>
            </a:pPr>
            <a:r>
              <a:rPr lang="zh-CN" altLang="en-US" sz="1800">
                <a:solidFill>
                  <a:schemeClr val="tx1"/>
                </a:solidFill>
              </a:rPr>
              <a:t>通常</a:t>
            </a:r>
            <a:r>
              <a:rPr lang="en-US" altLang="zh-CN" sz="1800">
                <a:solidFill>
                  <a:schemeClr val="tx1"/>
                </a:solidFill>
              </a:rPr>
              <a:t>CPU</a:t>
            </a:r>
            <a:r>
              <a:rPr lang="zh-CN" altLang="en-US" sz="1800">
                <a:solidFill>
                  <a:schemeClr val="tx1"/>
                </a:solidFill>
              </a:rPr>
              <a:t>使用相同的总线在主存和输入</a:t>
            </a:r>
            <a:r>
              <a:rPr lang="en-US" altLang="zh-CN" sz="1800">
                <a:solidFill>
                  <a:schemeClr val="tx1"/>
                </a:solidFill>
              </a:rPr>
              <a:t>/</a:t>
            </a:r>
            <a:r>
              <a:rPr lang="zh-CN" altLang="en-US" sz="1800">
                <a:solidFill>
                  <a:schemeClr val="tx1"/>
                </a:solidFill>
              </a:rPr>
              <a:t>输出设备之间读写数据。</a:t>
            </a:r>
            <a:r>
              <a:rPr lang="zh-CN" altLang="en-US" sz="1800">
                <a:solidFill>
                  <a:srgbClr val="FF0000"/>
                </a:solidFill>
              </a:rPr>
              <a:t>唯一不同的是指令</a:t>
            </a:r>
            <a:r>
              <a:rPr lang="zh-CN" altLang="en-US" sz="1800">
                <a:solidFill>
                  <a:schemeClr val="tx1"/>
                </a:solidFill>
              </a:rPr>
              <a:t>。如果指令涉及到主</a:t>
            </a:r>
            <a:endParaRPr lang="zh-CN" altLang="en-US" sz="1800">
              <a:solidFill>
                <a:schemeClr val="tx1"/>
              </a:solidFill>
            </a:endParaRPr>
          </a:p>
          <a:p>
            <a:pPr marL="0" indent="0">
              <a:buNone/>
            </a:pPr>
            <a:r>
              <a:rPr lang="zh-CN" altLang="en-US" sz="1800">
                <a:solidFill>
                  <a:schemeClr val="tx1"/>
                </a:solidFill>
              </a:rPr>
              <a:t>存中的字，那么数据就会在主存和</a:t>
            </a:r>
            <a:r>
              <a:rPr lang="en-US" altLang="zh-CN" sz="1800">
                <a:solidFill>
                  <a:schemeClr val="tx1"/>
                </a:solidFill>
              </a:rPr>
              <a:t>CPU</a:t>
            </a:r>
            <a:r>
              <a:rPr lang="zh-CN" altLang="en-US" sz="1800">
                <a:solidFill>
                  <a:schemeClr val="tx1"/>
                </a:solidFill>
              </a:rPr>
              <a:t>之间传输。如果指令涉及到输入</a:t>
            </a:r>
            <a:r>
              <a:rPr lang="en-US" altLang="zh-CN" sz="1800">
                <a:solidFill>
                  <a:schemeClr val="tx1"/>
                </a:solidFill>
              </a:rPr>
              <a:t>/</a:t>
            </a:r>
            <a:r>
              <a:rPr lang="zh-CN" altLang="en-US" sz="1800">
                <a:solidFill>
                  <a:schemeClr val="tx1"/>
                </a:solidFill>
              </a:rPr>
              <a:t>输出设备，那么数据会在输入</a:t>
            </a:r>
            <a:r>
              <a:rPr lang="en-US" altLang="zh-CN" sz="1800">
                <a:solidFill>
                  <a:schemeClr val="tx1"/>
                </a:solidFill>
              </a:rPr>
              <a:t>/</a:t>
            </a:r>
            <a:endParaRPr lang="en-US" altLang="zh-CN" sz="1800">
              <a:solidFill>
                <a:schemeClr val="tx1"/>
              </a:solidFill>
            </a:endParaRPr>
          </a:p>
          <a:p>
            <a:pPr marL="0" indent="0">
              <a:buNone/>
            </a:pPr>
            <a:r>
              <a:rPr lang="zh-CN" altLang="en-US" sz="1800">
                <a:solidFill>
                  <a:schemeClr val="tx1"/>
                </a:solidFill>
              </a:rPr>
              <a:t>输出设备和</a:t>
            </a:r>
            <a:r>
              <a:rPr lang="en-US" altLang="zh-CN" sz="1800">
                <a:solidFill>
                  <a:schemeClr val="tx1"/>
                </a:solidFill>
              </a:rPr>
              <a:t>CPU</a:t>
            </a:r>
            <a:r>
              <a:rPr lang="zh-CN" altLang="en-US" sz="1800">
                <a:solidFill>
                  <a:schemeClr val="tx1"/>
                </a:solidFill>
              </a:rPr>
              <a:t>之间传输。</a:t>
            </a:r>
            <a:endParaRPr lang="zh-CN" altLang="en-US" sz="1800">
              <a:solidFill>
                <a:schemeClr val="tx1"/>
              </a:solidFill>
            </a:endParaRPr>
          </a:p>
          <a:p>
            <a:pPr marL="0" indent="0">
              <a:buNone/>
            </a:pPr>
            <a:endParaRPr lang="zh-CN" altLang="en-US" sz="1800">
              <a:solidFill>
                <a:schemeClr val="tx1"/>
              </a:solidFill>
            </a:endParaRPr>
          </a:p>
          <a:p>
            <a:pPr marL="0" indent="0">
              <a:buNone/>
            </a:pPr>
            <a:r>
              <a:rPr lang="zh-CN" altLang="en-US" sz="2400">
                <a:solidFill>
                  <a:schemeClr val="tx1"/>
                </a:solidFill>
              </a:rPr>
              <a:t>有两种方式用来对输入</a:t>
            </a:r>
            <a:r>
              <a:rPr lang="en-US" altLang="zh-CN" sz="2400">
                <a:solidFill>
                  <a:schemeClr val="tx1"/>
                </a:solidFill>
              </a:rPr>
              <a:t>/</a:t>
            </a:r>
            <a:r>
              <a:rPr lang="zh-CN" altLang="en-US" sz="2400">
                <a:solidFill>
                  <a:schemeClr val="tx1"/>
                </a:solidFill>
              </a:rPr>
              <a:t>输出设备进行寻址：</a:t>
            </a:r>
            <a:endParaRPr lang="zh-CN" altLang="en-US" sz="2400">
              <a:solidFill>
                <a:schemeClr val="tx1"/>
              </a:solidFill>
            </a:endParaRPr>
          </a:p>
          <a:p>
            <a:r>
              <a:rPr lang="en-US" altLang="zh-CN" sz="2000">
                <a:solidFill>
                  <a:schemeClr val="tx1"/>
                </a:solidFill>
              </a:rPr>
              <a:t>I/O</a:t>
            </a:r>
            <a:r>
              <a:rPr lang="zh-CN" altLang="en-US" sz="2000">
                <a:solidFill>
                  <a:schemeClr val="tx1"/>
                </a:solidFill>
              </a:rPr>
              <a:t>独立寻址</a:t>
            </a:r>
            <a:endParaRPr lang="zh-CN" altLang="en-US" sz="2000">
              <a:solidFill>
                <a:schemeClr val="tx1"/>
              </a:solidFill>
            </a:endParaRPr>
          </a:p>
          <a:p>
            <a:r>
              <a:rPr lang="en-US" altLang="zh-CN" sz="2000">
                <a:solidFill>
                  <a:schemeClr val="tx1"/>
                </a:solidFill>
              </a:rPr>
              <a:t>I/O</a:t>
            </a:r>
            <a:r>
              <a:rPr lang="zh-CN" altLang="en-US" sz="2000">
                <a:solidFill>
                  <a:schemeClr val="tx1"/>
                </a:solidFill>
              </a:rPr>
              <a:t>存储器映射寻址</a:t>
            </a:r>
            <a:endParaRPr lang="zh-CN" altLang="en-US" sz="2000">
              <a:solidFill>
                <a:schemeClr val="tx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输入</a:t>
            </a:r>
            <a:r>
              <a:rPr lang="en-US" altLang="zh-CN">
                <a:sym typeface="+mn-ea"/>
              </a:rPr>
              <a:t>/</a:t>
            </a:r>
            <a:r>
              <a:rPr lang="zh-CN" altLang="en-US">
                <a:sym typeface="+mn-ea"/>
              </a:rPr>
              <a:t>输出设备的寻址</a:t>
            </a:r>
            <a:r>
              <a:rPr lang="en-US" altLang="zh-CN">
                <a:sym typeface="+mn-ea"/>
              </a:rPr>
              <a:t>——I/O</a:t>
            </a:r>
            <a:r>
              <a:rPr lang="zh-CN" altLang="en-US">
                <a:sym typeface="+mn-ea"/>
              </a:rPr>
              <a:t>独立寻址</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r>
              <a:rPr lang="en-US" altLang="zh-CN">
                <a:solidFill>
                  <a:schemeClr val="tx1"/>
                </a:solidFill>
              </a:rPr>
              <a:t>I/O</a:t>
            </a:r>
            <a:r>
              <a:rPr lang="zh-CN" altLang="en-US">
                <a:solidFill>
                  <a:schemeClr val="tx1"/>
                </a:solidFill>
              </a:rPr>
              <a:t>独立寻址</a:t>
            </a:r>
            <a:endParaRPr lang="zh-CN" altLang="en-US">
              <a:solidFill>
                <a:schemeClr val="tx1"/>
              </a:solidFill>
            </a:endParaRPr>
          </a:p>
          <a:p>
            <a:pPr marL="0" indent="0">
              <a:buNone/>
            </a:pPr>
            <a:r>
              <a:rPr lang="en-US" altLang="zh-CN" sz="2400">
                <a:solidFill>
                  <a:schemeClr val="tx1"/>
                </a:solidFill>
              </a:rPr>
              <a:t>	</a:t>
            </a:r>
            <a:r>
              <a:rPr lang="zh-CN" altLang="en-US" sz="2400">
                <a:solidFill>
                  <a:schemeClr val="tx1"/>
                </a:solidFill>
              </a:rPr>
              <a:t>用来读写内存的</a:t>
            </a:r>
            <a:r>
              <a:rPr lang="zh-CN" altLang="en-US" sz="2400">
                <a:solidFill>
                  <a:srgbClr val="FF0000"/>
                </a:solidFill>
              </a:rPr>
              <a:t>指令</a:t>
            </a:r>
            <a:r>
              <a:rPr lang="zh-CN" altLang="en-US" sz="2400">
                <a:solidFill>
                  <a:schemeClr val="tx1"/>
                </a:solidFill>
              </a:rPr>
              <a:t>与用来读写输入</a:t>
            </a:r>
            <a:r>
              <a:rPr lang="en-US" altLang="zh-CN" sz="2400">
                <a:solidFill>
                  <a:schemeClr val="tx1"/>
                </a:solidFill>
              </a:rPr>
              <a:t>/</a:t>
            </a:r>
            <a:r>
              <a:rPr lang="zh-CN" altLang="en-US" sz="2400">
                <a:solidFill>
                  <a:schemeClr val="tx1"/>
                </a:solidFill>
              </a:rPr>
              <a:t>输出设备的指令是完全不同的，</a:t>
            </a:r>
            <a:endParaRPr lang="zh-CN" altLang="en-US" sz="2400">
              <a:solidFill>
                <a:schemeClr val="tx1"/>
              </a:solidFill>
            </a:endParaRPr>
          </a:p>
          <a:p>
            <a:pPr marL="0" indent="0">
              <a:buNone/>
            </a:pPr>
            <a:r>
              <a:rPr lang="zh-CN" altLang="en-US" sz="2400">
                <a:solidFill>
                  <a:srgbClr val="FF0000"/>
                </a:solidFill>
              </a:rPr>
              <a:t>有专门的指令</a:t>
            </a:r>
            <a:r>
              <a:rPr lang="zh-CN" altLang="en-US" sz="2400">
                <a:solidFill>
                  <a:schemeClr val="tx1"/>
                </a:solidFill>
              </a:rPr>
              <a:t>完成对</a:t>
            </a:r>
            <a:r>
              <a:rPr lang="zh-CN" altLang="en-US" sz="2400">
                <a:solidFill>
                  <a:schemeClr val="tx1"/>
                </a:solidFill>
                <a:sym typeface="+mn-ea"/>
              </a:rPr>
              <a:t>输入</a:t>
            </a:r>
            <a:r>
              <a:rPr lang="en-US" altLang="zh-CN" sz="2400">
                <a:solidFill>
                  <a:schemeClr val="tx1"/>
                </a:solidFill>
                <a:sym typeface="+mn-ea"/>
              </a:rPr>
              <a:t>/</a:t>
            </a:r>
            <a:r>
              <a:rPr lang="zh-CN" altLang="en-US" sz="2400">
                <a:solidFill>
                  <a:schemeClr val="tx1"/>
                </a:solidFill>
                <a:sym typeface="+mn-ea"/>
              </a:rPr>
              <a:t>输出设备的操作</a:t>
            </a:r>
            <a:r>
              <a:rPr lang="zh-CN" altLang="en-US" sz="2400">
                <a:sym typeface="+mn-ea"/>
              </a:rPr>
              <a:t>，每个输入</a:t>
            </a:r>
            <a:r>
              <a:rPr lang="en-US" altLang="zh-CN" sz="2400">
                <a:sym typeface="+mn-ea"/>
              </a:rPr>
              <a:t>/</a:t>
            </a:r>
            <a:r>
              <a:rPr lang="zh-CN" altLang="en-US" sz="2400">
                <a:sym typeface="+mn-ea"/>
              </a:rPr>
              <a:t>输出设备有自己的地址。</a:t>
            </a:r>
            <a:endParaRPr lang="zh-CN" altLang="en-US" sz="2400">
              <a:sym typeface="+mn-ea"/>
            </a:endParaRPr>
          </a:p>
          <a:p>
            <a:pPr marL="0" indent="0">
              <a:buNone/>
            </a:pPr>
            <a:r>
              <a:rPr lang="zh-CN" altLang="en-US" sz="2400">
                <a:solidFill>
                  <a:schemeClr val="tx1"/>
                </a:solidFill>
                <a:sym typeface="+mn-ea"/>
              </a:rPr>
              <a:t>输入</a:t>
            </a:r>
            <a:r>
              <a:rPr lang="en-US" altLang="zh-CN" sz="2400">
                <a:solidFill>
                  <a:schemeClr val="tx1"/>
                </a:solidFill>
                <a:sym typeface="+mn-ea"/>
              </a:rPr>
              <a:t>/</a:t>
            </a:r>
            <a:r>
              <a:rPr lang="zh-CN" altLang="en-US" sz="2400">
                <a:solidFill>
                  <a:schemeClr val="tx1"/>
                </a:solidFill>
                <a:sym typeface="+mn-ea"/>
              </a:rPr>
              <a:t>输出设备地址</a:t>
            </a:r>
            <a:r>
              <a:rPr lang="zh-CN" altLang="en-US" sz="2400">
                <a:solidFill>
                  <a:srgbClr val="FF0000"/>
                </a:solidFill>
                <a:sym typeface="+mn-ea"/>
              </a:rPr>
              <a:t>可以和内存地址相同</a:t>
            </a:r>
            <a:r>
              <a:rPr lang="zh-CN" altLang="en-US" sz="2400">
                <a:sym typeface="+mn-ea"/>
              </a:rPr>
              <a:t>。</a:t>
            </a:r>
            <a:endParaRPr lang="en-US" altLang="zh-CN" sz="2400">
              <a:solidFill>
                <a:schemeClr val="tx1"/>
              </a:solidFill>
              <a:sym typeface="+mn-ea"/>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输入</a:t>
            </a:r>
            <a:r>
              <a:rPr lang="en-US" altLang="zh-CN">
                <a:sym typeface="+mn-ea"/>
              </a:rPr>
              <a:t>/</a:t>
            </a:r>
            <a:r>
              <a:rPr lang="zh-CN" altLang="en-US">
                <a:sym typeface="+mn-ea"/>
              </a:rPr>
              <a:t>输出设备的寻址</a:t>
            </a:r>
            <a:r>
              <a:rPr lang="en-US" altLang="zh-CN">
                <a:sym typeface="+mn-ea"/>
              </a:rPr>
              <a:t>——I/O</a:t>
            </a:r>
            <a:r>
              <a:rPr lang="zh-CN" altLang="en-US">
                <a:sym typeface="+mn-ea"/>
              </a:rPr>
              <a:t>独立寻址</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2557145" y="2224405"/>
            <a:ext cx="7077075" cy="3552825"/>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输入</a:t>
            </a:r>
            <a:r>
              <a:rPr lang="en-US" altLang="zh-CN">
                <a:sym typeface="+mn-ea"/>
              </a:rPr>
              <a:t>/</a:t>
            </a:r>
            <a:r>
              <a:rPr lang="zh-CN" altLang="en-US">
                <a:sym typeface="+mn-ea"/>
              </a:rPr>
              <a:t>输出设备的寻址</a:t>
            </a:r>
            <a:r>
              <a:rPr lang="en-US" altLang="zh-CN">
                <a:sym typeface="+mn-ea"/>
              </a:rPr>
              <a:t>——I/O</a:t>
            </a:r>
            <a:r>
              <a:rPr lang="zh-CN" altLang="en-US">
                <a:sym typeface="+mn-ea"/>
              </a:rPr>
              <a:t>存储器映射寻址</a:t>
            </a:r>
            <a:endParaRPr lang="zh-CN" altLang="en-US">
              <a:sym typeface="+mn-ea"/>
            </a:endParaRPr>
          </a:p>
        </p:txBody>
      </p:sp>
      <p:sp>
        <p:nvSpPr>
          <p:cNvPr id="3" name="内容占位符 2"/>
          <p:cNvSpPr/>
          <p:nvPr>
            <p:ph idx="1"/>
          </p:nvPr>
        </p:nvSpPr>
        <p:spPr/>
        <p:txBody>
          <a:bodyPr>
            <a:normAutofit lnSpcReduction="20000"/>
          </a:bodyPr>
          <a:p>
            <a:r>
              <a:rPr lang="en-US" altLang="zh-CN">
                <a:sym typeface="+mn-ea"/>
              </a:rPr>
              <a:t>I/O</a:t>
            </a:r>
            <a:r>
              <a:rPr lang="zh-CN" altLang="en-US">
                <a:sym typeface="+mn-ea"/>
              </a:rPr>
              <a:t>存储器映射寻址</a:t>
            </a:r>
            <a:endParaRPr lang="zh-CN" altLang="en-US">
              <a:sym typeface="+mn-ea"/>
            </a:endParaRPr>
          </a:p>
          <a:p>
            <a:pPr marL="457200" lvl="1" indent="0">
              <a:buNone/>
            </a:pPr>
            <a:r>
              <a:rPr lang="en-US" altLang="zh-CN"/>
              <a:t>CPU</a:t>
            </a:r>
            <a:r>
              <a:rPr lang="zh-CN" altLang="en-US"/>
              <a:t>将输入</a:t>
            </a:r>
            <a:r>
              <a:rPr lang="en-US" altLang="zh-CN"/>
              <a:t>/</a:t>
            </a:r>
            <a:r>
              <a:rPr lang="zh-CN" altLang="en-US"/>
              <a:t>输出控制器中的每个寄存器都</a:t>
            </a:r>
            <a:r>
              <a:rPr lang="zh-CN" altLang="en-US">
                <a:solidFill>
                  <a:srgbClr val="FF0000"/>
                </a:solidFill>
              </a:rPr>
              <a:t>看作内存中的某个存储字</a:t>
            </a:r>
            <a:r>
              <a:rPr lang="zh-CN" altLang="en-US"/>
              <a:t>。</a:t>
            </a:r>
            <a:endParaRPr lang="zh-CN" altLang="en-US"/>
          </a:p>
          <a:p>
            <a:endParaRPr lang="zh-CN" altLang="en-US"/>
          </a:p>
          <a:p>
            <a:r>
              <a:rPr lang="zh-CN" altLang="en-US"/>
              <a:t>优点</a:t>
            </a:r>
            <a:endParaRPr lang="zh-CN" altLang="en-US"/>
          </a:p>
          <a:p>
            <a:pPr marL="457200" lvl="1" indent="0">
              <a:buNone/>
            </a:pPr>
            <a:r>
              <a:rPr lang="en-US" altLang="zh-CN"/>
              <a:t>CPU</a:t>
            </a:r>
            <a:r>
              <a:rPr lang="zh-CN" altLang="en-US"/>
              <a:t>有</a:t>
            </a:r>
            <a:r>
              <a:rPr lang="zh-CN" altLang="en-US">
                <a:solidFill>
                  <a:srgbClr val="FF0000"/>
                </a:solidFill>
              </a:rPr>
              <a:t>较小的指令集</a:t>
            </a:r>
            <a:r>
              <a:rPr lang="zh-CN" altLang="en-US"/>
              <a:t>，对内存操作的指令也可以操作输入</a:t>
            </a:r>
            <a:r>
              <a:rPr lang="en-US" altLang="zh-CN"/>
              <a:t>/</a:t>
            </a:r>
            <a:r>
              <a:rPr lang="zh-CN" altLang="en-US"/>
              <a:t>输出设备</a:t>
            </a:r>
            <a:endParaRPr lang="zh-CN" altLang="en-US"/>
          </a:p>
          <a:p>
            <a:pPr marL="457200" lvl="1" indent="0">
              <a:buNone/>
            </a:pPr>
            <a:endParaRPr lang="zh-CN" altLang="en-US"/>
          </a:p>
          <a:p>
            <a:r>
              <a:rPr lang="zh-CN" altLang="en-US"/>
              <a:t>缺点</a:t>
            </a:r>
            <a:r>
              <a:rPr lang="en-US" altLang="zh-CN"/>
              <a:t>	</a:t>
            </a:r>
            <a:endParaRPr lang="en-US" altLang="zh-CN"/>
          </a:p>
          <a:p>
            <a:pPr marL="457200" lvl="1" indent="0">
              <a:buNone/>
            </a:pPr>
            <a:r>
              <a:rPr lang="zh-CN" altLang="en-US" sz="2400"/>
              <a:t>输入</a:t>
            </a:r>
            <a:r>
              <a:rPr lang="en-US" altLang="zh-CN" sz="2400"/>
              <a:t>/</a:t>
            </a:r>
            <a:r>
              <a:rPr lang="zh-CN" altLang="en-US" sz="2400"/>
              <a:t>输出控制器也</a:t>
            </a:r>
            <a:r>
              <a:rPr lang="zh-CN" altLang="en-US" sz="2400">
                <a:solidFill>
                  <a:srgbClr val="FF0000"/>
                </a:solidFill>
              </a:rPr>
              <a:t>占用了一部分</a:t>
            </a:r>
            <a:r>
              <a:rPr lang="zh-CN" altLang="en-US" sz="2400"/>
              <a:t>内存地址</a:t>
            </a:r>
            <a:endParaRPr lang="en-US" altLang="zh-CN"/>
          </a:p>
          <a:p>
            <a:pPr lvl="1"/>
            <a:endParaRPr lang="en-US" altLang="zh-CN"/>
          </a:p>
          <a:p>
            <a:pPr lvl="1"/>
            <a:endParaRPr lang="zh-CN" altLang="en-US"/>
          </a:p>
          <a:p>
            <a:pPr marL="457200" lvl="1" indent="0">
              <a:buNone/>
            </a:pPr>
            <a:r>
              <a:rPr lang="en-US" altLang="zh-CN"/>
              <a:t>	</a:t>
            </a:r>
            <a:endParaRPr lang="zh-CN" altLang="en-US"/>
          </a:p>
          <a:p>
            <a:pPr marL="457200" lvl="1" indent="0">
              <a:buNone/>
            </a:pPr>
            <a:endParaRPr lang="zh-CN" altLang="en-US"/>
          </a:p>
          <a:p>
            <a:pPr marL="457200" lvl="1" indent="0">
              <a:buNone/>
            </a:pPr>
            <a:endParaRPr lang="zh-CN"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输入</a:t>
            </a:r>
            <a:r>
              <a:rPr lang="en-US" altLang="zh-CN">
                <a:sym typeface="+mn-ea"/>
              </a:rPr>
              <a:t>/</a:t>
            </a:r>
            <a:r>
              <a:rPr lang="zh-CN" altLang="en-US">
                <a:sym typeface="+mn-ea"/>
              </a:rPr>
              <a:t>输出设备的寻址</a:t>
            </a:r>
            <a:r>
              <a:rPr lang="en-US" altLang="zh-CN">
                <a:sym typeface="+mn-ea"/>
              </a:rPr>
              <a:t>——I/O</a:t>
            </a:r>
            <a:r>
              <a:rPr lang="zh-CN" altLang="en-US">
                <a:sym typeface="+mn-ea"/>
              </a:rPr>
              <a:t>存储器映射寻址</a:t>
            </a:r>
            <a:endParaRPr lang="zh-CN" altLang="en-US">
              <a:sym typeface="+mn-ea"/>
            </a:endParaRPr>
          </a:p>
        </p:txBody>
      </p:sp>
      <p:sp>
        <p:nvSpPr>
          <p:cNvPr id="3" name="内容占位符 2"/>
          <p:cNvSpPr/>
          <p:nvPr>
            <p:ph idx="1"/>
          </p:nvPr>
        </p:nvSpPr>
        <p:spPr/>
        <p:txBody>
          <a:bodyPr>
            <a:normAutofit lnSpcReduction="20000"/>
          </a:bodyPr>
          <a:p>
            <a:pPr lvl="1"/>
            <a:endParaRPr lang="en-US" altLang="zh-CN"/>
          </a:p>
          <a:p>
            <a:pPr lvl="1"/>
            <a:endParaRPr lang="zh-CN" altLang="en-US"/>
          </a:p>
          <a:p>
            <a:pPr marL="457200" lvl="1" indent="0">
              <a:buNone/>
            </a:pPr>
            <a:r>
              <a:rPr lang="en-US" altLang="zh-CN"/>
              <a:t>	</a:t>
            </a:r>
            <a:endParaRPr lang="zh-CN" altLang="en-US"/>
          </a:p>
          <a:p>
            <a:pPr marL="457200" lvl="1" indent="0">
              <a:buNone/>
            </a:pPr>
            <a:endParaRPr lang="zh-CN" altLang="en-US"/>
          </a:p>
          <a:p>
            <a:pPr marL="457200" lvl="1" indent="0">
              <a:buNone/>
            </a:pPr>
            <a:endParaRPr lang="zh-CN" altLang="en-US"/>
          </a:p>
        </p:txBody>
      </p:sp>
      <p:pic>
        <p:nvPicPr>
          <p:cNvPr id="4" name="图片 3"/>
          <p:cNvPicPr>
            <a:picLocks noChangeAspect="1"/>
          </p:cNvPicPr>
          <p:nvPr/>
        </p:nvPicPr>
        <p:blipFill>
          <a:blip r:embed="rId1"/>
          <a:stretch>
            <a:fillRect/>
          </a:stretch>
        </p:blipFill>
        <p:spPr>
          <a:xfrm>
            <a:off x="2138045" y="2086610"/>
            <a:ext cx="7915275" cy="38290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a:t>
            </a:r>
            <a:r>
              <a:rPr lang="zh-CN" altLang="en-US"/>
              <a:t>章 绪论</a:t>
            </a:r>
            <a:endParaRPr lang="zh-CN" altLang="en-US"/>
          </a:p>
        </p:txBody>
      </p:sp>
      <p:sp>
        <p:nvSpPr>
          <p:cNvPr id="3" name="内容占位符 2"/>
          <p:cNvSpPr>
            <a:spLocks noGrp="1"/>
          </p:cNvSpPr>
          <p:nvPr>
            <p:ph idx="1"/>
          </p:nvPr>
        </p:nvSpPr>
        <p:spPr/>
        <p:txBody>
          <a:bodyPr>
            <a:normAutofit lnSpcReduction="10000"/>
          </a:bodyPr>
          <a:p>
            <a:r>
              <a:rPr lang="zh-CN" altLang="en-US"/>
              <a:t>图灵模型</a:t>
            </a:r>
            <a:endParaRPr lang="zh-CN" altLang="en-US"/>
          </a:p>
          <a:p>
            <a:r>
              <a:rPr lang="zh-CN" altLang="en-US"/>
              <a:t>冯</a:t>
            </a:r>
            <a:r>
              <a:rPr lang="en-US" altLang="zh-CN"/>
              <a:t>-</a:t>
            </a:r>
            <a:r>
              <a:rPr lang="zh-CN" altLang="en-US"/>
              <a:t>诺依曼模型</a:t>
            </a:r>
            <a:endParaRPr lang="zh-CN" altLang="en-US"/>
          </a:p>
          <a:p>
            <a:r>
              <a:rPr lang="zh-CN" altLang="en-US"/>
              <a:t>计算机三大部分：硬件、数据和软件</a:t>
            </a:r>
            <a:endParaRPr lang="zh-CN" altLang="en-US"/>
          </a:p>
          <a:p>
            <a:r>
              <a:rPr lang="zh-CN" altLang="en-US"/>
              <a:t>计算机硬件</a:t>
            </a:r>
            <a:endParaRPr lang="zh-CN" altLang="en-US"/>
          </a:p>
          <a:p>
            <a:r>
              <a:rPr lang="zh-CN" altLang="en-US"/>
              <a:t>计算机数据</a:t>
            </a:r>
            <a:endParaRPr lang="zh-CN" altLang="en-US"/>
          </a:p>
          <a:p>
            <a:r>
              <a:rPr lang="zh-CN" altLang="en-US"/>
              <a:t>计算机软件</a:t>
            </a:r>
            <a:endParaRPr lang="zh-CN" altLang="en-US"/>
          </a:p>
          <a:p>
            <a:endParaRPr lang="zh-CN" altLang="en-US"/>
          </a:p>
          <a:p>
            <a:r>
              <a:rPr lang="zh-CN" altLang="en-US">
                <a:sym typeface="+mn-ea"/>
              </a:rPr>
              <a:t>计算机简史</a:t>
            </a:r>
            <a:endParaRPr lang="zh-CN" altLang="en-US"/>
          </a:p>
          <a:p>
            <a:r>
              <a:rPr lang="zh-CN" altLang="en-US"/>
              <a:t>计算机的社会问题和职业道德问题</a:t>
            </a:r>
            <a:endParaRPr lang="zh-CN" altLang="en-US"/>
          </a:p>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十进制系统（以</a:t>
            </a:r>
            <a:r>
              <a:rPr lang="en-US" altLang="zh-CN">
                <a:sym typeface="+mn-ea"/>
              </a:rPr>
              <a:t>10</a:t>
            </a:r>
            <a:r>
              <a:rPr lang="zh-CN" altLang="en-US">
                <a:sym typeface="+mn-ea"/>
              </a:rPr>
              <a:t>为底）</a:t>
            </a:r>
            <a:endParaRPr lang="zh-CN" altLang="en-US">
              <a:sym typeface="+mn-ea"/>
            </a:endParaRPr>
          </a:p>
        </p:txBody>
      </p:sp>
      <p:sp>
        <p:nvSpPr>
          <p:cNvPr id="3" name="内容占位符 2"/>
          <p:cNvSpPr>
            <a:spLocks noGrp="1"/>
          </p:cNvSpPr>
          <p:nvPr>
            <p:ph idx="1"/>
          </p:nvPr>
        </p:nvSpPr>
        <p:spPr/>
        <p:txBody>
          <a:bodyPr>
            <a:normAutofit lnSpcReduction="10000"/>
          </a:bodyPr>
          <a:p>
            <a:pPr marL="0" indent="0">
              <a:buNone/>
            </a:pPr>
            <a:r>
              <a:rPr lang="zh-CN" altLang="en-US"/>
              <a:t>符号集</a:t>
            </a:r>
            <a:r>
              <a:rPr lang="en-US" altLang="zh-CN"/>
              <a:t>S={0,1,2,3,4,5,6,7,8,9}</a:t>
            </a:r>
            <a:endParaRPr lang="en-US" altLang="zh-CN"/>
          </a:p>
          <a:p>
            <a:pPr marL="0" indent="0">
              <a:buNone/>
            </a:pPr>
            <a:r>
              <a:rPr lang="zh-CN" altLang="en-US"/>
              <a:t>底</a:t>
            </a:r>
            <a:r>
              <a:rPr lang="en-US" altLang="zh-CN"/>
              <a:t>b=10</a:t>
            </a: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r>
              <a:rPr lang="zh-CN" altLang="en-US" sz="1800"/>
              <a:t>为了简便，通常省略括号、底、和正号。如</a:t>
            </a:r>
            <a:r>
              <a:rPr lang="en-US" altLang="zh-CN" sz="1800"/>
              <a:t>+</a:t>
            </a:r>
            <a:r>
              <a:rPr lang="zh-CN" altLang="en-US" sz="1800"/>
              <a:t>（</a:t>
            </a:r>
            <a:r>
              <a:rPr lang="en-US" altLang="zh-CN" sz="1800"/>
              <a:t>552.31</a:t>
            </a:r>
            <a:r>
              <a:rPr lang="zh-CN" altLang="en-US" sz="1800"/>
              <a:t>）写成</a:t>
            </a:r>
            <a:r>
              <a:rPr lang="en-US" altLang="zh-CN" sz="1800"/>
              <a:t>552.31</a:t>
            </a:r>
            <a:r>
              <a:rPr lang="zh-CN" altLang="en-US" sz="1800"/>
              <a:t>，底和加号是隐含的。</a:t>
            </a:r>
            <a:endParaRPr lang="zh-CN" altLang="en-US" sz="1800"/>
          </a:p>
          <a:p>
            <a:pPr marL="0" indent="0">
              <a:buNone/>
            </a:pPr>
            <a:endParaRPr lang="zh-CN" altLang="en-US" sz="1800"/>
          </a:p>
          <a:p>
            <a:pPr marL="0" indent="0">
              <a:buNone/>
            </a:pPr>
            <a:r>
              <a:rPr lang="zh-CN" altLang="en-US" sz="1800"/>
              <a:t>注意：</a:t>
            </a:r>
            <a:endParaRPr lang="zh-CN" altLang="en-US" sz="1800"/>
          </a:p>
          <a:p>
            <a:pPr marL="0" indent="0">
              <a:buNone/>
            </a:pPr>
            <a:r>
              <a:rPr lang="en-US" altLang="zh-CN" sz="1800"/>
              <a:t>1</a:t>
            </a:r>
            <a:r>
              <a:rPr lang="zh-CN" altLang="en-US" sz="1800"/>
              <a:t>，这些符号</a:t>
            </a:r>
            <a:r>
              <a:rPr lang="zh-CN" altLang="en-US" sz="1800">
                <a:solidFill>
                  <a:srgbClr val="FF0000"/>
                </a:solidFill>
              </a:rPr>
              <a:t>不能直接存储</a:t>
            </a:r>
            <a:r>
              <a:rPr lang="zh-CN" altLang="en-US" sz="1800"/>
              <a:t>在计算机中</a:t>
            </a:r>
            <a:endParaRPr lang="zh-CN" altLang="en-US" sz="1800"/>
          </a:p>
          <a:p>
            <a:pPr marL="0" indent="0">
              <a:buNone/>
            </a:pPr>
            <a:r>
              <a:rPr lang="en-US" altLang="zh-CN" sz="1800"/>
              <a:t>2</a:t>
            </a:r>
            <a:r>
              <a:rPr lang="zh-CN" altLang="en-US" sz="1800"/>
              <a:t>，计算机存储</a:t>
            </a:r>
            <a:r>
              <a:rPr lang="zh-CN" altLang="en-US" sz="1800">
                <a:solidFill>
                  <a:srgbClr val="FF0000"/>
                </a:solidFill>
              </a:rPr>
              <a:t>正负数的方式</a:t>
            </a:r>
            <a:r>
              <a:rPr lang="zh-CN" altLang="en-US" sz="1800"/>
              <a:t>不同（</a:t>
            </a:r>
            <a:r>
              <a:rPr lang="zh-CN" altLang="en-US" sz="1800"/>
              <a:t>这个后面会讲到）</a:t>
            </a:r>
            <a:endParaRPr lang="zh-CN" altLang="en-US" sz="1800"/>
          </a:p>
          <a:p>
            <a:pPr marL="0" indent="0">
              <a:buNone/>
            </a:pPr>
            <a:endParaRPr lang="en-US" altLang="zh-CN" sz="1800"/>
          </a:p>
          <a:p>
            <a:pPr marL="0" indent="0">
              <a:buNone/>
            </a:pPr>
            <a:endParaRPr lang="en-US" altLang="zh-CN"/>
          </a:p>
          <a:p>
            <a:pPr marL="0" indent="0">
              <a:buNone/>
            </a:pPr>
            <a:endParaRPr lang="en-US" altLang="zh-CN"/>
          </a:p>
        </p:txBody>
      </p:sp>
      <p:pic>
        <p:nvPicPr>
          <p:cNvPr id="4" name="图片 3"/>
          <p:cNvPicPr>
            <a:picLocks noChangeAspect="1"/>
          </p:cNvPicPr>
          <p:nvPr/>
        </p:nvPicPr>
        <p:blipFill>
          <a:blip r:embed="rId1"/>
          <a:stretch>
            <a:fillRect/>
          </a:stretch>
        </p:blipFill>
        <p:spPr>
          <a:xfrm>
            <a:off x="4191000" y="3204845"/>
            <a:ext cx="3810000" cy="447675"/>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程序执行</a:t>
            </a:r>
            <a:endParaRPr lang="zh-CN" altLang="en-US">
              <a:sym typeface="+mn-ea"/>
            </a:endParaRPr>
          </a:p>
        </p:txBody>
      </p:sp>
      <p:sp>
        <p:nvSpPr>
          <p:cNvPr id="3" name="内容占位符 2"/>
          <p:cNvSpPr/>
          <p:nvPr>
            <p:ph idx="1"/>
          </p:nvPr>
        </p:nvSpPr>
        <p:spPr/>
        <p:txBody>
          <a:bodyPr>
            <a:normAutofit lnSpcReduction="20000"/>
          </a:bodyPr>
          <a:p>
            <a:pPr marL="457200" lvl="1" indent="0">
              <a:buNone/>
            </a:pPr>
            <a:r>
              <a:rPr lang="zh-CN" altLang="en-US"/>
              <a:t>通用计算机使用</a:t>
            </a:r>
            <a:r>
              <a:rPr lang="zh-CN" altLang="en-US">
                <a:solidFill>
                  <a:srgbClr val="FF0000"/>
                </a:solidFill>
              </a:rPr>
              <a:t>程序</a:t>
            </a:r>
            <a:r>
              <a:rPr lang="zh-CN" altLang="en-US"/>
              <a:t>的一系列指令来处理数据，通过执行程序，将输入数</a:t>
            </a:r>
            <a:endParaRPr lang="zh-CN" altLang="en-US"/>
          </a:p>
          <a:p>
            <a:pPr marL="457200" lvl="1" indent="0">
              <a:buNone/>
            </a:pPr>
            <a:endParaRPr lang="zh-CN" altLang="en-US"/>
          </a:p>
          <a:p>
            <a:pPr marL="457200" lvl="1" indent="0">
              <a:buNone/>
            </a:pPr>
            <a:r>
              <a:rPr lang="zh-CN" altLang="en-US"/>
              <a:t>据转换为输出数据。程序和数据都放在内存中。</a:t>
            </a:r>
            <a:endParaRPr lang="zh-CN" altLang="en-US"/>
          </a:p>
          <a:p>
            <a:pPr marL="457200" lvl="1" indent="0">
              <a:buNone/>
            </a:pPr>
            <a:r>
              <a:rPr lang="en-US" altLang="zh-CN"/>
              <a:t>	</a:t>
            </a:r>
            <a:endParaRPr lang="en-US" altLang="zh-CN"/>
          </a:p>
          <a:p>
            <a:pPr marL="457200" lvl="1" indent="0">
              <a:buNone/>
            </a:pPr>
            <a:endParaRPr lang="en-US" altLang="zh-CN"/>
          </a:p>
          <a:p>
            <a:pPr lvl="1"/>
            <a:r>
              <a:rPr lang="zh-CN" altLang="en-US"/>
              <a:t>机器周期</a:t>
            </a:r>
            <a:endParaRPr lang="zh-CN" altLang="en-US"/>
          </a:p>
          <a:p>
            <a:pPr lvl="1"/>
            <a:endParaRPr lang="zh-CN" altLang="en-US"/>
          </a:p>
          <a:p>
            <a:pPr lvl="1"/>
            <a:r>
              <a:rPr lang="zh-CN" altLang="en-US"/>
              <a:t>输入</a:t>
            </a:r>
            <a:r>
              <a:rPr lang="en-US" altLang="zh-CN"/>
              <a:t>/</a:t>
            </a:r>
            <a:r>
              <a:rPr lang="zh-CN" altLang="en-US"/>
              <a:t>输出操作</a:t>
            </a:r>
            <a:endParaRPr lang="zh-CN" altLang="en-US"/>
          </a:p>
          <a:p>
            <a:pPr lvl="1">
              <a:buNone/>
            </a:pPr>
            <a:endParaRPr lang="zh-CN" altLang="en-US"/>
          </a:p>
          <a:p>
            <a:pPr marL="457200" lvl="1" indent="0">
              <a:buNone/>
            </a:pPr>
            <a:endParaRPr lang="zh-CN" altLang="en-US"/>
          </a:p>
        </p:txBody>
      </p: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程序执行</a:t>
            </a:r>
            <a:r>
              <a:rPr lang="en-US" altLang="zh-CN">
                <a:sym typeface="+mn-ea"/>
              </a:rPr>
              <a:t>——</a:t>
            </a:r>
            <a:r>
              <a:rPr lang="zh-CN" altLang="en-US">
                <a:sym typeface="+mn-ea"/>
              </a:rPr>
              <a:t>机器周期</a:t>
            </a:r>
            <a:endParaRPr lang="zh-CN" altLang="en-US"/>
          </a:p>
        </p:txBody>
      </p:sp>
      <p:sp>
        <p:nvSpPr>
          <p:cNvPr id="3" name="内容占位符 2"/>
          <p:cNvSpPr>
            <a:spLocks noGrp="1"/>
          </p:cNvSpPr>
          <p:nvPr>
            <p:ph idx="1"/>
          </p:nvPr>
        </p:nvSpPr>
        <p:spPr/>
        <p:txBody>
          <a:bodyPr/>
          <a:p>
            <a:r>
              <a:rPr lang="en-US" altLang="zh-CN"/>
              <a:t>CPU</a:t>
            </a:r>
            <a:r>
              <a:rPr lang="zh-CN" altLang="en-US"/>
              <a:t>利用</a:t>
            </a:r>
            <a:r>
              <a:rPr lang="zh-CN" altLang="en-US">
                <a:solidFill>
                  <a:srgbClr val="FF0000"/>
                </a:solidFill>
              </a:rPr>
              <a:t>重复的</a:t>
            </a:r>
            <a:r>
              <a:rPr lang="zh-CN" altLang="en-US"/>
              <a:t>机器周期来执行程序中的指令，一步一条，从开始到结束</a:t>
            </a:r>
            <a:endParaRPr lang="zh-CN" altLang="en-US"/>
          </a:p>
          <a:p>
            <a:r>
              <a:rPr lang="zh-CN" altLang="en-US"/>
              <a:t>一个周期包括</a:t>
            </a:r>
            <a:r>
              <a:rPr lang="en-US" altLang="zh-CN"/>
              <a:t>3</a:t>
            </a:r>
            <a:r>
              <a:rPr lang="zh-CN" altLang="en-US"/>
              <a:t>步：</a:t>
            </a:r>
            <a:r>
              <a:rPr lang="zh-CN" altLang="en-US">
                <a:solidFill>
                  <a:srgbClr val="FF0000"/>
                </a:solidFill>
              </a:rPr>
              <a:t>取指令</a:t>
            </a:r>
            <a:r>
              <a:rPr lang="en-US" altLang="zh-CN"/>
              <a:t>--&gt;</a:t>
            </a:r>
            <a:r>
              <a:rPr lang="zh-CN" altLang="en-US">
                <a:solidFill>
                  <a:srgbClr val="FF0000"/>
                </a:solidFill>
              </a:rPr>
              <a:t>译码</a:t>
            </a:r>
            <a:r>
              <a:rPr lang="en-US" altLang="zh-CN"/>
              <a:t>--&gt;</a:t>
            </a:r>
            <a:r>
              <a:rPr lang="zh-CN" altLang="en-US">
                <a:solidFill>
                  <a:srgbClr val="FF0000"/>
                </a:solidFill>
              </a:rPr>
              <a:t>执行</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3041650" y="3253105"/>
            <a:ext cx="6362700" cy="292417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程序执行</a:t>
            </a:r>
            <a:r>
              <a:rPr lang="en-US" altLang="zh-CN">
                <a:sym typeface="+mn-ea"/>
              </a:rPr>
              <a:t>——</a:t>
            </a:r>
            <a:r>
              <a:rPr lang="zh-CN" altLang="en-US">
                <a:sym typeface="+mn-ea"/>
              </a:rPr>
              <a:t>机器周期</a:t>
            </a:r>
            <a:endParaRPr lang="zh-CN" altLang="en-US"/>
          </a:p>
        </p:txBody>
      </p:sp>
      <p:sp>
        <p:nvSpPr>
          <p:cNvPr id="3" name="内容占位符 2"/>
          <p:cNvSpPr>
            <a:spLocks noGrp="1"/>
          </p:cNvSpPr>
          <p:nvPr>
            <p:ph idx="1"/>
          </p:nvPr>
        </p:nvSpPr>
        <p:spPr/>
        <p:txBody>
          <a:bodyPr>
            <a:normAutofit/>
          </a:bodyPr>
          <a:p>
            <a:r>
              <a:rPr lang="zh-CN" altLang="en-US">
                <a:solidFill>
                  <a:schemeClr val="tx1"/>
                </a:solidFill>
              </a:rPr>
              <a:t>取指令 </a:t>
            </a:r>
            <a:endParaRPr lang="zh-CN" altLang="en-US">
              <a:solidFill>
                <a:schemeClr val="tx1"/>
              </a:solidFill>
            </a:endParaRPr>
          </a:p>
          <a:p>
            <a:pPr marL="457200" lvl="1" indent="0">
              <a:buNone/>
            </a:pPr>
            <a:r>
              <a:rPr lang="en-US" altLang="zh-CN">
                <a:solidFill>
                  <a:schemeClr val="tx1"/>
                </a:solidFill>
              </a:rPr>
              <a:t>CPU</a:t>
            </a:r>
            <a:r>
              <a:rPr lang="zh-CN" altLang="en-US">
                <a:solidFill>
                  <a:schemeClr val="tx1"/>
                </a:solidFill>
              </a:rPr>
              <a:t>的控制单元命令系统</a:t>
            </a:r>
            <a:r>
              <a:rPr lang="zh-CN" altLang="en-US">
                <a:solidFill>
                  <a:srgbClr val="FF0000"/>
                </a:solidFill>
              </a:rPr>
              <a:t>将下一条将要执行的指令</a:t>
            </a:r>
            <a:r>
              <a:rPr lang="zh-CN" altLang="en-US">
                <a:solidFill>
                  <a:schemeClr val="tx1"/>
                </a:solidFill>
              </a:rPr>
              <a:t>复制到</a:t>
            </a:r>
            <a:r>
              <a:rPr lang="en-US" altLang="zh-CN">
                <a:solidFill>
                  <a:schemeClr val="tx1"/>
                </a:solidFill>
              </a:rPr>
              <a:t>CPU</a:t>
            </a:r>
            <a:r>
              <a:rPr lang="zh-CN" altLang="en-US">
                <a:solidFill>
                  <a:schemeClr val="tx1"/>
                </a:solidFill>
              </a:rPr>
              <a:t>的</a:t>
            </a:r>
            <a:r>
              <a:rPr lang="zh-CN" altLang="en-US">
                <a:solidFill>
                  <a:srgbClr val="FF0000"/>
                </a:solidFill>
              </a:rPr>
              <a:t>指令寄存器</a:t>
            </a:r>
            <a:r>
              <a:rPr lang="zh-CN" altLang="en-US">
                <a:solidFill>
                  <a:schemeClr val="tx1"/>
                </a:solidFill>
              </a:rPr>
              <a:t>中，被复制的</a:t>
            </a:r>
            <a:r>
              <a:rPr lang="zh-CN" altLang="en-US">
                <a:solidFill>
                  <a:srgbClr val="FF0000"/>
                </a:solidFill>
              </a:rPr>
              <a:t>指令地址</a:t>
            </a:r>
            <a:r>
              <a:rPr lang="zh-CN" altLang="en-US">
                <a:solidFill>
                  <a:schemeClr val="tx1"/>
                </a:solidFill>
              </a:rPr>
              <a:t>保存到</a:t>
            </a:r>
            <a:r>
              <a:rPr lang="zh-CN" altLang="en-US">
                <a:solidFill>
                  <a:srgbClr val="FF0000"/>
                </a:solidFill>
              </a:rPr>
              <a:t>程序计数器</a:t>
            </a:r>
            <a:r>
              <a:rPr lang="zh-CN" altLang="en-US">
                <a:solidFill>
                  <a:schemeClr val="tx1"/>
                </a:solidFill>
              </a:rPr>
              <a:t>中，复制完成后，程序计数器自动加</a:t>
            </a:r>
            <a:r>
              <a:rPr lang="en-US" altLang="zh-CN">
                <a:solidFill>
                  <a:schemeClr val="tx1"/>
                </a:solidFill>
              </a:rPr>
              <a:t>1</a:t>
            </a:r>
            <a:r>
              <a:rPr lang="zh-CN" altLang="en-US">
                <a:solidFill>
                  <a:schemeClr val="tx1"/>
                </a:solidFill>
              </a:rPr>
              <a:t>指向内存中的下一条指令</a:t>
            </a:r>
            <a:endParaRPr lang="zh-CN" altLang="en-US">
              <a:solidFill>
                <a:schemeClr val="tx1"/>
              </a:solidFill>
            </a:endParaRPr>
          </a:p>
          <a:p>
            <a:r>
              <a:rPr lang="zh-CN" altLang="en-US">
                <a:solidFill>
                  <a:schemeClr val="tx1"/>
                </a:solidFill>
              </a:rPr>
              <a:t>译码</a:t>
            </a:r>
            <a:endParaRPr lang="zh-CN" altLang="en-US">
              <a:solidFill>
                <a:schemeClr val="tx1"/>
              </a:solidFill>
            </a:endParaRPr>
          </a:p>
          <a:p>
            <a:pPr marL="457200" lvl="1" indent="0">
              <a:buNone/>
            </a:pPr>
            <a:r>
              <a:rPr lang="zh-CN" altLang="en-US" sz="2400">
                <a:solidFill>
                  <a:schemeClr val="tx1"/>
                </a:solidFill>
              </a:rPr>
              <a:t>当指令置于指令寄存器后，该指令将由</a:t>
            </a:r>
            <a:r>
              <a:rPr lang="zh-CN" altLang="en-US" sz="2400">
                <a:solidFill>
                  <a:srgbClr val="FF0000"/>
                </a:solidFill>
              </a:rPr>
              <a:t>控制单元</a:t>
            </a:r>
            <a:r>
              <a:rPr lang="zh-CN" altLang="en-US" sz="2400">
                <a:solidFill>
                  <a:schemeClr val="tx1"/>
                </a:solidFill>
              </a:rPr>
              <a:t>负责译码，指令译码的结果是产生一系列系统</a:t>
            </a:r>
            <a:r>
              <a:rPr lang="zh-CN" altLang="en-US" sz="2400">
                <a:solidFill>
                  <a:srgbClr val="FF0000"/>
                </a:solidFill>
              </a:rPr>
              <a:t>可执行的二进制代码</a:t>
            </a:r>
            <a:endParaRPr lang="zh-CN" altLang="en-US">
              <a:solidFill>
                <a:schemeClr val="tx1"/>
              </a:solidFill>
            </a:endParaRPr>
          </a:p>
          <a:p>
            <a:r>
              <a:rPr lang="zh-CN" altLang="en-US">
                <a:solidFill>
                  <a:schemeClr val="tx1"/>
                </a:solidFill>
              </a:rPr>
              <a:t>执行</a:t>
            </a:r>
            <a:endParaRPr lang="zh-CN" altLang="en-US">
              <a:solidFill>
                <a:schemeClr val="tx1"/>
              </a:solidFill>
            </a:endParaRPr>
          </a:p>
          <a:p>
            <a:pPr marL="457200" lvl="1" indent="0">
              <a:buNone/>
            </a:pPr>
            <a:r>
              <a:rPr lang="zh-CN" altLang="en-US" sz="2400">
                <a:solidFill>
                  <a:schemeClr val="tx1"/>
                </a:solidFill>
              </a:rPr>
              <a:t>指令译码完毕后，控制单元发送</a:t>
            </a:r>
            <a:r>
              <a:rPr lang="zh-CN" altLang="en-US" sz="2400">
                <a:solidFill>
                  <a:srgbClr val="FF0000"/>
                </a:solidFill>
              </a:rPr>
              <a:t>任务命令</a:t>
            </a:r>
            <a:r>
              <a:rPr lang="zh-CN" altLang="en-US" sz="2400">
                <a:solidFill>
                  <a:schemeClr val="tx1"/>
                </a:solidFill>
              </a:rPr>
              <a:t>到</a:t>
            </a:r>
            <a:r>
              <a:rPr lang="en-US" altLang="zh-CN" sz="2400">
                <a:solidFill>
                  <a:schemeClr val="tx1"/>
                </a:solidFill>
              </a:rPr>
              <a:t>CPU</a:t>
            </a:r>
            <a:r>
              <a:rPr lang="zh-CN" altLang="en-US" sz="2400">
                <a:solidFill>
                  <a:schemeClr val="tx1"/>
                </a:solidFill>
              </a:rPr>
              <a:t>的某个部件，例如，控制单元告知系统，让它从内存中读数据。这就是执行阶段。</a:t>
            </a:r>
            <a:endParaRPr lang="en-US" altLang="zh-CN">
              <a:solidFill>
                <a:schemeClr val="tx1"/>
              </a:solidFill>
            </a:endParaRPr>
          </a:p>
          <a:p>
            <a:pPr lvl="1"/>
            <a:endParaRPr lang="en-US" altLang="zh-CN">
              <a:solidFill>
                <a:schemeClr val="tx1"/>
              </a:solidFill>
            </a:endParaRPr>
          </a:p>
          <a:p>
            <a:pPr marL="457200" lvl="1" indent="0">
              <a:buNone/>
            </a:pPr>
            <a:endParaRPr lang="en-US" altLang="zh-CN">
              <a:solidFill>
                <a:schemeClr val="tx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程序执行</a:t>
            </a:r>
            <a:r>
              <a:rPr lang="en-US" altLang="zh-CN">
                <a:sym typeface="+mn-ea"/>
              </a:rPr>
              <a:t>——</a:t>
            </a:r>
            <a:r>
              <a:rPr lang="zh-CN" altLang="en-US">
                <a:sym typeface="+mn-ea"/>
              </a:rPr>
              <a:t>输入</a:t>
            </a:r>
            <a:r>
              <a:rPr lang="en-US" altLang="zh-CN">
                <a:sym typeface="+mn-ea"/>
              </a:rPr>
              <a:t>/</a:t>
            </a:r>
            <a:r>
              <a:rPr lang="zh-CN" altLang="en-US">
                <a:sym typeface="+mn-ea"/>
              </a:rPr>
              <a:t>输出操作</a:t>
            </a:r>
            <a:endParaRPr lang="zh-CN" altLang="en-US">
              <a:sym typeface="+mn-ea"/>
            </a:endParaRPr>
          </a:p>
        </p:txBody>
      </p:sp>
      <p:sp>
        <p:nvSpPr>
          <p:cNvPr id="3" name="内容占位符 2"/>
          <p:cNvSpPr>
            <a:spLocks noGrp="1"/>
          </p:cNvSpPr>
          <p:nvPr>
            <p:ph idx="1"/>
          </p:nvPr>
        </p:nvSpPr>
        <p:spPr/>
        <p:txBody>
          <a:bodyPr>
            <a:normAutofit/>
          </a:bodyPr>
          <a:p>
            <a:pPr lvl="1"/>
            <a:r>
              <a:rPr lang="zh-CN" altLang="en-US">
                <a:solidFill>
                  <a:schemeClr val="tx1"/>
                </a:solidFill>
              </a:rPr>
              <a:t>计算机需要通过命令把数据从</a:t>
            </a:r>
            <a:r>
              <a:rPr lang="en-US" altLang="zh-CN">
                <a:solidFill>
                  <a:schemeClr val="tx1"/>
                </a:solidFill>
              </a:rPr>
              <a:t>I/O</a:t>
            </a:r>
            <a:r>
              <a:rPr lang="zh-CN" altLang="en-US">
                <a:solidFill>
                  <a:schemeClr val="tx1"/>
                </a:solidFill>
              </a:rPr>
              <a:t>设备传输到</a:t>
            </a:r>
            <a:r>
              <a:rPr lang="en-US" altLang="zh-CN">
                <a:solidFill>
                  <a:schemeClr val="tx1"/>
                </a:solidFill>
              </a:rPr>
              <a:t>CPU</a:t>
            </a:r>
            <a:r>
              <a:rPr lang="zh-CN" altLang="en-US">
                <a:solidFill>
                  <a:schemeClr val="tx1"/>
                </a:solidFill>
              </a:rPr>
              <a:t>和内存，因为</a:t>
            </a:r>
            <a:r>
              <a:rPr lang="en-US" altLang="zh-CN">
                <a:sym typeface="+mn-ea"/>
              </a:rPr>
              <a:t>I/O</a:t>
            </a:r>
            <a:r>
              <a:rPr lang="zh-CN" altLang="en-US">
                <a:solidFill>
                  <a:schemeClr val="tx1"/>
                </a:solidFill>
              </a:rPr>
              <a:t>设备的运行</a:t>
            </a:r>
            <a:r>
              <a:rPr lang="zh-CN" altLang="en-US">
                <a:solidFill>
                  <a:srgbClr val="FF0000"/>
                </a:solidFill>
              </a:rPr>
              <a:t>速度比</a:t>
            </a:r>
            <a:r>
              <a:rPr lang="en-US" altLang="zh-CN">
                <a:solidFill>
                  <a:srgbClr val="FF0000"/>
                </a:solidFill>
              </a:rPr>
              <a:t>CPU</a:t>
            </a:r>
            <a:r>
              <a:rPr lang="zh-CN" altLang="en-US">
                <a:solidFill>
                  <a:srgbClr val="FF0000"/>
                </a:solidFill>
              </a:rPr>
              <a:t>慢得多</a:t>
            </a:r>
            <a:r>
              <a:rPr lang="zh-CN" altLang="en-US">
                <a:solidFill>
                  <a:schemeClr val="tx1"/>
                </a:solidFill>
              </a:rPr>
              <a:t>，因此</a:t>
            </a:r>
            <a:r>
              <a:rPr lang="en-US" altLang="zh-CN">
                <a:solidFill>
                  <a:schemeClr val="tx1"/>
                </a:solidFill>
              </a:rPr>
              <a:t>CPU</a:t>
            </a:r>
            <a:r>
              <a:rPr lang="zh-CN" altLang="en-US">
                <a:solidFill>
                  <a:schemeClr val="tx1"/>
                </a:solidFill>
              </a:rPr>
              <a:t>的操作在某种程度上必须和</a:t>
            </a:r>
            <a:r>
              <a:rPr lang="en-US" altLang="zh-CN">
                <a:sym typeface="+mn-ea"/>
              </a:rPr>
              <a:t>I/O</a:t>
            </a:r>
            <a:r>
              <a:rPr lang="zh-CN" altLang="en-US">
                <a:sym typeface="+mn-ea"/>
              </a:rPr>
              <a:t>设备</a:t>
            </a:r>
            <a:r>
              <a:rPr lang="zh-CN" altLang="en-US">
                <a:solidFill>
                  <a:srgbClr val="FF0000"/>
                </a:solidFill>
                <a:sym typeface="+mn-ea"/>
              </a:rPr>
              <a:t>同步</a:t>
            </a:r>
            <a:r>
              <a:rPr lang="zh-CN" altLang="en-US">
                <a:sym typeface="+mn-ea"/>
              </a:rPr>
              <a:t>。</a:t>
            </a:r>
            <a:endParaRPr lang="zh-CN" altLang="en-US">
              <a:sym typeface="+mn-ea"/>
            </a:endParaRPr>
          </a:p>
          <a:p>
            <a:pPr lvl="1"/>
            <a:endParaRPr lang="zh-CN" altLang="en-US">
              <a:solidFill>
                <a:schemeClr val="tx1"/>
              </a:solidFill>
              <a:sym typeface="+mn-ea"/>
            </a:endParaRPr>
          </a:p>
          <a:p>
            <a:pPr lvl="1"/>
            <a:r>
              <a:rPr lang="zh-CN" altLang="en-US">
                <a:sym typeface="+mn-ea"/>
              </a:rPr>
              <a:t>有三种方法被设计用于同步</a:t>
            </a:r>
            <a:endParaRPr lang="zh-CN" altLang="en-US">
              <a:sym typeface="+mn-ea"/>
            </a:endParaRPr>
          </a:p>
          <a:p>
            <a:pPr lvl="2"/>
            <a:r>
              <a:rPr lang="zh-CN" altLang="en-US" sz="2000">
                <a:sym typeface="+mn-ea"/>
              </a:rPr>
              <a:t>程序控制输入</a:t>
            </a:r>
            <a:r>
              <a:rPr lang="en-US" altLang="zh-CN" sz="2000">
                <a:sym typeface="+mn-ea"/>
              </a:rPr>
              <a:t>/</a:t>
            </a:r>
            <a:r>
              <a:rPr lang="zh-CN" altLang="en-US" sz="2000">
                <a:sym typeface="+mn-ea"/>
              </a:rPr>
              <a:t>输出</a:t>
            </a:r>
            <a:endParaRPr lang="zh-CN" altLang="en-US" sz="2000">
              <a:sym typeface="+mn-ea"/>
            </a:endParaRPr>
          </a:p>
          <a:p>
            <a:pPr lvl="2"/>
            <a:r>
              <a:rPr lang="zh-CN" altLang="en-US">
                <a:solidFill>
                  <a:srgbClr val="FF0000"/>
                </a:solidFill>
              </a:rPr>
              <a:t>中断</a:t>
            </a:r>
            <a:r>
              <a:rPr lang="zh-CN" altLang="en-US">
                <a:solidFill>
                  <a:schemeClr val="tx1"/>
                </a:solidFill>
              </a:rPr>
              <a:t>控制输入</a:t>
            </a:r>
            <a:r>
              <a:rPr lang="en-US" altLang="zh-CN">
                <a:solidFill>
                  <a:schemeClr val="tx1"/>
                </a:solidFill>
              </a:rPr>
              <a:t>/</a:t>
            </a:r>
            <a:r>
              <a:rPr lang="zh-CN" altLang="en-US">
                <a:solidFill>
                  <a:schemeClr val="tx1"/>
                </a:solidFill>
              </a:rPr>
              <a:t>输出</a:t>
            </a:r>
            <a:endParaRPr lang="zh-CN" altLang="en-US">
              <a:solidFill>
                <a:schemeClr val="tx1"/>
              </a:solidFill>
            </a:endParaRPr>
          </a:p>
          <a:p>
            <a:pPr lvl="2"/>
            <a:r>
              <a:rPr lang="zh-CN" altLang="en-US">
                <a:solidFill>
                  <a:schemeClr val="tx1"/>
                </a:solidFill>
              </a:rPr>
              <a:t>直接存储器存取（</a:t>
            </a:r>
            <a:r>
              <a:rPr lang="en-US" altLang="zh-CN">
                <a:solidFill>
                  <a:schemeClr val="tx1"/>
                </a:solidFill>
              </a:rPr>
              <a:t>DMA</a:t>
            </a:r>
            <a:r>
              <a:rPr lang="zh-CN" altLang="en-US">
                <a:solidFill>
                  <a:schemeClr val="tx1"/>
                </a:solidFill>
              </a:rPr>
              <a:t>）</a:t>
            </a:r>
            <a:endParaRPr lang="zh-CN" altLang="en-US">
              <a:solidFill>
                <a:schemeClr val="tx1"/>
              </a:solidFill>
            </a:endParaRPr>
          </a:p>
          <a:p>
            <a:pPr lvl="2"/>
            <a:endParaRPr lang="zh-CN" altLang="en-US">
              <a:solidFill>
                <a:schemeClr val="tx1"/>
              </a:solidFill>
            </a:endParaRPr>
          </a:p>
          <a:p>
            <a:pPr marL="914400" lvl="2" indent="0">
              <a:buNone/>
            </a:pPr>
            <a:endParaRPr lang="en-US" altLang="zh-CN">
              <a:solidFill>
                <a:schemeClr val="tx1"/>
              </a:solidFill>
            </a:endParaRPr>
          </a:p>
          <a:p>
            <a:pPr marL="457200" lvl="1" indent="0">
              <a:buNone/>
            </a:pPr>
            <a:endParaRPr lang="en-US" altLang="zh-CN">
              <a:solidFill>
                <a:schemeClr val="tx1"/>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输入</a:t>
            </a:r>
            <a:r>
              <a:rPr lang="en-US" altLang="zh-CN">
                <a:sym typeface="+mn-ea"/>
              </a:rPr>
              <a:t>/</a:t>
            </a:r>
            <a:r>
              <a:rPr lang="zh-CN" altLang="en-US">
                <a:sym typeface="+mn-ea"/>
              </a:rPr>
              <a:t>输出操作</a:t>
            </a:r>
            <a:r>
              <a:rPr lang="en-US" altLang="zh-CN">
                <a:sym typeface="+mn-ea"/>
              </a:rPr>
              <a:t>——</a:t>
            </a:r>
            <a:r>
              <a:rPr lang="zh-CN" altLang="en-US">
                <a:sym typeface="+mn-ea"/>
              </a:rPr>
              <a:t>程序控制</a:t>
            </a:r>
            <a:r>
              <a:rPr lang="zh-CN" altLang="en-US">
                <a:sym typeface="+mn-ea"/>
              </a:rPr>
              <a:t>输入</a:t>
            </a:r>
            <a:r>
              <a:rPr lang="en-US" altLang="zh-CN">
                <a:sym typeface="+mn-ea"/>
              </a:rPr>
              <a:t>/</a:t>
            </a:r>
            <a:r>
              <a:rPr lang="zh-CN" altLang="en-US">
                <a:sym typeface="+mn-ea"/>
              </a:rPr>
              <a:t>输出</a:t>
            </a:r>
            <a:endParaRPr lang="zh-CN" altLang="en-US">
              <a:sym typeface="+mn-ea"/>
            </a:endParaRPr>
          </a:p>
        </p:txBody>
      </p:sp>
      <p:sp>
        <p:nvSpPr>
          <p:cNvPr id="3" name="内容占位符 2"/>
          <p:cNvSpPr>
            <a:spLocks noGrp="1"/>
          </p:cNvSpPr>
          <p:nvPr>
            <p:ph idx="1"/>
          </p:nvPr>
        </p:nvSpPr>
        <p:spPr/>
        <p:txBody>
          <a:bodyPr>
            <a:normAutofit/>
          </a:bodyPr>
          <a:p>
            <a:pPr lvl="2"/>
            <a:r>
              <a:rPr lang="zh-CN" altLang="en-US">
                <a:sym typeface="+mn-ea"/>
              </a:rPr>
              <a:t>程序控制输入</a:t>
            </a:r>
            <a:r>
              <a:rPr lang="en-US" altLang="zh-CN">
                <a:sym typeface="+mn-ea"/>
              </a:rPr>
              <a:t>/</a:t>
            </a:r>
            <a:r>
              <a:rPr lang="zh-CN" altLang="en-US">
                <a:sym typeface="+mn-ea"/>
              </a:rPr>
              <a:t>输出采用最简单的同步：</a:t>
            </a:r>
            <a:r>
              <a:rPr lang="en-US" altLang="zh-CN">
                <a:solidFill>
                  <a:srgbClr val="FF0000"/>
                </a:solidFill>
                <a:sym typeface="+mn-ea"/>
              </a:rPr>
              <a:t>CPU</a:t>
            </a:r>
            <a:r>
              <a:rPr lang="zh-CN" altLang="en-US">
                <a:solidFill>
                  <a:srgbClr val="FF0000"/>
                </a:solidFill>
                <a:sym typeface="+mn-ea"/>
              </a:rPr>
              <a:t>等待</a:t>
            </a:r>
            <a:r>
              <a:rPr lang="en-US" altLang="zh-CN">
                <a:solidFill>
                  <a:srgbClr val="FF0000"/>
                </a:solidFill>
                <a:sym typeface="+mn-ea"/>
              </a:rPr>
              <a:t>I/0</a:t>
            </a:r>
            <a:r>
              <a:rPr lang="zh-CN" altLang="en-US">
                <a:solidFill>
                  <a:srgbClr val="FF0000"/>
                </a:solidFill>
                <a:sym typeface="+mn-ea"/>
              </a:rPr>
              <a:t>设备</a:t>
            </a:r>
            <a:endParaRPr lang="zh-CN" altLang="en-US">
              <a:sym typeface="+mn-ea"/>
            </a:endParaRPr>
          </a:p>
          <a:p>
            <a:pPr lvl="2"/>
            <a:endParaRPr lang="zh-CN" altLang="en-US">
              <a:solidFill>
                <a:schemeClr val="tx1"/>
              </a:solidFill>
            </a:endParaRPr>
          </a:p>
          <a:p>
            <a:pPr lvl="2"/>
            <a:r>
              <a:rPr lang="zh-CN" altLang="en-US">
                <a:solidFill>
                  <a:schemeClr val="tx1"/>
                </a:solidFill>
              </a:rPr>
              <a:t>缺点：</a:t>
            </a:r>
            <a:r>
              <a:rPr lang="en-US" altLang="zh-CN">
                <a:solidFill>
                  <a:schemeClr val="tx1"/>
                </a:solidFill>
              </a:rPr>
              <a:t>CPU</a:t>
            </a:r>
            <a:r>
              <a:rPr lang="zh-CN" altLang="en-US">
                <a:solidFill>
                  <a:schemeClr val="tx1"/>
                </a:solidFill>
              </a:rPr>
              <a:t>需要不时地检查设备状态，影响</a:t>
            </a:r>
            <a:endParaRPr lang="zh-CN" altLang="en-US">
              <a:solidFill>
                <a:schemeClr val="tx1"/>
              </a:solidFill>
            </a:endParaRPr>
          </a:p>
          <a:p>
            <a:pPr marL="914400" lvl="2" indent="0">
              <a:buNone/>
            </a:pPr>
            <a:r>
              <a:rPr lang="en-US" altLang="zh-CN">
                <a:solidFill>
                  <a:schemeClr val="tx1"/>
                </a:solidFill>
              </a:rPr>
              <a:t>	CPU</a:t>
            </a:r>
            <a:r>
              <a:rPr lang="zh-CN" altLang="en-US">
                <a:solidFill>
                  <a:schemeClr val="tx1"/>
                </a:solidFill>
              </a:rPr>
              <a:t>的性能</a:t>
            </a:r>
            <a:endParaRPr lang="zh-CN" altLang="en-US">
              <a:solidFill>
                <a:schemeClr val="tx1"/>
              </a:solidFill>
            </a:endParaRPr>
          </a:p>
          <a:p>
            <a:pPr marL="914400" lvl="2" indent="0">
              <a:buNone/>
            </a:pPr>
            <a:endParaRPr lang="en-US" altLang="zh-CN">
              <a:solidFill>
                <a:schemeClr val="tx1"/>
              </a:solidFill>
            </a:endParaRPr>
          </a:p>
          <a:p>
            <a:pPr marL="457200" lvl="1" indent="0">
              <a:buNone/>
            </a:pP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7453630" y="2230755"/>
            <a:ext cx="4086225" cy="4171950"/>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normAutofit/>
          </a:bodyPr>
          <a:p>
            <a:r>
              <a:rPr lang="zh-CN" altLang="en-US">
                <a:sym typeface="+mn-ea"/>
              </a:rPr>
              <a:t>输入</a:t>
            </a:r>
            <a:r>
              <a:rPr lang="en-US" altLang="zh-CN">
                <a:sym typeface="+mn-ea"/>
              </a:rPr>
              <a:t>/</a:t>
            </a:r>
            <a:r>
              <a:rPr lang="zh-CN" altLang="en-US">
                <a:sym typeface="+mn-ea"/>
              </a:rPr>
              <a:t>输出操作</a:t>
            </a:r>
            <a:r>
              <a:rPr lang="en-US" altLang="zh-CN">
                <a:sym typeface="+mn-ea"/>
              </a:rPr>
              <a:t>——</a:t>
            </a:r>
            <a:r>
              <a:rPr lang="zh-CN" altLang="en-US">
                <a:sym typeface="+mn-ea"/>
              </a:rPr>
              <a:t>中断</a:t>
            </a:r>
            <a:r>
              <a:rPr lang="zh-CN" altLang="en-US">
                <a:sym typeface="+mn-ea"/>
              </a:rPr>
              <a:t>控制</a:t>
            </a:r>
            <a:r>
              <a:rPr lang="zh-CN" altLang="en-US">
                <a:sym typeface="+mn-ea"/>
              </a:rPr>
              <a:t>输入</a:t>
            </a:r>
            <a:r>
              <a:rPr lang="en-US" altLang="zh-CN">
                <a:sym typeface="+mn-ea"/>
              </a:rPr>
              <a:t>/</a:t>
            </a:r>
            <a:r>
              <a:rPr lang="zh-CN" altLang="en-US">
                <a:sym typeface="+mn-ea"/>
              </a:rPr>
              <a:t>输出</a:t>
            </a:r>
            <a:endParaRPr lang="zh-CN" altLang="en-US">
              <a:sym typeface="+mn-ea"/>
            </a:endParaRPr>
          </a:p>
        </p:txBody>
      </p:sp>
      <p:sp>
        <p:nvSpPr>
          <p:cNvPr id="3" name="内容占位符 2"/>
          <p:cNvSpPr>
            <a:spLocks noGrp="1"/>
          </p:cNvSpPr>
          <p:nvPr>
            <p:ph idx="1"/>
          </p:nvPr>
        </p:nvSpPr>
        <p:spPr/>
        <p:txBody>
          <a:bodyPr>
            <a:normAutofit/>
          </a:bodyPr>
          <a:p>
            <a:pPr marL="914400" lvl="2" indent="0">
              <a:buNone/>
            </a:pPr>
            <a:r>
              <a:rPr lang="zh-CN" altLang="en-US">
                <a:solidFill>
                  <a:schemeClr val="tx1"/>
                </a:solidFill>
              </a:rPr>
              <a:t>首先</a:t>
            </a:r>
            <a:r>
              <a:rPr lang="en-US" altLang="zh-CN">
                <a:solidFill>
                  <a:schemeClr val="tx1"/>
                </a:solidFill>
              </a:rPr>
              <a:t>CPU</a:t>
            </a:r>
            <a:r>
              <a:rPr lang="zh-CN" altLang="en-US">
                <a:solidFill>
                  <a:schemeClr val="tx1"/>
                </a:solidFill>
              </a:rPr>
              <a:t>告知</a:t>
            </a:r>
            <a:r>
              <a:rPr lang="en-US" altLang="zh-CN">
                <a:solidFill>
                  <a:schemeClr val="tx1"/>
                </a:solidFill>
              </a:rPr>
              <a:t>I/O</a:t>
            </a:r>
            <a:r>
              <a:rPr lang="zh-CN" altLang="en-US">
                <a:solidFill>
                  <a:schemeClr val="tx1"/>
                </a:solidFill>
              </a:rPr>
              <a:t>设备即将开始数据传输，但是</a:t>
            </a:r>
            <a:r>
              <a:rPr lang="en-US" altLang="zh-CN">
                <a:solidFill>
                  <a:schemeClr val="tx1"/>
                </a:solidFill>
              </a:rPr>
              <a:t>CPU</a:t>
            </a:r>
            <a:r>
              <a:rPr lang="zh-CN" altLang="en-US">
                <a:solidFill>
                  <a:srgbClr val="FF0000"/>
                </a:solidFill>
              </a:rPr>
              <a:t>不需要</a:t>
            </a:r>
            <a:r>
              <a:rPr lang="zh-CN" altLang="en-US">
                <a:solidFill>
                  <a:schemeClr val="tx1"/>
                </a:solidFill>
              </a:rPr>
              <a:t>不停地检查</a:t>
            </a:r>
            <a:r>
              <a:rPr lang="en-US" altLang="zh-CN">
                <a:sym typeface="+mn-ea"/>
              </a:rPr>
              <a:t>I/O</a:t>
            </a:r>
            <a:r>
              <a:rPr lang="zh-CN" altLang="en-US">
                <a:sym typeface="+mn-ea"/>
              </a:rPr>
              <a:t>设备状态，</a:t>
            </a:r>
            <a:endParaRPr lang="zh-CN" altLang="en-US">
              <a:sym typeface="+mn-ea"/>
            </a:endParaRPr>
          </a:p>
          <a:p>
            <a:pPr marL="914400" lvl="2" indent="0">
              <a:buNone/>
            </a:pPr>
            <a:r>
              <a:rPr lang="zh-CN" altLang="en-US">
                <a:sym typeface="+mn-ea"/>
              </a:rPr>
              <a:t>当</a:t>
            </a:r>
            <a:r>
              <a:rPr lang="en-US" altLang="zh-CN">
                <a:sym typeface="+mn-ea"/>
              </a:rPr>
              <a:t>I/O</a:t>
            </a:r>
            <a:r>
              <a:rPr lang="zh-CN" altLang="en-US">
                <a:sym typeface="+mn-ea"/>
              </a:rPr>
              <a:t>设备准备好时，</a:t>
            </a:r>
            <a:r>
              <a:rPr lang="en-US" altLang="zh-CN">
                <a:sym typeface="+mn-ea"/>
              </a:rPr>
              <a:t>I/O</a:t>
            </a:r>
            <a:r>
              <a:rPr lang="zh-CN" altLang="en-US">
                <a:sym typeface="+mn-ea"/>
              </a:rPr>
              <a:t>设备通知（</a:t>
            </a:r>
            <a:r>
              <a:rPr lang="zh-CN" altLang="en-US">
                <a:solidFill>
                  <a:srgbClr val="FF0000"/>
                </a:solidFill>
                <a:sym typeface="+mn-ea"/>
              </a:rPr>
              <a:t>中断</a:t>
            </a:r>
            <a:r>
              <a:rPr lang="zh-CN" altLang="en-US">
                <a:sym typeface="+mn-ea"/>
              </a:rPr>
              <a:t>）</a:t>
            </a:r>
            <a:r>
              <a:rPr lang="en-US" altLang="zh-CN">
                <a:sym typeface="+mn-ea"/>
              </a:rPr>
              <a:t>CPU</a:t>
            </a:r>
            <a:r>
              <a:rPr lang="zh-CN" altLang="en-US">
                <a:sym typeface="+mn-ea"/>
              </a:rPr>
              <a:t>，这个过程中</a:t>
            </a:r>
            <a:r>
              <a:rPr lang="en-US" altLang="zh-CN">
                <a:sym typeface="+mn-ea"/>
              </a:rPr>
              <a:t>CPU</a:t>
            </a:r>
            <a:r>
              <a:rPr lang="zh-CN" altLang="en-US">
                <a:sym typeface="+mn-ea"/>
              </a:rPr>
              <a:t>可以做其他工作</a:t>
            </a:r>
            <a:endParaRPr lang="zh-CN" altLang="en-US">
              <a:sym typeface="+mn-ea"/>
            </a:endParaRPr>
          </a:p>
          <a:p>
            <a:pPr marL="914400" lvl="2" indent="0">
              <a:buNone/>
            </a:pPr>
            <a:endParaRPr lang="zh-CN" altLang="en-US">
              <a:solidFill>
                <a:schemeClr val="tx1"/>
              </a:solidFill>
              <a:sym typeface="+mn-ea"/>
            </a:endParaRPr>
          </a:p>
          <a:p>
            <a:pPr marL="914400" lvl="2" indent="0">
              <a:buNone/>
            </a:pPr>
            <a:r>
              <a:rPr lang="zh-CN" altLang="en-US">
                <a:solidFill>
                  <a:schemeClr val="tx1"/>
                </a:solidFill>
              </a:rPr>
              <a:t>优点：</a:t>
            </a:r>
            <a:r>
              <a:rPr lang="en-US" altLang="zh-CN">
                <a:solidFill>
                  <a:schemeClr val="tx1"/>
                </a:solidFill>
              </a:rPr>
              <a:t>CPU</a:t>
            </a:r>
            <a:r>
              <a:rPr lang="zh-CN" altLang="en-US">
                <a:solidFill>
                  <a:schemeClr val="tx1"/>
                </a:solidFill>
              </a:rPr>
              <a:t>时间没有被浪费</a:t>
            </a:r>
            <a:endParaRPr lang="zh-CN" altLang="en-US">
              <a:solidFill>
                <a:schemeClr val="tx1"/>
              </a:solidFill>
            </a:endParaRPr>
          </a:p>
          <a:p>
            <a:pPr marL="914400" lvl="2" indent="0">
              <a:buNone/>
            </a:pPr>
            <a:endParaRPr lang="en-US" altLang="zh-CN">
              <a:solidFill>
                <a:schemeClr val="tx1"/>
              </a:solidFill>
            </a:endParaRPr>
          </a:p>
          <a:p>
            <a:pPr marL="914400" lvl="2" indent="0">
              <a:buNone/>
            </a:pPr>
            <a:endParaRPr lang="en-US" altLang="zh-CN" sz="2800">
              <a:solidFill>
                <a:srgbClr val="FF0000"/>
              </a:solidFill>
            </a:endParaRPr>
          </a:p>
          <a:p>
            <a:pPr marL="457200" lvl="1" indent="0">
              <a:buNone/>
            </a:pPr>
            <a:endParaRPr lang="en-US" altLang="zh-CN" sz="2800">
              <a:solidFill>
                <a:srgbClr val="FF0000"/>
              </a:solidFill>
            </a:endParaRPr>
          </a:p>
        </p:txBody>
      </p:sp>
      <p:pic>
        <p:nvPicPr>
          <p:cNvPr id="5" name="图片 4"/>
          <p:cNvPicPr>
            <a:picLocks noChangeAspect="1"/>
          </p:cNvPicPr>
          <p:nvPr/>
        </p:nvPicPr>
        <p:blipFill>
          <a:blip r:embed="rId1"/>
          <a:stretch>
            <a:fillRect/>
          </a:stretch>
        </p:blipFill>
        <p:spPr>
          <a:xfrm>
            <a:off x="6715760" y="2908935"/>
            <a:ext cx="3895725" cy="3438525"/>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normAutofit/>
          </a:bodyPr>
          <a:p>
            <a:r>
              <a:rPr lang="zh-CN" altLang="en-US">
                <a:sym typeface="+mn-ea"/>
              </a:rPr>
              <a:t>输入</a:t>
            </a:r>
            <a:r>
              <a:rPr lang="en-US" altLang="zh-CN">
                <a:sym typeface="+mn-ea"/>
              </a:rPr>
              <a:t>/</a:t>
            </a:r>
            <a:r>
              <a:rPr lang="zh-CN" altLang="en-US">
                <a:sym typeface="+mn-ea"/>
              </a:rPr>
              <a:t>输出操作</a:t>
            </a:r>
            <a:r>
              <a:rPr lang="en-US" altLang="zh-CN">
                <a:sym typeface="+mn-ea"/>
              </a:rPr>
              <a:t>——</a:t>
            </a:r>
            <a:r>
              <a:rPr lang="zh-CN" altLang="en-US">
                <a:sym typeface="+mn-ea"/>
              </a:rPr>
              <a:t>直接存储器存取（</a:t>
            </a:r>
            <a:r>
              <a:rPr lang="en-US" altLang="zh-CN">
                <a:sym typeface="+mn-ea"/>
              </a:rPr>
              <a:t>DMA</a:t>
            </a:r>
            <a:r>
              <a:rPr lang="zh-CN" altLang="en-US">
                <a:sym typeface="+mn-ea"/>
              </a:rPr>
              <a:t>）</a:t>
            </a:r>
            <a:endParaRPr lang="zh-CN" altLang="en-US">
              <a:sym typeface="+mn-ea"/>
            </a:endParaRPr>
          </a:p>
        </p:txBody>
      </p:sp>
      <p:sp>
        <p:nvSpPr>
          <p:cNvPr id="3" name="内容占位符 2"/>
          <p:cNvSpPr>
            <a:spLocks noGrp="1"/>
          </p:cNvSpPr>
          <p:nvPr>
            <p:ph idx="1"/>
          </p:nvPr>
        </p:nvSpPr>
        <p:spPr/>
        <p:txBody>
          <a:bodyPr>
            <a:normAutofit/>
          </a:bodyPr>
          <a:p>
            <a:pPr marL="914400" lvl="2" indent="0">
              <a:buNone/>
            </a:pPr>
            <a:r>
              <a:rPr lang="zh-CN">
                <a:solidFill>
                  <a:schemeClr val="tx1"/>
                </a:solidFill>
              </a:rPr>
              <a:t>由</a:t>
            </a:r>
            <a:r>
              <a:rPr lang="en-US" altLang="zh-CN">
                <a:solidFill>
                  <a:schemeClr val="tx1"/>
                </a:solidFill>
              </a:rPr>
              <a:t>DMA</a:t>
            </a:r>
            <a:r>
              <a:rPr lang="zh-CN" altLang="en-US">
                <a:solidFill>
                  <a:schemeClr val="tx1"/>
                </a:solidFill>
              </a:rPr>
              <a:t>控制器来承担</a:t>
            </a:r>
            <a:r>
              <a:rPr lang="en-US" altLang="zh-CN">
                <a:solidFill>
                  <a:schemeClr val="tx1"/>
                </a:solidFill>
              </a:rPr>
              <a:t>CPU</a:t>
            </a:r>
            <a:r>
              <a:rPr lang="zh-CN" altLang="en-US">
                <a:solidFill>
                  <a:schemeClr val="tx1"/>
                </a:solidFill>
              </a:rPr>
              <a:t>的一些功能，主要用于</a:t>
            </a:r>
            <a:r>
              <a:rPr lang="zh-CN" altLang="en-US">
                <a:solidFill>
                  <a:srgbClr val="FF0000"/>
                </a:solidFill>
              </a:rPr>
              <a:t>高速</a:t>
            </a:r>
            <a:r>
              <a:rPr lang="en-US" altLang="zh-CN">
                <a:solidFill>
                  <a:srgbClr val="FF0000"/>
                </a:solidFill>
              </a:rPr>
              <a:t>I/O</a:t>
            </a:r>
            <a:r>
              <a:rPr lang="zh-CN" altLang="en-US">
                <a:solidFill>
                  <a:srgbClr val="FF0000"/>
                </a:solidFill>
              </a:rPr>
              <a:t>设备</a:t>
            </a:r>
            <a:r>
              <a:rPr lang="zh-CN" altLang="en-US">
                <a:solidFill>
                  <a:schemeClr val="tx1"/>
                </a:solidFill>
              </a:rPr>
              <a:t>传输大量的数据，如硬盘</a:t>
            </a:r>
            <a:endParaRPr lang="zh-CN" altLang="en-US">
              <a:solidFill>
                <a:schemeClr val="tx1"/>
              </a:solidFill>
            </a:endParaRPr>
          </a:p>
          <a:p>
            <a:pPr marL="914400" lvl="2" indent="0">
              <a:buNone/>
            </a:pPr>
            <a:endParaRPr lang="zh-CN" altLang="en-US">
              <a:solidFill>
                <a:schemeClr val="tx1"/>
              </a:solidFill>
            </a:endParaRPr>
          </a:p>
          <a:p>
            <a:pPr marL="914400" lvl="2" indent="0">
              <a:buNone/>
            </a:pPr>
            <a:r>
              <a:rPr lang="zh-CN" altLang="en-US">
                <a:solidFill>
                  <a:schemeClr val="tx1"/>
                </a:solidFill>
              </a:rPr>
              <a:t>优点：</a:t>
            </a:r>
            <a:r>
              <a:rPr lang="en-US" altLang="zh-CN">
                <a:solidFill>
                  <a:schemeClr val="tx1"/>
                </a:solidFill>
              </a:rPr>
              <a:t>CPU</a:t>
            </a:r>
            <a:r>
              <a:rPr lang="zh-CN" altLang="en-US">
                <a:solidFill>
                  <a:schemeClr val="tx1"/>
                </a:solidFill>
              </a:rPr>
              <a:t>工作效率很高</a:t>
            </a:r>
            <a:endParaRPr lang="zh-CN" altLang="en-US">
              <a:solidFill>
                <a:schemeClr val="tx1"/>
              </a:solidFill>
            </a:endParaRPr>
          </a:p>
          <a:p>
            <a:pPr marL="914400" lvl="2" indent="0">
              <a:buNone/>
            </a:pPr>
            <a:endParaRPr lang="zh-CN" altLang="en-US">
              <a:solidFill>
                <a:schemeClr val="tx1"/>
              </a:solidFill>
            </a:endParaRPr>
          </a:p>
          <a:p>
            <a:pPr marL="914400" lvl="2" indent="0">
              <a:buNone/>
            </a:pPr>
            <a:r>
              <a:rPr lang="zh-CN" altLang="en-US">
                <a:solidFill>
                  <a:schemeClr val="tx1"/>
                </a:solidFill>
              </a:rPr>
              <a:t>缺点：需要增加</a:t>
            </a:r>
            <a:r>
              <a:rPr lang="en-US" altLang="zh-CN">
                <a:solidFill>
                  <a:schemeClr val="tx1"/>
                </a:solidFill>
              </a:rPr>
              <a:t>DMA</a:t>
            </a:r>
            <a:r>
              <a:rPr lang="zh-CN" altLang="en-US">
                <a:solidFill>
                  <a:schemeClr val="tx1"/>
                </a:solidFill>
              </a:rPr>
              <a:t>控制硬件</a:t>
            </a:r>
            <a:endParaRPr lang="en-US" altLang="zh-CN">
              <a:solidFill>
                <a:schemeClr val="tx1"/>
              </a:solidFill>
            </a:endParaRPr>
          </a:p>
          <a:p>
            <a:pPr marL="457200" lvl="1" indent="0">
              <a:buNone/>
            </a:pP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7151370" y="2491105"/>
            <a:ext cx="3533775" cy="3686175"/>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normAutofit/>
          </a:bodyPr>
          <a:p>
            <a:r>
              <a:rPr lang="zh-CN" altLang="en-US">
                <a:sym typeface="+mn-ea"/>
              </a:rPr>
              <a:t>输入</a:t>
            </a:r>
            <a:r>
              <a:rPr lang="en-US" altLang="zh-CN">
                <a:sym typeface="+mn-ea"/>
              </a:rPr>
              <a:t>/</a:t>
            </a:r>
            <a:r>
              <a:rPr lang="zh-CN" altLang="en-US">
                <a:sym typeface="+mn-ea"/>
              </a:rPr>
              <a:t>输出操作</a:t>
            </a:r>
            <a:r>
              <a:rPr lang="en-US" altLang="zh-CN">
                <a:sym typeface="+mn-ea"/>
              </a:rPr>
              <a:t>——</a:t>
            </a:r>
            <a:r>
              <a:rPr lang="zh-CN" altLang="en-US">
                <a:sym typeface="+mn-ea"/>
              </a:rPr>
              <a:t>直接存储器存取（</a:t>
            </a:r>
            <a:r>
              <a:rPr lang="en-US" altLang="zh-CN">
                <a:sym typeface="+mn-ea"/>
              </a:rPr>
              <a:t>DMA</a:t>
            </a:r>
            <a:r>
              <a:rPr lang="zh-CN" altLang="en-US">
                <a:sym typeface="+mn-ea"/>
              </a:rPr>
              <a:t>）</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838200" y="2143125"/>
            <a:ext cx="5381625" cy="3219450"/>
          </a:xfrm>
          <a:prstGeom prst="rect">
            <a:avLst/>
          </a:prstGeom>
        </p:spPr>
      </p:pic>
      <p:pic>
        <p:nvPicPr>
          <p:cNvPr id="6" name="图片 5"/>
          <p:cNvPicPr>
            <a:picLocks noChangeAspect="1"/>
          </p:cNvPicPr>
          <p:nvPr/>
        </p:nvPicPr>
        <p:blipFill>
          <a:blip r:embed="rId2"/>
          <a:stretch>
            <a:fillRect/>
          </a:stretch>
        </p:blipFill>
        <p:spPr>
          <a:xfrm>
            <a:off x="7867650" y="1847850"/>
            <a:ext cx="3486150" cy="3810000"/>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不同的体系结构</a:t>
            </a:r>
            <a:br>
              <a:rPr lang="zh-CN" altLang="en-US">
                <a:sym typeface="+mn-ea"/>
              </a:rPr>
            </a:br>
            <a:endParaRPr lang="zh-CN" altLang="en-US"/>
          </a:p>
        </p:txBody>
      </p:sp>
      <p:sp>
        <p:nvSpPr>
          <p:cNvPr id="3" name="内容占位符 2"/>
          <p:cNvSpPr>
            <a:spLocks noGrp="1"/>
          </p:cNvSpPr>
          <p:nvPr>
            <p:ph idx="1"/>
          </p:nvPr>
        </p:nvSpPr>
        <p:spPr>
          <a:xfrm>
            <a:off x="838200" y="1253490"/>
            <a:ext cx="10614025" cy="5409565"/>
          </a:xfrm>
        </p:spPr>
        <p:txBody>
          <a:bodyPr/>
          <a:p>
            <a:r>
              <a:rPr lang="en-US" altLang="zh-CN"/>
              <a:t>CISC</a:t>
            </a:r>
            <a:r>
              <a:rPr lang="zh-CN" altLang="en-US"/>
              <a:t>（复杂指令集计算机）体系结构</a:t>
            </a:r>
            <a:endParaRPr lang="zh-CN" altLang="en-US"/>
          </a:p>
          <a:p>
            <a:pPr lvl="1"/>
            <a:r>
              <a:rPr lang="zh-CN" altLang="en-US"/>
              <a:t>设计策略：是使用</a:t>
            </a:r>
            <a:r>
              <a:rPr lang="zh-CN" altLang="en-US">
                <a:solidFill>
                  <a:srgbClr val="FF0000"/>
                </a:solidFill>
              </a:rPr>
              <a:t>大量</a:t>
            </a:r>
            <a:r>
              <a:rPr lang="zh-CN" altLang="en-US"/>
              <a:t>的指令，包括</a:t>
            </a:r>
            <a:r>
              <a:rPr lang="zh-CN" altLang="en-US">
                <a:solidFill>
                  <a:srgbClr val="FF0000"/>
                </a:solidFill>
              </a:rPr>
              <a:t>复杂</a:t>
            </a:r>
            <a:r>
              <a:rPr lang="zh-CN" altLang="en-US"/>
              <a:t>指令</a:t>
            </a:r>
            <a:endParaRPr lang="zh-CN" altLang="en-US"/>
          </a:p>
          <a:p>
            <a:pPr lvl="1"/>
            <a:endParaRPr lang="zh-CN" altLang="en-US"/>
          </a:p>
          <a:p>
            <a:pPr lvl="1"/>
            <a:r>
              <a:rPr lang="zh-CN" altLang="en-US"/>
              <a:t>优点：程序设计</a:t>
            </a:r>
            <a:r>
              <a:rPr lang="zh-CN" altLang="en-US">
                <a:solidFill>
                  <a:srgbClr val="FF0000"/>
                </a:solidFill>
              </a:rPr>
              <a:t>更容易</a:t>
            </a:r>
            <a:r>
              <a:rPr lang="zh-CN" altLang="en-US"/>
              <a:t>，因为每个简单的或复杂的任务都有一条对应的指令。程序员不需要写一大堆的指令去完成复杂的任务</a:t>
            </a:r>
            <a:endParaRPr lang="zh-CN" altLang="en-US"/>
          </a:p>
          <a:p>
            <a:pPr lvl="1"/>
            <a:endParaRPr lang="zh-CN" altLang="en-US"/>
          </a:p>
          <a:p>
            <a:pPr lvl="1"/>
            <a:r>
              <a:rPr lang="zh-CN" altLang="en-US"/>
              <a:t>缺点：指令集的复杂性使得</a:t>
            </a:r>
            <a:r>
              <a:rPr lang="en-US" altLang="zh-CN"/>
              <a:t>CPU</a:t>
            </a:r>
            <a:r>
              <a:rPr lang="zh-CN" altLang="en-US"/>
              <a:t>和控制单元</a:t>
            </a:r>
            <a:r>
              <a:rPr lang="zh-CN" altLang="en-US">
                <a:solidFill>
                  <a:srgbClr val="FF0000"/>
                </a:solidFill>
              </a:rPr>
              <a:t>电路非常复杂</a:t>
            </a:r>
            <a:endParaRPr lang="zh-CN" altLang="en-US">
              <a:solidFill>
                <a:srgbClr val="FF0000"/>
              </a:solidFill>
            </a:endParaRPr>
          </a:p>
          <a:p>
            <a:pPr lvl="1"/>
            <a:endParaRPr lang="zh-CN" altLang="en-US"/>
          </a:p>
          <a:p>
            <a:pPr lvl="1"/>
            <a:r>
              <a:rPr lang="zh-CN" altLang="en-US"/>
              <a:t>优化方案：程序在两个层面上运行，</a:t>
            </a:r>
            <a:r>
              <a:rPr lang="en-US" altLang="zh-CN"/>
              <a:t>CPU</a:t>
            </a:r>
            <a:r>
              <a:rPr lang="zh-CN" altLang="en-US"/>
              <a:t>不直接执行</a:t>
            </a:r>
            <a:r>
              <a:rPr lang="zh-CN" altLang="en-US">
                <a:solidFill>
                  <a:srgbClr val="FF0000"/>
                </a:solidFill>
              </a:rPr>
              <a:t>机器语言指令</a:t>
            </a:r>
            <a:r>
              <a:rPr lang="zh-CN" altLang="en-US"/>
              <a:t>，</a:t>
            </a:r>
            <a:r>
              <a:rPr lang="en-US" altLang="zh-CN"/>
              <a:t>CPU</a:t>
            </a:r>
            <a:r>
              <a:rPr lang="zh-CN" altLang="en-US"/>
              <a:t>只执行被称为</a:t>
            </a:r>
            <a:r>
              <a:rPr lang="zh-CN" altLang="en-US">
                <a:solidFill>
                  <a:srgbClr val="FF0000"/>
                </a:solidFill>
              </a:rPr>
              <a:t>微操作</a:t>
            </a:r>
            <a:r>
              <a:rPr lang="zh-CN" altLang="en-US"/>
              <a:t>的简单操作，复杂指令被转化为一系列简单操作后由</a:t>
            </a:r>
            <a:r>
              <a:rPr lang="en-US" altLang="zh-CN"/>
              <a:t>CPU</a:t>
            </a:r>
            <a:r>
              <a:rPr lang="zh-CN" altLang="en-US"/>
              <a:t>执行，使用微操作的程序设计被称为</a:t>
            </a:r>
            <a:r>
              <a:rPr lang="zh-CN" altLang="en-US">
                <a:solidFill>
                  <a:srgbClr val="FF0000"/>
                </a:solidFill>
              </a:rPr>
              <a:t>微程序设计</a:t>
            </a:r>
            <a:endParaRPr lang="zh-CN" altLang="en-US">
              <a:solidFill>
                <a:srgbClr val="FF0000"/>
              </a:solidFill>
            </a:endParaRPr>
          </a:p>
          <a:p>
            <a:pPr lvl="1"/>
            <a:endParaRPr lang="zh-CN" altLang="en-US"/>
          </a:p>
          <a:p>
            <a:pPr lvl="1"/>
            <a:r>
              <a:rPr lang="zh-CN" altLang="en-US"/>
              <a:t>应用：英特尔公司开发的</a:t>
            </a:r>
            <a:r>
              <a:rPr lang="zh-CN" altLang="en-US">
                <a:solidFill>
                  <a:srgbClr val="FF0000"/>
                </a:solidFill>
              </a:rPr>
              <a:t>奔腾系列</a:t>
            </a:r>
            <a:r>
              <a:rPr lang="en-US" altLang="zh-CN">
                <a:solidFill>
                  <a:srgbClr val="FF0000"/>
                </a:solidFill>
              </a:rPr>
              <a:t>CPU</a:t>
            </a:r>
            <a:endParaRPr lang="en-US" altLang="zh-CN">
              <a:solidFill>
                <a:srgbClr val="FF0000"/>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不同的体系结构</a:t>
            </a:r>
            <a:br>
              <a:rPr lang="zh-CN" altLang="en-US">
                <a:sym typeface="+mn-ea"/>
              </a:rPr>
            </a:br>
            <a:endParaRPr lang="zh-CN" altLang="en-US"/>
          </a:p>
        </p:txBody>
      </p:sp>
      <p:sp>
        <p:nvSpPr>
          <p:cNvPr id="3" name="内容占位符 2"/>
          <p:cNvSpPr>
            <a:spLocks noGrp="1"/>
          </p:cNvSpPr>
          <p:nvPr>
            <p:ph idx="1"/>
          </p:nvPr>
        </p:nvSpPr>
        <p:spPr/>
        <p:txBody>
          <a:bodyPr/>
          <a:p>
            <a:r>
              <a:rPr lang="en-US" altLang="zh-CN"/>
              <a:t>RISC</a:t>
            </a:r>
            <a:r>
              <a:rPr lang="zh-CN" altLang="en-US"/>
              <a:t>（精简指令集计算机）体系结构</a:t>
            </a:r>
            <a:endParaRPr lang="zh-CN" altLang="en-US"/>
          </a:p>
          <a:p>
            <a:pPr lvl="1"/>
            <a:r>
              <a:rPr lang="zh-CN" altLang="en-US"/>
              <a:t>设计策略：是使用</a:t>
            </a:r>
            <a:r>
              <a:rPr lang="zh-CN" altLang="en-US">
                <a:solidFill>
                  <a:srgbClr val="FF0000"/>
                </a:solidFill>
              </a:rPr>
              <a:t>少</a:t>
            </a:r>
            <a:r>
              <a:rPr lang="zh-CN" altLang="en-US">
                <a:solidFill>
                  <a:srgbClr val="FF0000"/>
                </a:solidFill>
              </a:rPr>
              <a:t>量</a:t>
            </a:r>
            <a:r>
              <a:rPr lang="zh-CN" altLang="en-US"/>
              <a:t>的指令完成最少的简单操作</a:t>
            </a:r>
            <a:endParaRPr lang="zh-CN" altLang="en-US"/>
          </a:p>
          <a:p>
            <a:pPr lvl="1"/>
            <a:endParaRPr lang="zh-CN" altLang="en-US"/>
          </a:p>
          <a:p>
            <a:pPr lvl="1"/>
            <a:r>
              <a:rPr lang="zh-CN" altLang="en-US"/>
              <a:t>缺点：</a:t>
            </a:r>
            <a:r>
              <a:rPr lang="zh-CN" altLang="en-US">
                <a:sym typeface="+mn-ea"/>
              </a:rPr>
              <a:t>程序设计</a:t>
            </a:r>
            <a:r>
              <a:rPr lang="zh-CN" altLang="en-US">
                <a:solidFill>
                  <a:srgbClr val="FF0000"/>
                </a:solidFill>
                <a:sym typeface="+mn-ea"/>
              </a:rPr>
              <a:t>更难</a:t>
            </a:r>
            <a:r>
              <a:rPr lang="zh-CN" altLang="en-US">
                <a:sym typeface="+mn-ea"/>
              </a:rPr>
              <a:t>，</a:t>
            </a:r>
            <a:r>
              <a:rPr lang="zh-CN"/>
              <a:t>复杂指令需要用简单指令模拟</a:t>
            </a:r>
            <a:endParaRPr lang="zh-CN"/>
          </a:p>
          <a:p>
            <a:pPr lvl="1"/>
            <a:endParaRPr lang="zh-CN" altLang="en-US"/>
          </a:p>
          <a:p>
            <a:pPr marL="457200" lvl="1" indent="0">
              <a:buNone/>
            </a:pP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十进制系统（以</a:t>
            </a:r>
            <a:r>
              <a:rPr lang="en-US" altLang="zh-CN">
                <a:sym typeface="+mn-ea"/>
              </a:rPr>
              <a:t>10</a:t>
            </a:r>
            <a:r>
              <a:rPr lang="zh-CN" altLang="en-US">
                <a:sym typeface="+mn-ea"/>
              </a:rPr>
              <a:t>为底）</a:t>
            </a:r>
            <a:r>
              <a:rPr lang="en-US" altLang="zh-CN">
                <a:sym typeface="+mn-ea"/>
              </a:rPr>
              <a:t>——</a:t>
            </a:r>
            <a:r>
              <a:rPr lang="zh-CN" altLang="en-US">
                <a:sym typeface="+mn-ea"/>
              </a:rPr>
              <a:t>整数</a:t>
            </a:r>
            <a:endParaRPr lang="zh-CN" altLang="en-US">
              <a:sym typeface="+mn-ea"/>
            </a:endParaRPr>
          </a:p>
        </p:txBody>
      </p:sp>
      <p:pic>
        <p:nvPicPr>
          <p:cNvPr id="6" name="内容占位符 5"/>
          <p:cNvPicPr>
            <a:picLocks noChangeAspect="1"/>
          </p:cNvPicPr>
          <p:nvPr>
            <p:ph idx="1"/>
          </p:nvPr>
        </p:nvPicPr>
        <p:blipFill>
          <a:blip r:embed="rId1"/>
          <a:stretch>
            <a:fillRect/>
          </a:stretch>
        </p:blipFill>
        <p:spPr>
          <a:xfrm>
            <a:off x="436245" y="1893570"/>
            <a:ext cx="11320145" cy="1987550"/>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不同的体系结构</a:t>
            </a:r>
            <a:br>
              <a:rPr lang="zh-CN" altLang="en-US">
                <a:sym typeface="+mn-ea"/>
              </a:rPr>
            </a:br>
            <a:endParaRPr lang="zh-CN" altLang="en-US"/>
          </a:p>
        </p:txBody>
      </p:sp>
      <p:sp>
        <p:nvSpPr>
          <p:cNvPr id="3" name="内容占位符 2"/>
          <p:cNvSpPr>
            <a:spLocks noGrp="1"/>
          </p:cNvSpPr>
          <p:nvPr>
            <p:ph idx="1"/>
          </p:nvPr>
        </p:nvSpPr>
        <p:spPr/>
        <p:txBody>
          <a:bodyPr/>
          <a:p>
            <a:r>
              <a:rPr lang="zh-CN" altLang="en-US"/>
              <a:t>流水线</a:t>
            </a:r>
            <a:endParaRPr lang="zh-CN" altLang="en-US"/>
          </a:p>
          <a:p>
            <a:pPr lvl="1"/>
            <a:r>
              <a:rPr lang="zh-CN" altLang="en-US"/>
              <a:t>计算机对每条指令使用</a:t>
            </a:r>
            <a:r>
              <a:rPr lang="zh-CN" altLang="en-US">
                <a:solidFill>
                  <a:srgbClr val="FF0000"/>
                </a:solidFill>
              </a:rPr>
              <a:t>取指令、译码和执行</a:t>
            </a:r>
            <a:r>
              <a:rPr lang="zh-CN" altLang="en-US"/>
              <a:t>三个阶段，早期计算机每条指令的这三个阶段需要</a:t>
            </a:r>
            <a:r>
              <a:rPr lang="zh-CN" altLang="en-US">
                <a:solidFill>
                  <a:srgbClr val="FF0000"/>
                </a:solidFill>
              </a:rPr>
              <a:t>串行</a:t>
            </a:r>
            <a:r>
              <a:rPr lang="zh-CN" altLang="en-US"/>
              <a:t>完成，现代计算机使用流水线技术改善</a:t>
            </a:r>
            <a:r>
              <a:rPr lang="zh-CN" altLang="en-US">
                <a:solidFill>
                  <a:srgbClr val="FF0000"/>
                </a:solidFill>
              </a:rPr>
              <a:t>吞吐量</a:t>
            </a:r>
            <a:r>
              <a:rPr lang="zh-CN" altLang="en-US"/>
              <a:t>（单位时间内完成的指令总数）。</a:t>
            </a:r>
            <a:endParaRPr lang="zh-CN" altLang="en-US"/>
          </a:p>
          <a:p>
            <a:pPr lvl="1"/>
            <a:endParaRPr lang="zh-CN"/>
          </a:p>
          <a:p>
            <a:pPr lvl="1"/>
            <a:r>
              <a:rPr lang="zh-CN"/>
              <a:t>如果</a:t>
            </a:r>
            <a:r>
              <a:rPr lang="zh-CN">
                <a:solidFill>
                  <a:srgbClr val="FF0000"/>
                </a:solidFill>
              </a:rPr>
              <a:t>控制单元</a:t>
            </a:r>
            <a:r>
              <a:rPr lang="zh-CN"/>
              <a:t>能同时执行两个或三个阶段，那么下一条指令就可以在前一条指令完成前开始</a:t>
            </a:r>
            <a:endParaRPr lang="zh-CN"/>
          </a:p>
          <a:p>
            <a:pPr lvl="1"/>
            <a:endParaRPr lang="zh-CN"/>
          </a:p>
          <a:p>
            <a:pPr lvl="1"/>
            <a:endParaRPr lang="zh-CN" altLang="en-US"/>
          </a:p>
          <a:p>
            <a:pPr marL="457200" lvl="1" indent="0">
              <a:buNone/>
            </a:pPr>
            <a:endParaRPr lang="zh-CN" alt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不同的体系结构</a:t>
            </a:r>
            <a:br>
              <a:rPr lang="zh-CN" altLang="en-US">
                <a:sym typeface="+mn-ea"/>
              </a:rPr>
            </a:br>
            <a:endParaRPr lang="zh-CN" altLang="en-US"/>
          </a:p>
        </p:txBody>
      </p:sp>
      <p:sp>
        <p:nvSpPr>
          <p:cNvPr id="3" name="内容占位符 2"/>
          <p:cNvSpPr>
            <a:spLocks noGrp="1"/>
          </p:cNvSpPr>
          <p:nvPr>
            <p:ph idx="1"/>
          </p:nvPr>
        </p:nvSpPr>
        <p:spPr/>
        <p:txBody>
          <a:bodyPr/>
          <a:p>
            <a:r>
              <a:rPr lang="zh-CN" altLang="en-US"/>
              <a:t>流水线</a:t>
            </a:r>
            <a:endParaRPr lang="zh-CN" altLang="en-US"/>
          </a:p>
          <a:p>
            <a:pPr lvl="1"/>
            <a:endParaRPr lang="zh-CN"/>
          </a:p>
          <a:p>
            <a:pPr marL="457200" lvl="1" indent="0">
              <a:buNone/>
            </a:pPr>
            <a:endParaRPr lang="zh-CN"/>
          </a:p>
          <a:p>
            <a:pPr lvl="1"/>
            <a:endParaRPr lang="zh-CN"/>
          </a:p>
          <a:p>
            <a:pPr lvl="1"/>
            <a:endParaRPr lang="zh-CN" altLang="en-US"/>
          </a:p>
          <a:p>
            <a:pPr marL="457200" lvl="1" indent="0">
              <a:buNone/>
            </a:pPr>
            <a:endParaRPr lang="zh-CN" altLang="en-US"/>
          </a:p>
        </p:txBody>
      </p:sp>
      <p:pic>
        <p:nvPicPr>
          <p:cNvPr id="4" name="图片 3"/>
          <p:cNvPicPr>
            <a:picLocks noChangeAspect="1"/>
          </p:cNvPicPr>
          <p:nvPr/>
        </p:nvPicPr>
        <p:blipFill>
          <a:blip r:embed="rId1"/>
          <a:stretch>
            <a:fillRect/>
          </a:stretch>
        </p:blipFill>
        <p:spPr>
          <a:xfrm>
            <a:off x="2406650" y="2796540"/>
            <a:ext cx="7096125" cy="2705100"/>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不同的体系结构</a:t>
            </a:r>
            <a:br>
              <a:rPr lang="zh-CN" altLang="en-US">
                <a:sym typeface="+mn-ea"/>
              </a:rPr>
            </a:br>
            <a:endParaRPr lang="zh-CN" altLang="en-US"/>
          </a:p>
        </p:txBody>
      </p:sp>
      <p:sp>
        <p:nvSpPr>
          <p:cNvPr id="3" name="内容占位符 2"/>
          <p:cNvSpPr>
            <a:spLocks noGrp="1"/>
          </p:cNvSpPr>
          <p:nvPr>
            <p:ph idx="1"/>
          </p:nvPr>
        </p:nvSpPr>
        <p:spPr/>
        <p:txBody>
          <a:bodyPr/>
          <a:p>
            <a:r>
              <a:rPr lang="zh-CN" altLang="en-US"/>
              <a:t>并行处理</a:t>
            </a:r>
            <a:endParaRPr lang="zh-CN" altLang="en-US"/>
          </a:p>
          <a:p>
            <a:pPr lvl="1"/>
            <a:r>
              <a:rPr lang="zh-CN" altLang="en-US" sz="2000"/>
              <a:t>计算机传统上有单个控制单元、单个算术逻辑单元、单个内存单元。现代计算机有多</a:t>
            </a:r>
            <a:r>
              <a:rPr lang="zh-CN" altLang="en-US" sz="2000">
                <a:sym typeface="+mn-ea"/>
              </a:rPr>
              <a:t>个控制单元、多个算术逻辑单元、多个内存单元，每一个控制单元都能单独处理指令，这种思想称为并行处理，并行处理能</a:t>
            </a:r>
            <a:r>
              <a:rPr lang="zh-CN" altLang="en-US" sz="2000">
                <a:solidFill>
                  <a:srgbClr val="FF0000"/>
                </a:solidFill>
                <a:sym typeface="+mn-ea"/>
              </a:rPr>
              <a:t>改善吞吐量</a:t>
            </a:r>
            <a:r>
              <a:rPr lang="zh-CN" altLang="en-US" sz="2000">
                <a:sym typeface="+mn-ea"/>
              </a:rPr>
              <a:t>。</a:t>
            </a:r>
            <a:endParaRPr lang="zh-CN" altLang="en-US" sz="2000">
              <a:sym typeface="+mn-ea"/>
            </a:endParaRPr>
          </a:p>
          <a:p>
            <a:endParaRPr lang="zh-CN" altLang="en-US" sz="2000">
              <a:sym typeface="+mn-ea"/>
            </a:endParaRPr>
          </a:p>
          <a:p>
            <a:pPr lvl="1"/>
            <a:r>
              <a:rPr lang="zh-CN" altLang="en-US" sz="2000">
                <a:sym typeface="+mn-ea"/>
              </a:rPr>
              <a:t>并行处理可以发生在</a:t>
            </a:r>
            <a:r>
              <a:rPr lang="zh-CN" altLang="en-US" sz="2000">
                <a:solidFill>
                  <a:srgbClr val="FF0000"/>
                </a:solidFill>
                <a:sym typeface="+mn-ea"/>
              </a:rPr>
              <a:t>数据流、指令流</a:t>
            </a:r>
            <a:r>
              <a:rPr lang="zh-CN" altLang="en-US" sz="2000">
                <a:sym typeface="+mn-ea"/>
              </a:rPr>
              <a:t>或两者都有。</a:t>
            </a:r>
            <a:endParaRPr lang="zh-CN" altLang="en-US" sz="2000">
              <a:sym typeface="+mn-ea"/>
            </a:endParaRPr>
          </a:p>
          <a:p>
            <a:pPr lvl="1"/>
            <a:endParaRPr lang="zh-CN" altLang="en-US" sz="2000">
              <a:sym typeface="+mn-ea"/>
            </a:endParaRPr>
          </a:p>
          <a:p>
            <a:pPr lvl="1"/>
            <a:r>
              <a:rPr lang="zh-CN" altLang="en-US" sz="2000">
                <a:sym typeface="+mn-ea"/>
              </a:rPr>
              <a:t>并行处理把计算机的组织（从数据处理来看）分成</a:t>
            </a:r>
            <a:r>
              <a:rPr lang="en-US" altLang="zh-CN" sz="2000">
                <a:sym typeface="+mn-ea"/>
              </a:rPr>
              <a:t>4</a:t>
            </a:r>
            <a:r>
              <a:rPr lang="zh-CN" altLang="en-US" sz="2000">
                <a:sym typeface="+mn-ea"/>
              </a:rPr>
              <a:t>类</a:t>
            </a:r>
            <a:endParaRPr lang="zh-CN" altLang="en-US" sz="2000">
              <a:sym typeface="+mn-ea"/>
            </a:endParaRPr>
          </a:p>
          <a:p>
            <a:pPr lvl="2"/>
            <a:r>
              <a:rPr lang="en-US" altLang="zh-CN" sz="1665">
                <a:sym typeface="+mn-ea"/>
              </a:rPr>
              <a:t>SISD</a:t>
            </a:r>
            <a:r>
              <a:rPr lang="zh-CN" altLang="en-US" sz="1665">
                <a:sym typeface="+mn-ea"/>
              </a:rPr>
              <a:t>组织</a:t>
            </a:r>
            <a:endParaRPr lang="zh-CN" altLang="en-US" sz="1665">
              <a:sym typeface="+mn-ea"/>
            </a:endParaRPr>
          </a:p>
          <a:p>
            <a:pPr lvl="2"/>
            <a:r>
              <a:rPr lang="en-US" altLang="zh-CN" sz="1665">
                <a:sym typeface="+mn-ea"/>
              </a:rPr>
              <a:t>SIMD</a:t>
            </a:r>
            <a:r>
              <a:rPr lang="zh-CN" altLang="en-US" sz="1665">
                <a:sym typeface="+mn-ea"/>
              </a:rPr>
              <a:t>组织</a:t>
            </a:r>
            <a:endParaRPr lang="zh-CN" altLang="en-US" sz="1665">
              <a:sym typeface="+mn-ea"/>
            </a:endParaRPr>
          </a:p>
          <a:p>
            <a:pPr lvl="2"/>
            <a:r>
              <a:rPr lang="en-US" altLang="zh-CN" sz="1665">
                <a:sym typeface="+mn-ea"/>
              </a:rPr>
              <a:t>MISD</a:t>
            </a:r>
            <a:r>
              <a:rPr lang="zh-CN" altLang="en-US" sz="1665">
                <a:sym typeface="+mn-ea"/>
              </a:rPr>
              <a:t>组织</a:t>
            </a:r>
            <a:endParaRPr lang="zh-CN" altLang="en-US" sz="1665">
              <a:sym typeface="+mn-ea"/>
            </a:endParaRPr>
          </a:p>
          <a:p>
            <a:pPr lvl="2"/>
            <a:r>
              <a:rPr lang="en-US" altLang="zh-CN" sz="1665">
                <a:sym typeface="+mn-ea"/>
              </a:rPr>
              <a:t>MIMD</a:t>
            </a:r>
            <a:r>
              <a:rPr lang="zh-CN" altLang="en-US" sz="1665">
                <a:sym typeface="+mn-ea"/>
              </a:rPr>
              <a:t>组织</a:t>
            </a:r>
            <a:endParaRPr lang="zh-CN" altLang="en-US" sz="1665">
              <a:sym typeface="+mn-ea"/>
            </a:endParaRPr>
          </a:p>
          <a:p>
            <a:pPr lvl="1"/>
            <a:endParaRPr lang="zh-CN" altLang="en-US">
              <a:sym typeface="+mn-ea"/>
            </a:endParaRPr>
          </a:p>
          <a:p>
            <a:pPr lvl="1"/>
            <a:endParaRPr lang="zh-CN" altLang="en-US"/>
          </a:p>
          <a:p>
            <a:pPr lvl="1"/>
            <a:endParaRPr lang="zh-CN"/>
          </a:p>
          <a:p>
            <a:pPr marL="457200" lvl="1" indent="0">
              <a:buNone/>
            </a:pPr>
            <a:endParaRPr lang="zh-CN"/>
          </a:p>
          <a:p>
            <a:pPr lvl="1"/>
            <a:endParaRPr lang="zh-CN"/>
          </a:p>
          <a:p>
            <a:pPr lvl="1"/>
            <a:endParaRPr lang="zh-CN" altLang="en-US"/>
          </a:p>
          <a:p>
            <a:pPr marL="457200" lvl="1" indent="0">
              <a:buNone/>
            </a:pPr>
            <a:endParaRPr lang="zh-CN" altLang="en-US"/>
          </a:p>
        </p:txBody>
      </p:sp>
      <p:pic>
        <p:nvPicPr>
          <p:cNvPr id="4" name="图片 3"/>
          <p:cNvPicPr>
            <a:picLocks noChangeAspect="1"/>
          </p:cNvPicPr>
          <p:nvPr/>
        </p:nvPicPr>
        <p:blipFill>
          <a:blip r:embed="rId1"/>
          <a:stretch>
            <a:fillRect/>
          </a:stretch>
        </p:blipFill>
        <p:spPr>
          <a:xfrm>
            <a:off x="7656830" y="4307840"/>
            <a:ext cx="4267200" cy="2038350"/>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不同的体系结构</a:t>
            </a:r>
            <a:br>
              <a:rPr lang="zh-CN" altLang="en-US">
                <a:sym typeface="+mn-ea"/>
              </a:rPr>
            </a:br>
            <a:endParaRPr lang="zh-CN" altLang="en-US"/>
          </a:p>
        </p:txBody>
      </p:sp>
      <p:sp>
        <p:nvSpPr>
          <p:cNvPr id="3" name="内容占位符 2"/>
          <p:cNvSpPr>
            <a:spLocks noGrp="1"/>
          </p:cNvSpPr>
          <p:nvPr>
            <p:ph idx="1"/>
          </p:nvPr>
        </p:nvSpPr>
        <p:spPr/>
        <p:txBody>
          <a:bodyPr/>
          <a:p>
            <a:pPr marL="0" indent="0">
              <a:buNone/>
            </a:pPr>
            <a:r>
              <a:rPr lang="zh-CN" altLang="en-US"/>
              <a:t>并行处理</a:t>
            </a:r>
            <a:endParaRPr lang="zh-CN" altLang="en-US"/>
          </a:p>
          <a:p>
            <a:pPr lvl="1"/>
            <a:r>
              <a:rPr lang="en-US" altLang="zh-CN">
                <a:sym typeface="+mn-ea"/>
              </a:rPr>
              <a:t>SISD</a:t>
            </a:r>
            <a:r>
              <a:rPr lang="zh-CN" altLang="en-US">
                <a:sym typeface="+mn-ea"/>
              </a:rPr>
              <a:t>组织（单指令流，单数据流）：表示计算机有</a:t>
            </a:r>
            <a:r>
              <a:rPr lang="zh-CN" altLang="en-US">
                <a:solidFill>
                  <a:srgbClr val="FF0000"/>
                </a:solidFill>
                <a:sym typeface="+mn-ea"/>
              </a:rPr>
              <a:t>一个</a:t>
            </a:r>
            <a:r>
              <a:rPr lang="zh-CN" altLang="en-US">
                <a:sym typeface="+mn-ea"/>
              </a:rPr>
              <a:t>控制单元、</a:t>
            </a:r>
            <a:r>
              <a:rPr lang="zh-CN" altLang="en-US">
                <a:solidFill>
                  <a:srgbClr val="FF0000"/>
                </a:solidFill>
                <a:sym typeface="+mn-ea"/>
              </a:rPr>
              <a:t>一个</a:t>
            </a:r>
            <a:r>
              <a:rPr lang="zh-CN" altLang="en-US">
                <a:sym typeface="+mn-ea"/>
              </a:rPr>
              <a:t>算术逻辑单元和</a:t>
            </a:r>
            <a:r>
              <a:rPr lang="zh-CN" altLang="en-US">
                <a:solidFill>
                  <a:srgbClr val="FF0000"/>
                </a:solidFill>
                <a:sym typeface="+mn-ea"/>
              </a:rPr>
              <a:t>一个</a:t>
            </a:r>
            <a:r>
              <a:rPr lang="zh-CN" altLang="en-US">
                <a:sym typeface="+mn-ea"/>
              </a:rPr>
              <a:t>内存单元，指令被</a:t>
            </a:r>
            <a:r>
              <a:rPr lang="zh-CN" altLang="en-US">
                <a:solidFill>
                  <a:srgbClr val="FF0000"/>
                </a:solidFill>
                <a:sym typeface="+mn-ea"/>
              </a:rPr>
              <a:t>顺序执行</a:t>
            </a:r>
            <a:r>
              <a:rPr lang="zh-CN" altLang="en-US">
                <a:sym typeface="+mn-ea"/>
              </a:rPr>
              <a:t>，每条指令可以存取数据流中的一个或多个数据项</a:t>
            </a:r>
            <a:endParaRPr lang="zh-CN" altLang="en-US"/>
          </a:p>
          <a:p>
            <a:pPr lvl="1"/>
            <a:endParaRPr lang="zh-CN"/>
          </a:p>
          <a:p>
            <a:pPr marL="457200" lvl="1" indent="0">
              <a:buNone/>
            </a:pPr>
            <a:endParaRPr lang="zh-CN"/>
          </a:p>
          <a:p>
            <a:pPr lvl="1"/>
            <a:endParaRPr lang="zh-CN"/>
          </a:p>
          <a:p>
            <a:pPr lvl="1"/>
            <a:endParaRPr lang="zh-CN" altLang="en-US"/>
          </a:p>
          <a:p>
            <a:pPr marL="457200" lvl="1" indent="0">
              <a:buNone/>
            </a:pPr>
            <a:endParaRPr lang="zh-CN" altLang="en-US"/>
          </a:p>
        </p:txBody>
      </p:sp>
      <p:pic>
        <p:nvPicPr>
          <p:cNvPr id="5" name="图片 4"/>
          <p:cNvPicPr>
            <a:picLocks noChangeAspect="1"/>
          </p:cNvPicPr>
          <p:nvPr/>
        </p:nvPicPr>
        <p:blipFill>
          <a:blip r:embed="rId1"/>
          <a:stretch>
            <a:fillRect/>
          </a:stretch>
        </p:blipFill>
        <p:spPr>
          <a:xfrm>
            <a:off x="2665095" y="3625215"/>
            <a:ext cx="7172325" cy="2428875"/>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不同的体系结构</a:t>
            </a:r>
            <a:br>
              <a:rPr lang="zh-CN" altLang="en-US">
                <a:sym typeface="+mn-ea"/>
              </a:rPr>
            </a:br>
            <a:endParaRPr lang="zh-CN" altLang="en-US"/>
          </a:p>
        </p:txBody>
      </p:sp>
      <p:sp>
        <p:nvSpPr>
          <p:cNvPr id="3" name="内容占位符 2"/>
          <p:cNvSpPr>
            <a:spLocks noGrp="1"/>
          </p:cNvSpPr>
          <p:nvPr>
            <p:ph idx="1"/>
          </p:nvPr>
        </p:nvSpPr>
        <p:spPr/>
        <p:txBody>
          <a:bodyPr/>
          <a:p>
            <a:pPr marL="0" indent="0">
              <a:buNone/>
            </a:pPr>
            <a:r>
              <a:rPr lang="zh-CN" altLang="en-US"/>
              <a:t>并行处理</a:t>
            </a:r>
            <a:endParaRPr lang="zh-CN" altLang="en-US"/>
          </a:p>
          <a:p>
            <a:pPr lvl="1"/>
            <a:r>
              <a:rPr lang="en-US" altLang="zh-CN">
                <a:sym typeface="+mn-ea"/>
              </a:rPr>
              <a:t>SIMD</a:t>
            </a:r>
            <a:r>
              <a:rPr lang="zh-CN" altLang="en-US">
                <a:sym typeface="+mn-ea"/>
              </a:rPr>
              <a:t>组织（单指令流，多数据流）：表示计算机有</a:t>
            </a:r>
            <a:r>
              <a:rPr lang="zh-CN" altLang="en-US">
                <a:solidFill>
                  <a:srgbClr val="FF0000"/>
                </a:solidFill>
                <a:sym typeface="+mn-ea"/>
              </a:rPr>
              <a:t>一个</a:t>
            </a:r>
            <a:r>
              <a:rPr lang="zh-CN" altLang="en-US">
                <a:sym typeface="+mn-ea"/>
              </a:rPr>
              <a:t>控制单元、</a:t>
            </a:r>
            <a:r>
              <a:rPr lang="zh-CN" altLang="en-US">
                <a:solidFill>
                  <a:srgbClr val="FF0000"/>
                </a:solidFill>
                <a:sym typeface="+mn-ea"/>
              </a:rPr>
              <a:t>多个</a:t>
            </a:r>
            <a:r>
              <a:rPr lang="zh-CN" altLang="en-US">
                <a:sym typeface="+mn-ea"/>
              </a:rPr>
              <a:t>算术逻辑单元和</a:t>
            </a:r>
            <a:r>
              <a:rPr lang="zh-CN" altLang="en-US">
                <a:solidFill>
                  <a:srgbClr val="FF0000"/>
                </a:solidFill>
                <a:sym typeface="+mn-ea"/>
              </a:rPr>
              <a:t>一个</a:t>
            </a:r>
            <a:r>
              <a:rPr lang="zh-CN" altLang="en-US">
                <a:sym typeface="+mn-ea"/>
              </a:rPr>
              <a:t>内存单元，所有处理器单元从控制单元</a:t>
            </a:r>
            <a:r>
              <a:rPr lang="zh-CN" altLang="en-US">
                <a:solidFill>
                  <a:srgbClr val="FF0000"/>
                </a:solidFill>
                <a:sym typeface="+mn-ea"/>
              </a:rPr>
              <a:t>接收相同的指令</a:t>
            </a:r>
            <a:r>
              <a:rPr lang="zh-CN" altLang="en-US">
                <a:sym typeface="+mn-ea"/>
              </a:rPr>
              <a:t>，但在不同的数据项上操作</a:t>
            </a:r>
            <a:endParaRPr lang="zh-CN"/>
          </a:p>
          <a:p>
            <a:pPr marL="457200" lvl="1" indent="0">
              <a:buNone/>
            </a:pPr>
            <a:endParaRPr lang="zh-CN"/>
          </a:p>
          <a:p>
            <a:pPr lvl="1"/>
            <a:endParaRPr lang="zh-CN"/>
          </a:p>
          <a:p>
            <a:pPr lvl="1"/>
            <a:endParaRPr lang="zh-CN" altLang="en-US"/>
          </a:p>
          <a:p>
            <a:pPr marL="457200" lvl="1" indent="0">
              <a:buNone/>
            </a:pPr>
            <a:endParaRPr lang="zh-CN" altLang="en-US"/>
          </a:p>
        </p:txBody>
      </p:sp>
      <p:pic>
        <p:nvPicPr>
          <p:cNvPr id="6" name="图片 5"/>
          <p:cNvPicPr>
            <a:picLocks noChangeAspect="1"/>
          </p:cNvPicPr>
          <p:nvPr/>
        </p:nvPicPr>
        <p:blipFill>
          <a:blip r:embed="rId1"/>
          <a:stretch>
            <a:fillRect/>
          </a:stretch>
        </p:blipFill>
        <p:spPr>
          <a:xfrm>
            <a:off x="2839720" y="3429000"/>
            <a:ext cx="7105650" cy="3429000"/>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不同的体系结构</a:t>
            </a:r>
            <a:br>
              <a:rPr lang="zh-CN" altLang="en-US">
                <a:sym typeface="+mn-ea"/>
              </a:rPr>
            </a:br>
            <a:endParaRPr lang="zh-CN" altLang="en-US"/>
          </a:p>
        </p:txBody>
      </p:sp>
      <p:sp>
        <p:nvSpPr>
          <p:cNvPr id="3" name="内容占位符 2"/>
          <p:cNvSpPr>
            <a:spLocks noGrp="1"/>
          </p:cNvSpPr>
          <p:nvPr>
            <p:ph idx="1"/>
          </p:nvPr>
        </p:nvSpPr>
        <p:spPr/>
        <p:txBody>
          <a:bodyPr/>
          <a:p>
            <a:pPr marL="0" indent="0">
              <a:buNone/>
            </a:pPr>
            <a:r>
              <a:rPr lang="zh-CN" altLang="en-US"/>
              <a:t>并行处理</a:t>
            </a:r>
            <a:endParaRPr lang="zh-CN" altLang="en-US"/>
          </a:p>
          <a:p>
            <a:pPr lvl="1"/>
            <a:r>
              <a:rPr lang="en-US" altLang="zh-CN">
                <a:sym typeface="+mn-ea"/>
              </a:rPr>
              <a:t>MISD</a:t>
            </a:r>
            <a:r>
              <a:rPr lang="zh-CN" altLang="en-US">
                <a:sym typeface="+mn-ea"/>
              </a:rPr>
              <a:t>组织（多指令流，单数据流）：多指令流的多个指令作用于相同的数据项，</a:t>
            </a:r>
            <a:r>
              <a:rPr lang="en-US" altLang="zh-CN">
                <a:solidFill>
                  <a:srgbClr val="FF0000"/>
                </a:solidFill>
                <a:sym typeface="+mn-ea"/>
              </a:rPr>
              <a:t>MISD</a:t>
            </a:r>
            <a:r>
              <a:rPr lang="zh-CN" altLang="en-US">
                <a:solidFill>
                  <a:srgbClr val="FF0000"/>
                </a:solidFill>
                <a:sym typeface="+mn-ea"/>
              </a:rPr>
              <a:t>组织从未被实现</a:t>
            </a:r>
            <a:endParaRPr lang="zh-CN"/>
          </a:p>
          <a:p>
            <a:pPr lvl="1"/>
            <a:endParaRPr lang="zh-CN"/>
          </a:p>
          <a:p>
            <a:pPr lvl="1"/>
            <a:endParaRPr lang="zh-CN" altLang="en-US"/>
          </a:p>
          <a:p>
            <a:pPr marL="457200" lvl="1" indent="0">
              <a:buNone/>
            </a:pPr>
            <a:endParaRPr lang="zh-CN" altLang="en-US"/>
          </a:p>
        </p:txBody>
      </p:sp>
      <p:pic>
        <p:nvPicPr>
          <p:cNvPr id="4" name="图片 3"/>
          <p:cNvPicPr>
            <a:picLocks noChangeAspect="1"/>
          </p:cNvPicPr>
          <p:nvPr/>
        </p:nvPicPr>
        <p:blipFill>
          <a:blip r:embed="rId1"/>
          <a:stretch>
            <a:fillRect/>
          </a:stretch>
        </p:blipFill>
        <p:spPr>
          <a:xfrm>
            <a:off x="3955415" y="3167380"/>
            <a:ext cx="4591050" cy="3009900"/>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不同的体系结构</a:t>
            </a:r>
            <a:br>
              <a:rPr lang="zh-CN" altLang="en-US">
                <a:sym typeface="+mn-ea"/>
              </a:rPr>
            </a:br>
            <a:endParaRPr lang="zh-CN" altLang="en-US"/>
          </a:p>
        </p:txBody>
      </p:sp>
      <p:sp>
        <p:nvSpPr>
          <p:cNvPr id="3" name="内容占位符 2"/>
          <p:cNvSpPr>
            <a:spLocks noGrp="1"/>
          </p:cNvSpPr>
          <p:nvPr>
            <p:ph idx="1"/>
          </p:nvPr>
        </p:nvSpPr>
        <p:spPr/>
        <p:txBody>
          <a:bodyPr/>
          <a:p>
            <a:pPr marL="0" indent="0">
              <a:buNone/>
            </a:pPr>
            <a:r>
              <a:rPr lang="zh-CN" altLang="en-US"/>
              <a:t>并行处理</a:t>
            </a:r>
            <a:endParaRPr lang="zh-CN" altLang="en-US"/>
          </a:p>
          <a:p>
            <a:pPr lvl="1"/>
            <a:r>
              <a:rPr lang="en-US" altLang="zh-CN">
                <a:sym typeface="+mn-ea"/>
              </a:rPr>
              <a:t>MIMD</a:t>
            </a:r>
            <a:r>
              <a:rPr lang="zh-CN" altLang="en-US">
                <a:sym typeface="+mn-ea"/>
              </a:rPr>
              <a:t>组织（多指令流，多数据流）：</a:t>
            </a:r>
            <a:r>
              <a:rPr lang="zh-CN" altLang="en-US">
                <a:solidFill>
                  <a:srgbClr val="FF0000"/>
                </a:solidFill>
                <a:sym typeface="+mn-ea"/>
              </a:rPr>
              <a:t>多指令流</a:t>
            </a:r>
            <a:r>
              <a:rPr lang="zh-CN" altLang="en-US">
                <a:sym typeface="+mn-ea"/>
              </a:rPr>
              <a:t>的</a:t>
            </a:r>
            <a:r>
              <a:rPr lang="zh-CN" altLang="en-US">
                <a:solidFill>
                  <a:srgbClr val="FF0000"/>
                </a:solidFill>
                <a:sym typeface="+mn-ea"/>
              </a:rPr>
              <a:t>多个指令</a:t>
            </a:r>
            <a:r>
              <a:rPr lang="zh-CN" altLang="en-US">
                <a:sym typeface="+mn-ea"/>
              </a:rPr>
              <a:t>作用于</a:t>
            </a:r>
            <a:r>
              <a:rPr lang="zh-CN" altLang="en-US">
                <a:solidFill>
                  <a:srgbClr val="FF0000"/>
                </a:solidFill>
                <a:sym typeface="+mn-ea"/>
              </a:rPr>
              <a:t>多个数据流</a:t>
            </a:r>
            <a:r>
              <a:rPr lang="zh-CN" altLang="en-US">
                <a:solidFill>
                  <a:schemeClr val="tx1"/>
                </a:solidFill>
                <a:sym typeface="+mn-ea"/>
              </a:rPr>
              <a:t>（每条指令作用于一个数据项）</a:t>
            </a:r>
            <a:r>
              <a:rPr lang="en-US" altLang="zh-CN">
                <a:solidFill>
                  <a:schemeClr val="tx1"/>
                </a:solidFill>
              </a:rPr>
              <a:t>——</a:t>
            </a:r>
            <a:r>
              <a:rPr lang="en-US" altLang="zh-CN">
                <a:solidFill>
                  <a:srgbClr val="FF0000"/>
                </a:solidFill>
                <a:sym typeface="+mn-ea"/>
              </a:rPr>
              <a:t>MIMD</a:t>
            </a:r>
            <a:r>
              <a:rPr lang="zh-CN" altLang="en-US">
                <a:solidFill>
                  <a:srgbClr val="FF0000"/>
                </a:solidFill>
                <a:sym typeface="+mn-ea"/>
              </a:rPr>
              <a:t>组织被</a:t>
            </a:r>
            <a:r>
              <a:rPr lang="zh-CN" altLang="en-US">
                <a:solidFill>
                  <a:srgbClr val="FF0000"/>
                </a:solidFill>
              </a:rPr>
              <a:t>现代计算机实现</a:t>
            </a:r>
            <a:endParaRPr lang="zh-CN">
              <a:solidFill>
                <a:srgbClr val="FF0000"/>
              </a:solidFill>
            </a:endParaRPr>
          </a:p>
          <a:p>
            <a:pPr lvl="1"/>
            <a:endParaRPr lang="zh-CN" altLang="en-US"/>
          </a:p>
          <a:p>
            <a:pPr marL="457200" lvl="1" indent="0">
              <a:buNone/>
            </a:pPr>
            <a:endParaRPr lang="zh-CN" altLang="en-US"/>
          </a:p>
        </p:txBody>
      </p:sp>
      <p:pic>
        <p:nvPicPr>
          <p:cNvPr id="5" name="图片 4"/>
          <p:cNvPicPr>
            <a:picLocks noChangeAspect="1"/>
          </p:cNvPicPr>
          <p:nvPr/>
        </p:nvPicPr>
        <p:blipFill>
          <a:blip r:embed="rId1"/>
          <a:stretch>
            <a:fillRect/>
          </a:stretch>
        </p:blipFill>
        <p:spPr>
          <a:xfrm>
            <a:off x="1747520" y="3230880"/>
            <a:ext cx="8696325" cy="3105150"/>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endParaRPr lang="zh-CN" altLang="en-US"/>
          </a:p>
        </p:txBody>
      </p:sp>
      <p:sp>
        <p:nvSpPr>
          <p:cNvPr id="3" name="内容占位符 2"/>
          <p:cNvSpPr>
            <a:spLocks noGrp="1"/>
          </p:cNvSpPr>
          <p:nvPr>
            <p:ph idx="1"/>
          </p:nvPr>
        </p:nvSpPr>
        <p:spPr/>
        <p:txBody>
          <a:bodyPr/>
          <a:p>
            <a:pPr marL="457200" lvl="1" indent="0">
              <a:buNone/>
            </a:pPr>
            <a:r>
              <a:rPr lang="zh-CN" altLang="en-US"/>
              <a:t>为了解释计算机的体系结构和指令处理，引入一台简单（非真实）计算机</a:t>
            </a:r>
            <a:endParaRPr lang="zh-CN" altLang="en-US"/>
          </a:p>
          <a:p>
            <a:pPr marL="457200" lvl="1" indent="0">
              <a:buNone/>
            </a:pPr>
            <a:endParaRPr lang="zh-CN" altLang="en-US"/>
          </a:p>
          <a:p>
            <a:pPr marL="457200" lvl="1" indent="0">
              <a:buNone/>
            </a:pPr>
            <a:r>
              <a:rPr lang="zh-CN" altLang="en-US"/>
              <a:t>简单计算机有三部分组成</a:t>
            </a:r>
            <a:endParaRPr lang="zh-CN" altLang="en-US"/>
          </a:p>
          <a:p>
            <a:pPr lvl="1"/>
            <a:r>
              <a:rPr lang="en-US" altLang="zh-CN"/>
              <a:t>CPU</a:t>
            </a:r>
            <a:endParaRPr lang="en-US" altLang="zh-CN"/>
          </a:p>
          <a:p>
            <a:pPr lvl="1"/>
            <a:r>
              <a:rPr lang="zh-CN" altLang="en-US"/>
              <a:t>存储器</a:t>
            </a:r>
            <a:endParaRPr lang="zh-CN" altLang="en-US"/>
          </a:p>
          <a:p>
            <a:pPr lvl="1"/>
            <a:r>
              <a:rPr lang="zh-CN" altLang="en-US"/>
              <a:t>输入</a:t>
            </a:r>
            <a:r>
              <a:rPr lang="en-US" altLang="zh-CN"/>
              <a:t>/</a:t>
            </a:r>
            <a:r>
              <a:rPr lang="zh-CN" altLang="en-US"/>
              <a:t>输出子系统</a:t>
            </a:r>
            <a:endParaRPr lang="zh-CN" alt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endParaRPr lang="zh-CN" altLang="en-US"/>
          </a:p>
        </p:txBody>
      </p:sp>
      <p:pic>
        <p:nvPicPr>
          <p:cNvPr id="4" name="内容占位符 3"/>
          <p:cNvPicPr>
            <a:picLocks noChangeAspect="1"/>
          </p:cNvPicPr>
          <p:nvPr>
            <p:ph idx="1"/>
          </p:nvPr>
        </p:nvPicPr>
        <p:blipFill>
          <a:blip r:embed="rId1"/>
          <a:stretch>
            <a:fillRect/>
          </a:stretch>
        </p:blipFill>
        <p:spPr>
          <a:xfrm>
            <a:off x="3310890" y="1825625"/>
            <a:ext cx="5569585" cy="435165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(CPU)</a:t>
            </a:r>
            <a:endParaRPr lang="en-US" altLang="zh-CN">
              <a:sym typeface="+mn-ea"/>
            </a:endParaRPr>
          </a:p>
        </p:txBody>
      </p:sp>
      <p:sp>
        <p:nvSpPr>
          <p:cNvPr id="3" name="内容占位符 2"/>
          <p:cNvSpPr/>
          <p:nvPr>
            <p:ph idx="1"/>
          </p:nvPr>
        </p:nvSpPr>
        <p:spPr/>
        <p:txBody>
          <a:bodyPr/>
          <a:p>
            <a:r>
              <a:rPr lang="zh-CN" altLang="en-US"/>
              <a:t>数据寄存器：</a:t>
            </a:r>
            <a:r>
              <a:rPr lang="en-US" altLang="zh-CN">
                <a:solidFill>
                  <a:srgbClr val="FF0000"/>
                </a:solidFill>
              </a:rPr>
              <a:t>16</a:t>
            </a:r>
            <a:r>
              <a:rPr lang="zh-CN" altLang="en-US">
                <a:solidFill>
                  <a:srgbClr val="FF0000"/>
                </a:solidFill>
              </a:rPr>
              <a:t>个</a:t>
            </a:r>
            <a:r>
              <a:rPr lang="en-US" altLang="zh-CN">
                <a:solidFill>
                  <a:srgbClr val="FF0000"/>
                </a:solidFill>
              </a:rPr>
              <a:t>16</a:t>
            </a:r>
            <a:r>
              <a:rPr lang="zh-CN" altLang="en-US">
                <a:solidFill>
                  <a:srgbClr val="FF0000"/>
                </a:solidFill>
              </a:rPr>
              <a:t>位</a:t>
            </a:r>
            <a:r>
              <a:rPr lang="zh-CN" altLang="en-US"/>
              <a:t>的数据寄存器</a:t>
            </a:r>
            <a:r>
              <a:rPr lang="en-US" altLang="zh-CN"/>
              <a:t>R</a:t>
            </a:r>
            <a:r>
              <a:rPr lang="en-US" altLang="zh-CN" sz="1800"/>
              <a:t>0</a:t>
            </a:r>
            <a:r>
              <a:rPr lang="zh-CN" altLang="en-US"/>
              <a:t>到</a:t>
            </a:r>
            <a:r>
              <a:rPr lang="en-US" altLang="zh-CN"/>
              <a:t>R</a:t>
            </a:r>
            <a:r>
              <a:rPr lang="en-US" altLang="zh-CN" sz="1800"/>
              <a:t>15</a:t>
            </a:r>
            <a:endParaRPr lang="en-US" altLang="zh-CN" sz="1800"/>
          </a:p>
          <a:p>
            <a:endParaRPr lang="en-US" altLang="zh-CN"/>
          </a:p>
          <a:p>
            <a:r>
              <a:rPr lang="zh-CN" altLang="en-US"/>
              <a:t>控制单元：有两个专用寄存器，</a:t>
            </a:r>
            <a:r>
              <a:rPr lang="zh-CN" altLang="en-US">
                <a:solidFill>
                  <a:srgbClr val="FF0000"/>
                </a:solidFill>
              </a:rPr>
              <a:t>程序计数器</a:t>
            </a:r>
            <a:r>
              <a:rPr lang="en-US" altLang="zh-CN">
                <a:solidFill>
                  <a:srgbClr val="FF0000"/>
                </a:solidFill>
              </a:rPr>
              <a:t>PC</a:t>
            </a:r>
            <a:r>
              <a:rPr lang="zh-CN" altLang="en-US"/>
              <a:t>和</a:t>
            </a:r>
            <a:r>
              <a:rPr lang="zh-CN" altLang="en-US">
                <a:solidFill>
                  <a:srgbClr val="FF0000"/>
                </a:solidFill>
              </a:rPr>
              <a:t>指令寄存器</a:t>
            </a:r>
            <a:r>
              <a:rPr lang="en-US" altLang="zh-CN">
                <a:solidFill>
                  <a:srgbClr val="FF0000"/>
                </a:solidFill>
              </a:rPr>
              <a:t>IR</a:t>
            </a:r>
            <a:endParaRPr lang="zh-CN" altLang="en-US">
              <a:solidFill>
                <a:srgbClr val="FF0000"/>
              </a:solidFill>
            </a:endParaRPr>
          </a:p>
          <a:p>
            <a:pPr lvl="1"/>
            <a:endParaRPr lang="zh-CN" altLang="en-US">
              <a:sym typeface="+mn-ea"/>
            </a:endParaRPr>
          </a:p>
          <a:p>
            <a:pPr lvl="1"/>
            <a:r>
              <a:rPr lang="zh-CN" altLang="en-US">
                <a:sym typeface="+mn-ea"/>
              </a:rPr>
              <a:t>程序计数器</a:t>
            </a:r>
            <a:r>
              <a:rPr lang="en-US" altLang="zh-CN">
                <a:sym typeface="+mn-ea"/>
              </a:rPr>
              <a:t>PC</a:t>
            </a:r>
            <a:r>
              <a:rPr lang="zh-CN" altLang="en-US">
                <a:sym typeface="+mn-ea"/>
              </a:rPr>
              <a:t>，只含有</a:t>
            </a:r>
            <a:r>
              <a:rPr lang="en-US" altLang="zh-CN">
                <a:solidFill>
                  <a:srgbClr val="FF0000"/>
                </a:solidFill>
                <a:sym typeface="+mn-ea"/>
              </a:rPr>
              <a:t>8</a:t>
            </a:r>
            <a:r>
              <a:rPr lang="zh-CN" altLang="en-US">
                <a:solidFill>
                  <a:srgbClr val="FF0000"/>
                </a:solidFill>
                <a:sym typeface="+mn-ea"/>
              </a:rPr>
              <a:t>位</a:t>
            </a:r>
            <a:r>
              <a:rPr lang="zh-CN" altLang="en-US">
                <a:sym typeface="+mn-ea"/>
              </a:rPr>
              <a:t>，保存的是</a:t>
            </a:r>
            <a:r>
              <a:rPr lang="zh-CN" altLang="en-US">
                <a:solidFill>
                  <a:srgbClr val="FF0000"/>
                </a:solidFill>
                <a:sym typeface="+mn-ea"/>
              </a:rPr>
              <a:t>下一条</a:t>
            </a:r>
            <a:r>
              <a:rPr lang="zh-CN" altLang="en-US">
                <a:sym typeface="+mn-ea"/>
              </a:rPr>
              <a:t>被执行的指令的</a:t>
            </a:r>
            <a:r>
              <a:rPr lang="zh-CN" altLang="en-US">
                <a:solidFill>
                  <a:srgbClr val="FF0000"/>
                </a:solidFill>
                <a:sym typeface="+mn-ea"/>
              </a:rPr>
              <a:t>内存存储单元地址</a:t>
            </a:r>
            <a:r>
              <a:rPr lang="zh-CN" altLang="en-US">
                <a:sym typeface="+mn-ea"/>
              </a:rPr>
              <a:t>，在每一个机器周期后，程序计数器</a:t>
            </a:r>
            <a:r>
              <a:rPr lang="zh-CN" altLang="en-US">
                <a:solidFill>
                  <a:srgbClr val="FF0000"/>
                </a:solidFill>
                <a:sym typeface="+mn-ea"/>
              </a:rPr>
              <a:t>加</a:t>
            </a:r>
            <a:r>
              <a:rPr lang="en-US" altLang="zh-CN">
                <a:solidFill>
                  <a:srgbClr val="FF0000"/>
                </a:solidFill>
                <a:sym typeface="+mn-ea"/>
              </a:rPr>
              <a:t>1</a:t>
            </a:r>
            <a:r>
              <a:rPr lang="zh-CN" altLang="en-US">
                <a:sym typeface="+mn-ea"/>
              </a:rPr>
              <a:t>，指向下一条指令</a:t>
            </a:r>
            <a:endParaRPr lang="zh-CN" altLang="en-US">
              <a:sym typeface="+mn-ea"/>
            </a:endParaRPr>
          </a:p>
          <a:p>
            <a:pPr lvl="1"/>
            <a:endParaRPr lang="zh-CN" altLang="en-US">
              <a:sym typeface="+mn-ea"/>
            </a:endParaRPr>
          </a:p>
          <a:p>
            <a:pPr lvl="1"/>
            <a:r>
              <a:rPr lang="zh-CN" altLang="en-US">
                <a:sym typeface="+mn-ea"/>
              </a:rPr>
              <a:t>指令寄存器</a:t>
            </a:r>
            <a:r>
              <a:rPr lang="en-US" altLang="zh-CN">
                <a:sym typeface="+mn-ea"/>
              </a:rPr>
              <a:t>IR</a:t>
            </a:r>
            <a:r>
              <a:rPr lang="zh-CN" altLang="en-US">
                <a:sym typeface="+mn-ea"/>
              </a:rPr>
              <a:t>，含有</a:t>
            </a:r>
            <a:r>
              <a:rPr lang="en-US" altLang="zh-CN">
                <a:solidFill>
                  <a:srgbClr val="FF0000"/>
                </a:solidFill>
                <a:sym typeface="+mn-ea"/>
              </a:rPr>
              <a:t>16</a:t>
            </a:r>
            <a:r>
              <a:rPr lang="zh-CN" altLang="en-US">
                <a:solidFill>
                  <a:srgbClr val="FF0000"/>
                </a:solidFill>
                <a:sym typeface="+mn-ea"/>
              </a:rPr>
              <a:t>位</a:t>
            </a:r>
            <a:r>
              <a:rPr lang="zh-CN" altLang="en-US">
                <a:sym typeface="+mn-ea"/>
              </a:rPr>
              <a:t>，保存当前机器周期</a:t>
            </a:r>
            <a:r>
              <a:rPr lang="zh-CN" altLang="en-US">
                <a:solidFill>
                  <a:srgbClr val="FF0000"/>
                </a:solidFill>
                <a:sym typeface="+mn-ea"/>
              </a:rPr>
              <a:t>译码</a:t>
            </a:r>
            <a:r>
              <a:rPr lang="zh-CN" altLang="en-US">
                <a:sym typeface="+mn-ea"/>
              </a:rPr>
              <a:t>的指令</a:t>
            </a:r>
            <a:endParaRPr lang="zh-CN" altLang="en-US">
              <a:sym typeface="+mn-ea"/>
            </a:endParaRPr>
          </a:p>
          <a:p>
            <a:pPr lvl="1"/>
            <a:endParaRPr lang="zh-CN" altLang="en-US">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十进制系统（以</a:t>
            </a:r>
            <a:r>
              <a:rPr lang="en-US" altLang="zh-CN">
                <a:sym typeface="+mn-ea"/>
              </a:rPr>
              <a:t>10</a:t>
            </a:r>
            <a:r>
              <a:rPr lang="zh-CN" altLang="en-US">
                <a:sym typeface="+mn-ea"/>
              </a:rPr>
              <a:t>为底）</a:t>
            </a:r>
            <a:r>
              <a:rPr lang="en-US" altLang="zh-CN">
                <a:sym typeface="+mn-ea"/>
              </a:rPr>
              <a:t>——</a:t>
            </a:r>
            <a:r>
              <a:rPr lang="zh-CN" altLang="en-US">
                <a:sym typeface="+mn-ea"/>
              </a:rPr>
              <a:t>位置量表示</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966470" y="2180590"/>
            <a:ext cx="10259695" cy="2919095"/>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主存</a:t>
            </a:r>
            <a:r>
              <a:rPr lang="en-US" altLang="zh-CN">
                <a:sym typeface="+mn-ea"/>
              </a:rPr>
              <a:t>)</a:t>
            </a:r>
            <a:endParaRPr lang="en-US" altLang="zh-CN">
              <a:sym typeface="+mn-ea"/>
            </a:endParaRPr>
          </a:p>
        </p:txBody>
      </p:sp>
      <p:sp>
        <p:nvSpPr>
          <p:cNvPr id="3" name="内容占位符 2"/>
          <p:cNvSpPr/>
          <p:nvPr>
            <p:ph idx="1"/>
          </p:nvPr>
        </p:nvSpPr>
        <p:spPr/>
        <p:txBody>
          <a:bodyPr>
            <a:normAutofit lnSpcReduction="10000"/>
          </a:bodyPr>
          <a:p>
            <a:pPr marL="0" indent="0">
              <a:buNone/>
            </a:pPr>
            <a:r>
              <a:rPr lang="zh-CN" altLang="en-US"/>
              <a:t>主存</a:t>
            </a:r>
            <a:endParaRPr lang="zh-CN" altLang="en-US"/>
          </a:p>
          <a:p>
            <a:pPr lvl="1"/>
            <a:r>
              <a:rPr lang="zh-CN" altLang="en-US"/>
              <a:t>有</a:t>
            </a:r>
            <a:r>
              <a:rPr lang="en-US" altLang="zh-CN">
                <a:solidFill>
                  <a:srgbClr val="FF0000"/>
                </a:solidFill>
              </a:rPr>
              <a:t>256</a:t>
            </a:r>
            <a:r>
              <a:rPr lang="zh-CN" altLang="en-US">
                <a:solidFill>
                  <a:srgbClr val="FF0000"/>
                </a:solidFill>
              </a:rPr>
              <a:t>个</a:t>
            </a:r>
            <a:r>
              <a:rPr lang="en-US" altLang="zh-CN">
                <a:solidFill>
                  <a:srgbClr val="FF0000"/>
                </a:solidFill>
              </a:rPr>
              <a:t>16</a:t>
            </a:r>
            <a:r>
              <a:rPr lang="zh-CN" altLang="en-US">
                <a:solidFill>
                  <a:srgbClr val="FF0000"/>
                </a:solidFill>
              </a:rPr>
              <a:t>位</a:t>
            </a:r>
            <a:r>
              <a:rPr lang="zh-CN" altLang="en-US"/>
              <a:t>的存储单元，二进制的</a:t>
            </a:r>
            <a:r>
              <a:rPr lang="zh-CN" altLang="en-US">
                <a:solidFill>
                  <a:srgbClr val="FF0000"/>
                </a:solidFill>
              </a:rPr>
              <a:t>地址空间</a:t>
            </a:r>
            <a:r>
              <a:rPr lang="zh-CN" altLang="en-US"/>
              <a:t>为</a:t>
            </a:r>
            <a:r>
              <a:rPr lang="en-US" altLang="zh-CN"/>
              <a:t>(00000000~</a:t>
            </a:r>
            <a:r>
              <a:rPr lang="en-US" altLang="zh-CN">
                <a:solidFill>
                  <a:srgbClr val="FF0000"/>
                </a:solidFill>
              </a:rPr>
              <a:t>11111101</a:t>
            </a:r>
            <a:r>
              <a:rPr lang="en-US" altLang="zh-CN"/>
              <a:t>)</a:t>
            </a:r>
            <a:r>
              <a:rPr lang="en-US" altLang="zh-CN" sz="1800"/>
              <a:t>2</a:t>
            </a:r>
            <a:endParaRPr lang="zh-CN" altLang="en-US"/>
          </a:p>
          <a:p>
            <a:pPr marL="457200" lvl="1" indent="0">
              <a:buNone/>
            </a:pPr>
            <a:r>
              <a:rPr lang="zh-CN" altLang="en-US"/>
              <a:t>或是十六进制的</a:t>
            </a:r>
            <a:r>
              <a:rPr lang="en-US" altLang="zh-CN">
                <a:solidFill>
                  <a:srgbClr val="FF0000"/>
                </a:solidFill>
              </a:rPr>
              <a:t>(00~FD)</a:t>
            </a:r>
            <a:r>
              <a:rPr lang="en-US" altLang="zh-CN" sz="1800">
                <a:solidFill>
                  <a:srgbClr val="FF0000"/>
                </a:solidFill>
              </a:rPr>
              <a:t>16</a:t>
            </a:r>
            <a:endParaRPr lang="zh-CN" altLang="en-US" sz="1800">
              <a:solidFill>
                <a:srgbClr val="FF0000"/>
              </a:solidFill>
            </a:endParaRPr>
          </a:p>
          <a:p>
            <a:pPr lvl="1"/>
            <a:endParaRPr lang="zh-CN" altLang="en-US"/>
          </a:p>
          <a:p>
            <a:pPr lvl="1"/>
            <a:endParaRPr lang="zh-CN" altLang="en-US"/>
          </a:p>
          <a:p>
            <a:pPr lvl="1"/>
            <a:r>
              <a:rPr lang="zh-CN" altLang="en-US"/>
              <a:t>主存中既有数据又有程序，</a:t>
            </a:r>
            <a:r>
              <a:rPr lang="zh-CN" altLang="en-US">
                <a:solidFill>
                  <a:srgbClr val="FF0000"/>
                </a:solidFill>
              </a:rPr>
              <a:t>前</a:t>
            </a:r>
            <a:r>
              <a:rPr lang="en-US" altLang="zh-CN">
                <a:solidFill>
                  <a:srgbClr val="FF0000"/>
                </a:solidFill>
              </a:rPr>
              <a:t>64</a:t>
            </a:r>
            <a:r>
              <a:rPr lang="zh-CN" altLang="en-US">
                <a:solidFill>
                  <a:srgbClr val="FF0000"/>
                </a:solidFill>
              </a:rPr>
              <a:t>个</a:t>
            </a:r>
            <a:r>
              <a:rPr lang="zh-CN" altLang="en-US"/>
              <a:t>存储单元</a:t>
            </a:r>
            <a:r>
              <a:rPr lang="en-US" altLang="zh-CN"/>
              <a:t>(00~3F)</a:t>
            </a:r>
            <a:r>
              <a:rPr lang="en-US" altLang="zh-CN" sz="1800"/>
              <a:t>16</a:t>
            </a:r>
            <a:r>
              <a:rPr lang="zh-CN" altLang="en-US"/>
              <a:t>被</a:t>
            </a:r>
            <a:r>
              <a:rPr lang="zh-CN" altLang="en-US">
                <a:solidFill>
                  <a:srgbClr val="FF0000"/>
                </a:solidFill>
              </a:rPr>
              <a:t>专用于程序指令</a:t>
            </a:r>
            <a:r>
              <a:rPr lang="zh-CN" altLang="en-US"/>
              <a:t>，</a:t>
            </a:r>
            <a:endParaRPr lang="zh-CN" altLang="en-US"/>
          </a:p>
          <a:p>
            <a:pPr marL="457200" lvl="1" indent="0">
              <a:buNone/>
            </a:pPr>
            <a:r>
              <a:rPr lang="zh-CN" altLang="en-US"/>
              <a:t>任何程序的程序指令存储在</a:t>
            </a:r>
            <a:r>
              <a:rPr lang="zh-CN" altLang="en-US">
                <a:solidFill>
                  <a:srgbClr val="FF0000"/>
                </a:solidFill>
              </a:rPr>
              <a:t>连续</a:t>
            </a:r>
            <a:r>
              <a:rPr lang="zh-CN" altLang="en-US"/>
              <a:t>的内存单元中，内存单元</a:t>
            </a:r>
            <a:r>
              <a:rPr lang="en-US" altLang="zh-CN"/>
              <a:t>(40~FD)</a:t>
            </a:r>
            <a:r>
              <a:rPr lang="en-US" altLang="zh-CN" sz="1800"/>
              <a:t>16</a:t>
            </a:r>
            <a:r>
              <a:rPr lang="zh-CN" altLang="en-US"/>
              <a:t>用来</a:t>
            </a:r>
            <a:endParaRPr lang="zh-CN" altLang="en-US"/>
          </a:p>
          <a:p>
            <a:pPr marL="457200" lvl="1" indent="0">
              <a:buNone/>
            </a:pPr>
            <a:r>
              <a:rPr lang="zh-CN" altLang="en-US"/>
              <a:t>存储数据</a:t>
            </a:r>
            <a:endParaRPr lang="zh-CN" altLang="en-US"/>
          </a:p>
          <a:p>
            <a:pPr lvl="1"/>
            <a:endParaRPr lang="zh-CN" altLang="en-US">
              <a:sym typeface="+mn-ea"/>
            </a:endParaRPr>
          </a:p>
          <a:p>
            <a:pPr marL="457200" lvl="1" indent="0">
              <a:buNone/>
            </a:pPr>
            <a:endParaRPr lang="zh-CN" altLang="en-US">
              <a:sym typeface="+mn-ea"/>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输入</a:t>
            </a:r>
            <a:r>
              <a:rPr lang="en-US" altLang="zh-CN">
                <a:sym typeface="+mn-ea"/>
              </a:rPr>
              <a:t>/</a:t>
            </a:r>
            <a:r>
              <a:rPr lang="zh-CN" altLang="en-US">
                <a:sym typeface="+mn-ea"/>
              </a:rPr>
              <a:t>输出子系统</a:t>
            </a:r>
            <a:r>
              <a:rPr lang="en-US" altLang="zh-CN">
                <a:sym typeface="+mn-ea"/>
              </a:rPr>
              <a:t>)</a:t>
            </a:r>
            <a:endParaRPr lang="en-US" altLang="zh-CN">
              <a:sym typeface="+mn-ea"/>
            </a:endParaRPr>
          </a:p>
        </p:txBody>
      </p:sp>
      <p:sp>
        <p:nvSpPr>
          <p:cNvPr id="3" name="内容占位符 2"/>
          <p:cNvSpPr/>
          <p:nvPr>
            <p:ph idx="1"/>
          </p:nvPr>
        </p:nvSpPr>
        <p:spPr/>
        <p:txBody>
          <a:bodyPr>
            <a:normAutofit lnSpcReduction="10000"/>
          </a:bodyPr>
          <a:p>
            <a:pPr marL="0" indent="0">
              <a:buNone/>
            </a:pPr>
            <a:r>
              <a:rPr lang="zh-CN" altLang="en-US"/>
              <a:t>输入</a:t>
            </a:r>
            <a:r>
              <a:rPr lang="en-US" altLang="zh-CN"/>
              <a:t>/</a:t>
            </a:r>
            <a:r>
              <a:rPr lang="zh-CN" altLang="en-US"/>
              <a:t>输出</a:t>
            </a:r>
            <a:r>
              <a:rPr lang="zh-CN" altLang="en-US"/>
              <a:t>子系统</a:t>
            </a:r>
            <a:endParaRPr lang="zh-CN" altLang="en-US"/>
          </a:p>
          <a:p>
            <a:pPr marL="457200" lvl="1" indent="0">
              <a:buNone/>
            </a:pPr>
            <a:endParaRPr lang="zh-CN" altLang="en-US"/>
          </a:p>
          <a:p>
            <a:pPr marL="457200" lvl="1" indent="0">
              <a:buNone/>
            </a:pPr>
            <a:r>
              <a:rPr lang="zh-CN" altLang="en-US"/>
              <a:t>子系统由一个</a:t>
            </a:r>
            <a:r>
              <a:rPr lang="zh-CN" altLang="en-US">
                <a:solidFill>
                  <a:srgbClr val="FF0000"/>
                </a:solidFill>
              </a:rPr>
              <a:t>键盘</a:t>
            </a:r>
            <a:r>
              <a:rPr lang="zh-CN" altLang="en-US"/>
              <a:t>和</a:t>
            </a:r>
            <a:r>
              <a:rPr lang="zh-CN" altLang="en-US">
                <a:solidFill>
                  <a:srgbClr val="FF0000"/>
                </a:solidFill>
              </a:rPr>
              <a:t>显示器</a:t>
            </a:r>
            <a:r>
              <a:rPr lang="zh-CN" altLang="en-US"/>
              <a:t>组成，子系统通过内存映射地址（</a:t>
            </a:r>
            <a:r>
              <a:rPr lang="en-US" altLang="zh-CN">
                <a:solidFill>
                  <a:srgbClr val="FF0000"/>
                </a:solidFill>
              </a:rPr>
              <a:t>I/O</a:t>
            </a:r>
            <a:r>
              <a:rPr lang="zh-CN" altLang="en-US">
                <a:solidFill>
                  <a:srgbClr val="FF0000"/>
                </a:solidFill>
              </a:rPr>
              <a:t>存储器映</a:t>
            </a:r>
            <a:endParaRPr lang="zh-CN" altLang="en-US">
              <a:solidFill>
                <a:srgbClr val="FF0000"/>
              </a:solidFill>
            </a:endParaRPr>
          </a:p>
          <a:p>
            <a:pPr marL="457200" lvl="1" indent="0">
              <a:buNone/>
            </a:pPr>
            <a:r>
              <a:rPr lang="zh-CN" altLang="en-US">
                <a:solidFill>
                  <a:srgbClr val="FF0000"/>
                </a:solidFill>
              </a:rPr>
              <a:t>射寻址</a:t>
            </a:r>
            <a:r>
              <a:rPr lang="zh-CN" altLang="en-US"/>
              <a:t>），它们的地址分别为</a:t>
            </a:r>
            <a:r>
              <a:rPr lang="en-US" altLang="zh-CN">
                <a:solidFill>
                  <a:srgbClr val="FF0000"/>
                </a:solidFill>
              </a:rPr>
              <a:t>(FE)</a:t>
            </a:r>
            <a:r>
              <a:rPr lang="en-US" altLang="zh-CN" sz="1800">
                <a:solidFill>
                  <a:srgbClr val="FF0000"/>
                </a:solidFill>
              </a:rPr>
              <a:t>16</a:t>
            </a:r>
            <a:r>
              <a:rPr lang="zh-CN" altLang="en-US"/>
              <a:t>和</a:t>
            </a:r>
            <a:r>
              <a:rPr lang="en-US" altLang="zh-CN"/>
              <a:t>(</a:t>
            </a:r>
            <a:r>
              <a:rPr lang="en-US" altLang="zh-CN">
                <a:solidFill>
                  <a:srgbClr val="FF0000"/>
                </a:solidFill>
              </a:rPr>
              <a:t>FF)</a:t>
            </a:r>
            <a:r>
              <a:rPr lang="en-US" altLang="zh-CN" sz="1800">
                <a:solidFill>
                  <a:srgbClr val="FF0000"/>
                </a:solidFill>
              </a:rPr>
              <a:t>16</a:t>
            </a:r>
            <a:endParaRPr lang="zh-CN" altLang="en-US">
              <a:solidFill>
                <a:srgbClr val="FF0000"/>
              </a:solidFill>
            </a:endParaRPr>
          </a:p>
          <a:p>
            <a:pPr lvl="1"/>
            <a:endParaRPr lang="zh-CN" altLang="en-US"/>
          </a:p>
          <a:p>
            <a:pPr lvl="1"/>
            <a:endParaRPr lang="zh-CN" altLang="en-US">
              <a:sym typeface="+mn-ea"/>
            </a:endParaRPr>
          </a:p>
          <a:p>
            <a:pPr marL="457200" lvl="1" indent="0">
              <a:buNone/>
            </a:pPr>
            <a:endParaRPr lang="zh-CN" altLang="en-US">
              <a:sym typeface="+mn-ea"/>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sym typeface="+mn-ea"/>
              </a:rPr>
              <a:t>指令集</a:t>
            </a:r>
            <a:r>
              <a:rPr lang="en-US" altLang="zh-CN">
                <a:sym typeface="+mn-ea"/>
              </a:rPr>
              <a:t>)</a:t>
            </a:r>
            <a:endParaRPr lang="en-US" altLang="zh-CN">
              <a:sym typeface="+mn-ea"/>
            </a:endParaRPr>
          </a:p>
        </p:txBody>
      </p:sp>
      <p:sp>
        <p:nvSpPr>
          <p:cNvPr id="3" name="内容占位符 2"/>
          <p:cNvSpPr/>
          <p:nvPr>
            <p:ph idx="1"/>
          </p:nvPr>
        </p:nvSpPr>
        <p:spPr/>
        <p:txBody>
          <a:bodyPr>
            <a:normAutofit/>
          </a:bodyPr>
          <a:p>
            <a:pPr marL="0" indent="0">
              <a:buNone/>
            </a:pPr>
            <a:r>
              <a:rPr lang="zh-CN" altLang="en-US"/>
              <a:t>指令集</a:t>
            </a:r>
            <a:endParaRPr lang="zh-CN" altLang="en-US"/>
          </a:p>
          <a:p>
            <a:pPr lvl="1"/>
            <a:r>
              <a:rPr lang="zh-CN" altLang="en-US"/>
              <a:t>有</a:t>
            </a:r>
            <a:r>
              <a:rPr lang="en-US" altLang="zh-CN">
                <a:solidFill>
                  <a:srgbClr val="FF0000"/>
                </a:solidFill>
              </a:rPr>
              <a:t>16</a:t>
            </a:r>
            <a:r>
              <a:rPr lang="zh-CN" altLang="en-US">
                <a:solidFill>
                  <a:srgbClr val="FF0000"/>
                </a:solidFill>
              </a:rPr>
              <a:t>条</a:t>
            </a:r>
            <a:r>
              <a:rPr lang="zh-CN" altLang="en-US"/>
              <a:t>指令集合的能力，每条计算机指令由两部分组成：</a:t>
            </a:r>
            <a:r>
              <a:rPr lang="zh-CN" altLang="en-US">
                <a:solidFill>
                  <a:srgbClr val="FF0000"/>
                </a:solidFill>
              </a:rPr>
              <a:t>操作码</a:t>
            </a:r>
            <a:r>
              <a:rPr lang="zh-CN" altLang="en-US"/>
              <a:t>（</a:t>
            </a:r>
            <a:r>
              <a:rPr lang="en-US" altLang="zh-CN"/>
              <a:t>opcode</a:t>
            </a:r>
            <a:r>
              <a:rPr lang="zh-CN" altLang="en-US"/>
              <a:t>）和</a:t>
            </a:r>
            <a:r>
              <a:rPr lang="zh-CN" altLang="en-US">
                <a:solidFill>
                  <a:srgbClr val="FF0000"/>
                </a:solidFill>
              </a:rPr>
              <a:t>操作数</a:t>
            </a:r>
            <a:r>
              <a:rPr lang="zh-CN" altLang="en-US"/>
              <a:t>（</a:t>
            </a:r>
            <a:r>
              <a:rPr lang="en-US" altLang="zh-CN"/>
              <a:t>operand</a:t>
            </a:r>
            <a:r>
              <a:rPr lang="zh-CN" altLang="en-US"/>
              <a:t>）</a:t>
            </a:r>
            <a:endParaRPr lang="zh-CN" altLang="en-US"/>
          </a:p>
          <a:p>
            <a:pPr lvl="1"/>
            <a:endParaRPr lang="zh-CN" altLang="en-US"/>
          </a:p>
          <a:p>
            <a:pPr lvl="1"/>
            <a:r>
              <a:rPr lang="zh-CN" altLang="en-US"/>
              <a:t>操作码：在操作数上执行的操作类型</a:t>
            </a:r>
            <a:endParaRPr lang="zh-CN" altLang="en-US"/>
          </a:p>
          <a:p>
            <a:pPr lvl="1"/>
            <a:endParaRPr lang="zh-CN" altLang="en-US"/>
          </a:p>
          <a:p>
            <a:pPr lvl="1"/>
            <a:r>
              <a:rPr lang="zh-CN" altLang="en-US"/>
              <a:t>每条指令由</a:t>
            </a:r>
            <a:r>
              <a:rPr lang="en-US" altLang="zh-CN">
                <a:solidFill>
                  <a:srgbClr val="FF0000"/>
                </a:solidFill>
              </a:rPr>
              <a:t>16</a:t>
            </a:r>
            <a:r>
              <a:rPr lang="zh-CN" altLang="en-US">
                <a:solidFill>
                  <a:srgbClr val="FF0000"/>
                </a:solidFill>
              </a:rPr>
              <a:t>位</a:t>
            </a:r>
            <a:r>
              <a:rPr lang="zh-CN" altLang="en-US"/>
              <a:t>组成，被分为</a:t>
            </a:r>
            <a:r>
              <a:rPr lang="en-US" altLang="zh-CN">
                <a:solidFill>
                  <a:srgbClr val="FF0000"/>
                </a:solidFill>
              </a:rPr>
              <a:t>4</a:t>
            </a:r>
            <a:r>
              <a:rPr lang="zh-CN" altLang="en-US">
                <a:solidFill>
                  <a:srgbClr val="FF0000"/>
                </a:solidFill>
              </a:rPr>
              <a:t>个</a:t>
            </a:r>
            <a:r>
              <a:rPr lang="en-US" altLang="zh-CN">
                <a:solidFill>
                  <a:srgbClr val="FF0000"/>
                </a:solidFill>
              </a:rPr>
              <a:t>4</a:t>
            </a:r>
            <a:r>
              <a:rPr lang="zh-CN" altLang="en-US">
                <a:solidFill>
                  <a:srgbClr val="FF0000"/>
                </a:solidFill>
              </a:rPr>
              <a:t>位</a:t>
            </a:r>
            <a:r>
              <a:rPr lang="zh-CN" altLang="en-US"/>
              <a:t>的域，</a:t>
            </a:r>
            <a:r>
              <a:rPr lang="zh-CN" altLang="en-US">
                <a:solidFill>
                  <a:srgbClr val="FF0000"/>
                </a:solidFill>
              </a:rPr>
              <a:t>最左边</a:t>
            </a:r>
            <a:r>
              <a:rPr lang="zh-CN" altLang="en-US"/>
              <a:t>的域含有操作码，其他</a:t>
            </a:r>
            <a:r>
              <a:rPr lang="en-US" altLang="zh-CN"/>
              <a:t>3</a:t>
            </a:r>
            <a:r>
              <a:rPr lang="zh-CN" altLang="en-US"/>
              <a:t>个域含有</a:t>
            </a:r>
            <a:r>
              <a:rPr lang="zh-CN" altLang="en-US">
                <a:solidFill>
                  <a:srgbClr val="FF0000"/>
                </a:solidFill>
              </a:rPr>
              <a:t>操作数</a:t>
            </a:r>
            <a:r>
              <a:rPr lang="zh-CN" altLang="en-US"/>
              <a:t>或</a:t>
            </a:r>
            <a:r>
              <a:rPr lang="zh-CN" altLang="en-US">
                <a:solidFill>
                  <a:srgbClr val="FF0000"/>
                </a:solidFill>
              </a:rPr>
              <a:t>操作数的地址</a:t>
            </a:r>
            <a:endParaRPr lang="zh-CN" altLang="en-US">
              <a:solidFill>
                <a:srgbClr val="FF0000"/>
              </a:solidFill>
            </a:endParaRPr>
          </a:p>
          <a:p>
            <a:pPr lvl="1"/>
            <a:endParaRPr lang="zh-CN" altLang="en-US">
              <a:sym typeface="+mn-ea"/>
            </a:endParaRPr>
          </a:p>
          <a:p>
            <a:pPr marL="457200" lvl="1" indent="0">
              <a:buNone/>
            </a:pPr>
            <a:endParaRPr lang="zh-CN" altLang="en-US">
              <a:sym typeface="+mn-ea"/>
            </a:endParaRPr>
          </a:p>
        </p:txBody>
      </p:sp>
      <p:pic>
        <p:nvPicPr>
          <p:cNvPr id="4" name="图片 3"/>
          <p:cNvPicPr>
            <a:picLocks noChangeAspect="1"/>
          </p:cNvPicPr>
          <p:nvPr/>
        </p:nvPicPr>
        <p:blipFill>
          <a:blip r:embed="rId1"/>
          <a:stretch>
            <a:fillRect/>
          </a:stretch>
        </p:blipFill>
        <p:spPr>
          <a:xfrm>
            <a:off x="412115" y="5283200"/>
            <a:ext cx="3971925" cy="1343025"/>
          </a:xfrm>
          <a:prstGeom prst="rect">
            <a:avLst/>
          </a:prstGeom>
        </p:spPr>
      </p:pic>
      <p:pic>
        <p:nvPicPr>
          <p:cNvPr id="5" name="图片 4"/>
          <p:cNvPicPr>
            <a:picLocks noChangeAspect="1"/>
          </p:cNvPicPr>
          <p:nvPr/>
        </p:nvPicPr>
        <p:blipFill>
          <a:blip r:embed="rId2"/>
          <a:stretch>
            <a:fillRect/>
          </a:stretch>
        </p:blipFill>
        <p:spPr>
          <a:xfrm>
            <a:off x="4942205" y="4965700"/>
            <a:ext cx="7077075" cy="1752600"/>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sym typeface="+mn-ea"/>
              </a:rPr>
              <a:t>指令集</a:t>
            </a:r>
            <a:r>
              <a:rPr lang="en-US" altLang="zh-CN">
                <a:sym typeface="+mn-ea"/>
              </a:rPr>
              <a:t>)</a:t>
            </a:r>
            <a:endParaRPr lang="en-US" altLang="zh-CN">
              <a:sym typeface="+mn-ea"/>
            </a:endParaRPr>
          </a:p>
        </p:txBody>
      </p:sp>
      <p:sp>
        <p:nvSpPr>
          <p:cNvPr id="3" name="内容占位符 2"/>
          <p:cNvSpPr/>
          <p:nvPr>
            <p:ph idx="1"/>
          </p:nvPr>
        </p:nvSpPr>
        <p:spPr/>
        <p:txBody>
          <a:bodyPr>
            <a:normAutofit/>
          </a:bodyPr>
          <a:p>
            <a:pPr marL="0" indent="0">
              <a:buNone/>
            </a:pPr>
            <a:endParaRPr lang="zh-CN" altLang="en-US"/>
          </a:p>
          <a:p>
            <a:pPr marL="457200" lvl="1" indent="0">
              <a:buNone/>
            </a:pPr>
            <a:endParaRPr lang="zh-CN" altLang="en-US">
              <a:sym typeface="+mn-ea"/>
            </a:endParaRPr>
          </a:p>
        </p:txBody>
      </p:sp>
      <p:pic>
        <p:nvPicPr>
          <p:cNvPr id="7" name="图片 6"/>
          <p:cNvPicPr>
            <a:picLocks noChangeAspect="1"/>
          </p:cNvPicPr>
          <p:nvPr/>
        </p:nvPicPr>
        <p:blipFill>
          <a:blip r:embed="rId1"/>
          <a:stretch>
            <a:fillRect/>
          </a:stretch>
        </p:blipFill>
        <p:spPr>
          <a:xfrm>
            <a:off x="277495" y="1325245"/>
            <a:ext cx="7981950" cy="5353050"/>
          </a:xfrm>
          <a:prstGeom prst="rect">
            <a:avLst/>
          </a:prstGeom>
        </p:spPr>
      </p:pic>
      <p:pic>
        <p:nvPicPr>
          <p:cNvPr id="8" name="图片 7"/>
          <p:cNvPicPr>
            <a:picLocks noChangeAspect="1"/>
          </p:cNvPicPr>
          <p:nvPr/>
        </p:nvPicPr>
        <p:blipFill>
          <a:blip r:embed="rId2"/>
          <a:stretch>
            <a:fillRect/>
          </a:stretch>
        </p:blipFill>
        <p:spPr>
          <a:xfrm>
            <a:off x="8492490" y="5137785"/>
            <a:ext cx="3562350" cy="129540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处理</a:t>
            </a:r>
            <a:r>
              <a:rPr lang="zh-CN">
                <a:sym typeface="+mn-ea"/>
              </a:rPr>
              <a:t>指令</a:t>
            </a:r>
            <a:r>
              <a:rPr lang="en-US" altLang="zh-CN">
                <a:sym typeface="+mn-ea"/>
              </a:rPr>
              <a:t>)</a:t>
            </a:r>
            <a:endParaRPr lang="en-US" altLang="zh-CN">
              <a:sym typeface="+mn-ea"/>
            </a:endParaRPr>
          </a:p>
        </p:txBody>
      </p:sp>
      <p:sp>
        <p:nvSpPr>
          <p:cNvPr id="3" name="内容占位符 2"/>
          <p:cNvSpPr/>
          <p:nvPr>
            <p:ph idx="1"/>
          </p:nvPr>
        </p:nvSpPr>
        <p:spPr/>
        <p:txBody>
          <a:bodyPr>
            <a:normAutofit/>
          </a:bodyPr>
          <a:p>
            <a:pPr marL="0" indent="0">
              <a:buNone/>
            </a:pPr>
            <a:r>
              <a:rPr lang="zh-CN" altLang="en-US">
                <a:sym typeface="+mn-ea"/>
              </a:rPr>
              <a:t>简单计算机使用机器周期（取指令、译码和执行）</a:t>
            </a:r>
            <a:endParaRPr lang="zh-CN" altLang="en-US">
              <a:sym typeface="+mn-ea"/>
            </a:endParaRPr>
          </a:p>
          <a:p>
            <a:r>
              <a:rPr lang="zh-CN" altLang="en-US">
                <a:sym typeface="+mn-ea"/>
              </a:rPr>
              <a:t>取指令阶段：其地址由</a:t>
            </a:r>
            <a:r>
              <a:rPr lang="en-US" altLang="zh-CN">
                <a:solidFill>
                  <a:srgbClr val="FF0000"/>
                </a:solidFill>
                <a:sym typeface="+mn-ea"/>
              </a:rPr>
              <a:t>PC</a:t>
            </a:r>
            <a:r>
              <a:rPr lang="zh-CN" altLang="en-US">
                <a:sym typeface="+mn-ea"/>
              </a:rPr>
              <a:t>决定的指令</a:t>
            </a:r>
            <a:r>
              <a:rPr lang="zh-CN" altLang="en-US">
                <a:solidFill>
                  <a:srgbClr val="FF0000"/>
                </a:solidFill>
                <a:sym typeface="+mn-ea"/>
              </a:rPr>
              <a:t>从内存中</a:t>
            </a:r>
            <a:r>
              <a:rPr lang="zh-CN" altLang="en-US">
                <a:sym typeface="+mn-ea"/>
              </a:rPr>
              <a:t>得到，</a:t>
            </a:r>
            <a:r>
              <a:rPr lang="zh-CN" altLang="en-US">
                <a:solidFill>
                  <a:srgbClr val="FF0000"/>
                </a:solidFill>
                <a:sym typeface="+mn-ea"/>
              </a:rPr>
              <a:t>装入</a:t>
            </a:r>
            <a:r>
              <a:rPr lang="en-US" altLang="zh-CN">
                <a:solidFill>
                  <a:srgbClr val="FF0000"/>
                </a:solidFill>
                <a:sym typeface="+mn-ea"/>
              </a:rPr>
              <a:t>IR</a:t>
            </a:r>
            <a:r>
              <a:rPr lang="zh-CN" altLang="en-US">
                <a:sym typeface="+mn-ea"/>
              </a:rPr>
              <a:t>中，然后</a:t>
            </a:r>
            <a:r>
              <a:rPr lang="en-US" altLang="zh-CN">
                <a:solidFill>
                  <a:srgbClr val="FF0000"/>
                </a:solidFill>
                <a:sym typeface="+mn-ea"/>
              </a:rPr>
              <a:t>PC</a:t>
            </a:r>
            <a:r>
              <a:rPr lang="zh-CN" altLang="en-US">
                <a:solidFill>
                  <a:srgbClr val="FF0000"/>
                </a:solidFill>
                <a:sym typeface="+mn-ea"/>
              </a:rPr>
              <a:t>加</a:t>
            </a:r>
            <a:r>
              <a:rPr lang="en-US" altLang="zh-CN">
                <a:solidFill>
                  <a:srgbClr val="FF0000"/>
                </a:solidFill>
                <a:sym typeface="+mn-ea"/>
              </a:rPr>
              <a:t>1</a:t>
            </a:r>
            <a:r>
              <a:rPr lang="zh-CN" altLang="en-US">
                <a:sym typeface="+mn-ea"/>
              </a:rPr>
              <a:t>，指向下一条指令</a:t>
            </a:r>
            <a:endParaRPr lang="zh-CN" altLang="en-US">
              <a:sym typeface="+mn-ea"/>
            </a:endParaRPr>
          </a:p>
          <a:p>
            <a:r>
              <a:rPr lang="zh-CN" altLang="en-US">
                <a:sym typeface="+mn-ea"/>
              </a:rPr>
              <a:t>译码阶段：</a:t>
            </a:r>
            <a:r>
              <a:rPr lang="en-US" altLang="zh-CN">
                <a:solidFill>
                  <a:srgbClr val="FF0000"/>
                </a:solidFill>
                <a:sym typeface="+mn-ea"/>
              </a:rPr>
              <a:t>IR</a:t>
            </a:r>
            <a:r>
              <a:rPr lang="zh-CN" altLang="en-US">
                <a:solidFill>
                  <a:srgbClr val="FF0000"/>
                </a:solidFill>
                <a:sym typeface="+mn-ea"/>
              </a:rPr>
              <a:t>中</a:t>
            </a:r>
            <a:r>
              <a:rPr lang="zh-CN" altLang="en-US">
                <a:sym typeface="+mn-ea"/>
              </a:rPr>
              <a:t>的指令被</a:t>
            </a:r>
            <a:r>
              <a:rPr lang="zh-CN" altLang="en-US">
                <a:solidFill>
                  <a:srgbClr val="FF0000"/>
                </a:solidFill>
                <a:sym typeface="+mn-ea"/>
              </a:rPr>
              <a:t>译码</a:t>
            </a:r>
            <a:r>
              <a:rPr lang="zh-CN" altLang="en-US">
                <a:sym typeface="+mn-ea"/>
              </a:rPr>
              <a:t>，所需的</a:t>
            </a:r>
            <a:r>
              <a:rPr lang="zh-CN" altLang="en-US">
                <a:solidFill>
                  <a:srgbClr val="FF0000"/>
                </a:solidFill>
                <a:sym typeface="+mn-ea"/>
              </a:rPr>
              <a:t>操作数</a:t>
            </a:r>
            <a:r>
              <a:rPr lang="zh-CN" altLang="en-US">
                <a:sym typeface="+mn-ea"/>
              </a:rPr>
              <a:t>从寄存器或内存中取到</a:t>
            </a:r>
            <a:endParaRPr lang="zh-CN" altLang="en-US">
              <a:sym typeface="+mn-ea"/>
            </a:endParaRPr>
          </a:p>
          <a:p>
            <a:r>
              <a:rPr lang="zh-CN" altLang="en-US">
                <a:sym typeface="+mn-ea"/>
              </a:rPr>
              <a:t>执行阶段：</a:t>
            </a:r>
            <a:r>
              <a:rPr lang="zh-CN" altLang="en-US">
                <a:solidFill>
                  <a:srgbClr val="FF0000"/>
                </a:solidFill>
                <a:sym typeface="+mn-ea"/>
              </a:rPr>
              <a:t>指令被执行</a:t>
            </a:r>
            <a:r>
              <a:rPr lang="zh-CN" altLang="en-US">
                <a:sym typeface="+mn-ea"/>
              </a:rPr>
              <a:t>，</a:t>
            </a:r>
            <a:r>
              <a:rPr lang="zh-CN" altLang="en-US">
                <a:solidFill>
                  <a:srgbClr val="FF0000"/>
                </a:solidFill>
                <a:sym typeface="+mn-ea"/>
              </a:rPr>
              <a:t>结果</a:t>
            </a:r>
            <a:r>
              <a:rPr lang="zh-CN" altLang="en-US">
                <a:sym typeface="+mn-ea"/>
              </a:rPr>
              <a:t>被放入合适的内存单元或寄存器中</a:t>
            </a:r>
            <a:endParaRPr lang="zh-CN" altLang="en-US">
              <a:sym typeface="+mn-ea"/>
            </a:endParaRPr>
          </a:p>
          <a:p>
            <a:pPr>
              <a:buNone/>
            </a:pPr>
            <a:endParaRPr lang="zh-CN" altLang="en-US">
              <a:sym typeface="+mn-ea"/>
            </a:endParaRPr>
          </a:p>
          <a:p>
            <a:pPr marL="0" indent="0">
              <a:buNone/>
            </a:pPr>
            <a:r>
              <a:rPr lang="zh-CN" altLang="en-US">
                <a:sym typeface="+mn-ea"/>
              </a:rPr>
              <a:t>一旦第三个阶段结束，控制单元又开始新的机器周期，现在</a:t>
            </a:r>
            <a:r>
              <a:rPr lang="en-US" altLang="zh-CN">
                <a:sym typeface="+mn-ea"/>
              </a:rPr>
              <a:t>PC</a:t>
            </a:r>
            <a:r>
              <a:rPr lang="zh-CN" altLang="en-US">
                <a:sym typeface="+mn-ea"/>
              </a:rPr>
              <a:t>是指向下一条指令的，处理过程一直继续，直到</a:t>
            </a:r>
            <a:r>
              <a:rPr lang="en-US" altLang="zh-CN">
                <a:sym typeface="+mn-ea"/>
              </a:rPr>
              <a:t>CPU</a:t>
            </a:r>
            <a:r>
              <a:rPr lang="zh-CN" altLang="en-US">
                <a:sym typeface="+mn-ea"/>
              </a:rPr>
              <a:t>遇到</a:t>
            </a:r>
            <a:r>
              <a:rPr lang="en-US" altLang="zh-CN">
                <a:solidFill>
                  <a:srgbClr val="FF0000"/>
                </a:solidFill>
                <a:sym typeface="+mn-ea"/>
              </a:rPr>
              <a:t>HALT</a:t>
            </a:r>
            <a:r>
              <a:rPr lang="zh-CN" altLang="en-US">
                <a:solidFill>
                  <a:srgbClr val="FF0000"/>
                </a:solidFill>
                <a:sym typeface="+mn-ea"/>
              </a:rPr>
              <a:t>指令</a:t>
            </a:r>
            <a:r>
              <a:rPr lang="zh-CN" altLang="en-US">
                <a:sym typeface="+mn-ea"/>
              </a:rPr>
              <a:t>。</a:t>
            </a:r>
            <a:endParaRPr lang="zh-CN" altLang="en-US">
              <a:sym typeface="+mn-ea"/>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示例</a:t>
            </a:r>
            <a:r>
              <a:rPr lang="en-US" altLang="zh-CN">
                <a:sym typeface="+mn-ea"/>
              </a:rPr>
              <a:t>)</a:t>
            </a:r>
            <a:endParaRPr lang="en-US" altLang="zh-CN">
              <a:sym typeface="+mn-ea"/>
            </a:endParaRPr>
          </a:p>
        </p:txBody>
      </p:sp>
      <p:sp>
        <p:nvSpPr>
          <p:cNvPr id="3" name="内容占位符 2"/>
          <p:cNvSpPr/>
          <p:nvPr>
            <p:ph idx="1"/>
          </p:nvPr>
        </p:nvSpPr>
        <p:spPr/>
        <p:txBody>
          <a:bodyPr>
            <a:normAutofit/>
          </a:bodyPr>
          <a:p>
            <a:pPr marL="0" indent="0">
              <a:buNone/>
            </a:pPr>
            <a:r>
              <a:rPr lang="zh-CN" altLang="en-US">
                <a:sym typeface="+mn-ea"/>
              </a:rPr>
              <a:t>如何进行整数</a:t>
            </a:r>
            <a:r>
              <a:rPr lang="en-US" altLang="zh-CN">
                <a:sym typeface="+mn-ea"/>
              </a:rPr>
              <a:t>A</a:t>
            </a:r>
            <a:r>
              <a:rPr lang="zh-CN" altLang="en-US">
                <a:sym typeface="+mn-ea"/>
              </a:rPr>
              <a:t>和</a:t>
            </a:r>
            <a:r>
              <a:rPr lang="en-US" altLang="zh-CN">
                <a:sym typeface="+mn-ea"/>
              </a:rPr>
              <a:t>B</a:t>
            </a:r>
            <a:r>
              <a:rPr lang="zh-CN" altLang="en-US">
                <a:sym typeface="+mn-ea"/>
              </a:rPr>
              <a:t>相加，结果为</a:t>
            </a:r>
            <a:r>
              <a:rPr lang="en-US" altLang="zh-CN">
                <a:sym typeface="+mn-ea"/>
              </a:rPr>
              <a:t>C</a:t>
            </a:r>
            <a:r>
              <a:rPr lang="zh-CN" altLang="en-US">
                <a:sym typeface="+mn-ea"/>
              </a:rPr>
              <a:t>，假定整数是二进制补码格式</a:t>
            </a:r>
            <a:endParaRPr lang="zh-CN" altLang="en-US">
              <a:sym typeface="+mn-ea"/>
            </a:endParaRPr>
          </a:p>
          <a:p>
            <a:pPr marL="0" indent="0" algn="ctr">
              <a:buNone/>
            </a:pPr>
            <a:r>
              <a:rPr lang="en-US" altLang="zh-CN">
                <a:sym typeface="+mn-ea"/>
              </a:rPr>
              <a:t>C=A+B</a:t>
            </a:r>
            <a:endParaRPr lang="en-US" altLang="zh-CN">
              <a:sym typeface="+mn-ea"/>
            </a:endParaRPr>
          </a:p>
          <a:p>
            <a:pPr marL="0" indent="0" algn="l">
              <a:buNone/>
            </a:pPr>
            <a:r>
              <a:rPr lang="zh-CN" altLang="en-US">
                <a:sym typeface="+mn-ea"/>
              </a:rPr>
              <a:t>先把</a:t>
            </a:r>
            <a:r>
              <a:rPr lang="en-US" altLang="zh-CN">
                <a:sym typeface="+mn-ea"/>
              </a:rPr>
              <a:t>A</a:t>
            </a:r>
            <a:r>
              <a:rPr lang="zh-CN" altLang="en-US">
                <a:sym typeface="+mn-ea"/>
              </a:rPr>
              <a:t>、</a:t>
            </a:r>
            <a:r>
              <a:rPr lang="en-US" altLang="zh-CN">
                <a:sym typeface="+mn-ea"/>
              </a:rPr>
              <a:t>B</a:t>
            </a:r>
            <a:r>
              <a:rPr lang="zh-CN" altLang="en-US">
                <a:sym typeface="+mn-ea"/>
              </a:rPr>
              <a:t>存放在寄存器</a:t>
            </a:r>
            <a:r>
              <a:rPr lang="en-US" altLang="zh-CN">
                <a:sym typeface="+mn-ea"/>
              </a:rPr>
              <a:t>R</a:t>
            </a:r>
            <a:r>
              <a:rPr lang="en-US" altLang="zh-CN" sz="1800">
                <a:sym typeface="+mn-ea"/>
              </a:rPr>
              <a:t>0</a:t>
            </a:r>
            <a:r>
              <a:rPr lang="zh-CN" altLang="en-US">
                <a:sym typeface="+mn-ea"/>
              </a:rPr>
              <a:t>和</a:t>
            </a:r>
            <a:r>
              <a:rPr lang="en-US" altLang="zh-CN">
                <a:sym typeface="+mn-ea"/>
              </a:rPr>
              <a:t>R</a:t>
            </a:r>
            <a:r>
              <a:rPr lang="en-US" altLang="zh-CN" sz="1800">
                <a:sym typeface="+mn-ea"/>
              </a:rPr>
              <a:t>1</a:t>
            </a:r>
            <a:r>
              <a:rPr lang="zh-CN" altLang="en-US">
                <a:sym typeface="+mn-ea"/>
              </a:rPr>
              <a:t>中，操作的结果存在</a:t>
            </a:r>
            <a:r>
              <a:rPr lang="en-US" altLang="zh-CN">
                <a:sym typeface="+mn-ea"/>
              </a:rPr>
              <a:t>R</a:t>
            </a:r>
            <a:r>
              <a:rPr lang="en-US" altLang="zh-CN" sz="1800">
                <a:sym typeface="+mn-ea"/>
              </a:rPr>
              <a:t>2</a:t>
            </a:r>
            <a:r>
              <a:rPr lang="zh-CN" altLang="en-US">
                <a:sym typeface="+mn-ea"/>
              </a:rPr>
              <a:t>中</a:t>
            </a:r>
            <a:endParaRPr lang="zh-CN" altLang="en-US">
              <a:sym typeface="+mn-ea"/>
            </a:endParaRPr>
          </a:p>
          <a:p>
            <a:pPr marL="0" indent="0" algn="l">
              <a:buNone/>
            </a:pPr>
            <a:r>
              <a:rPr lang="en-US" altLang="zh-CN">
                <a:sym typeface="+mn-ea"/>
              </a:rPr>
              <a:t>ALU</a:t>
            </a:r>
            <a:r>
              <a:rPr lang="zh-CN" altLang="en-US">
                <a:sym typeface="+mn-ea"/>
              </a:rPr>
              <a:t>只能操作存储在</a:t>
            </a:r>
            <a:r>
              <a:rPr lang="en-US" altLang="zh-CN">
                <a:sym typeface="+mn-ea"/>
              </a:rPr>
              <a:t>CPU</a:t>
            </a:r>
            <a:r>
              <a:rPr lang="zh-CN" altLang="en-US">
                <a:sym typeface="+mn-ea"/>
              </a:rPr>
              <a:t>数据寄存器中的数据，但是在</a:t>
            </a:r>
            <a:r>
              <a:rPr lang="en-US" altLang="zh-CN">
                <a:sym typeface="+mn-ea"/>
              </a:rPr>
              <a:t>CPU</a:t>
            </a:r>
            <a:r>
              <a:rPr lang="zh-CN" altLang="en-US">
                <a:sym typeface="+mn-ea"/>
              </a:rPr>
              <a:t>中只有有限的寄存器，如果数据量很大，并且数据在程序执行过程中应该保留在计算机中，比较好的方法是把它们存在内存中，临时地把它们调入寄存器中。</a:t>
            </a:r>
            <a:endParaRPr lang="zh-CN" altLang="en-US">
              <a:sym typeface="+mn-ea"/>
            </a:endParaRPr>
          </a:p>
          <a:p>
            <a:pPr marL="0" indent="0" algn="l">
              <a:buNone/>
            </a:pPr>
            <a:r>
              <a:rPr lang="zh-CN" altLang="en-US">
                <a:sym typeface="+mn-ea"/>
              </a:rPr>
              <a:t>假定</a:t>
            </a:r>
            <a:r>
              <a:rPr lang="en-US" altLang="zh-CN">
                <a:sym typeface="+mn-ea"/>
              </a:rPr>
              <a:t>A</a:t>
            </a:r>
            <a:r>
              <a:rPr lang="zh-CN" altLang="en-US">
                <a:sym typeface="+mn-ea"/>
              </a:rPr>
              <a:t>、</a:t>
            </a:r>
            <a:r>
              <a:rPr lang="en-US" altLang="zh-CN">
                <a:sym typeface="+mn-ea"/>
              </a:rPr>
              <a:t>B</a:t>
            </a:r>
            <a:r>
              <a:rPr lang="zh-CN" altLang="en-US">
                <a:sym typeface="+mn-ea"/>
              </a:rPr>
              <a:t>存储在内存单元地址</a:t>
            </a:r>
            <a:r>
              <a:rPr lang="en-US" altLang="zh-CN">
                <a:sym typeface="+mn-ea"/>
              </a:rPr>
              <a:t>(40)</a:t>
            </a:r>
            <a:r>
              <a:rPr lang="en-US" altLang="zh-CN" sz="1800">
                <a:sym typeface="+mn-ea"/>
              </a:rPr>
              <a:t>16</a:t>
            </a:r>
            <a:r>
              <a:rPr lang="zh-CN" altLang="en-US">
                <a:sym typeface="+mn-ea"/>
              </a:rPr>
              <a:t>和</a:t>
            </a:r>
            <a:r>
              <a:rPr lang="en-US" altLang="zh-CN">
                <a:sym typeface="+mn-ea"/>
              </a:rPr>
              <a:t>(41)</a:t>
            </a:r>
            <a:r>
              <a:rPr lang="en-US" altLang="zh-CN" sz="1800">
                <a:sym typeface="+mn-ea"/>
              </a:rPr>
              <a:t>16</a:t>
            </a:r>
            <a:r>
              <a:rPr lang="zh-CN" altLang="en-US">
                <a:sym typeface="+mn-ea"/>
              </a:rPr>
              <a:t>，结果</a:t>
            </a:r>
            <a:r>
              <a:rPr lang="en-US" altLang="zh-CN">
                <a:sym typeface="+mn-ea"/>
              </a:rPr>
              <a:t>C</a:t>
            </a:r>
            <a:r>
              <a:rPr lang="zh-CN" altLang="en-US">
                <a:sym typeface="+mn-ea"/>
              </a:rPr>
              <a:t>被存在内存单元</a:t>
            </a:r>
            <a:r>
              <a:rPr lang="en-US" altLang="zh-CN">
                <a:sym typeface="+mn-ea"/>
              </a:rPr>
              <a:t>(42)</a:t>
            </a:r>
            <a:r>
              <a:rPr lang="en-US" altLang="zh-CN" sz="1800">
                <a:sym typeface="+mn-ea"/>
              </a:rPr>
              <a:t>16</a:t>
            </a:r>
            <a:r>
              <a:rPr lang="zh-CN" altLang="en-US">
                <a:sym typeface="+mn-ea"/>
              </a:rPr>
              <a:t>，则</a:t>
            </a:r>
            <a:r>
              <a:rPr lang="en-US" altLang="zh-CN">
                <a:sym typeface="+mn-ea"/>
              </a:rPr>
              <a:t>A</a:t>
            </a:r>
            <a:r>
              <a:rPr lang="zh-CN" altLang="en-US">
                <a:sym typeface="+mn-ea"/>
              </a:rPr>
              <a:t>、</a:t>
            </a:r>
            <a:r>
              <a:rPr lang="en-US" altLang="zh-CN">
                <a:sym typeface="+mn-ea"/>
              </a:rPr>
              <a:t>B</a:t>
            </a:r>
            <a:r>
              <a:rPr lang="zh-CN" altLang="en-US">
                <a:sym typeface="+mn-ea"/>
              </a:rPr>
              <a:t>需要被调入</a:t>
            </a:r>
            <a:r>
              <a:rPr lang="en-US" altLang="zh-CN">
                <a:sym typeface="+mn-ea"/>
              </a:rPr>
              <a:t>CPU</a:t>
            </a:r>
            <a:r>
              <a:rPr lang="zh-CN" altLang="en-US">
                <a:sym typeface="+mn-ea"/>
              </a:rPr>
              <a:t>中，结果</a:t>
            </a:r>
            <a:r>
              <a:rPr lang="en-US" altLang="zh-CN">
                <a:sym typeface="+mn-ea"/>
              </a:rPr>
              <a:t>C</a:t>
            </a:r>
            <a:r>
              <a:rPr lang="zh-CN" altLang="en-US">
                <a:sym typeface="+mn-ea"/>
              </a:rPr>
              <a:t>存在内存中</a:t>
            </a:r>
            <a:endParaRPr lang="zh-CN" altLang="en-US">
              <a:sym typeface="+mn-ea"/>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示例</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sym typeface="+mn-ea"/>
              </a:rPr>
              <a:t>完成这个简单的加法需要</a:t>
            </a:r>
            <a:r>
              <a:rPr lang="en-US" altLang="zh-CN">
                <a:sym typeface="+mn-ea"/>
              </a:rPr>
              <a:t>5</a:t>
            </a:r>
            <a:r>
              <a:rPr lang="zh-CN" altLang="en-US">
                <a:sym typeface="+mn-ea"/>
              </a:rPr>
              <a:t>条指令</a:t>
            </a:r>
            <a:endParaRPr lang="zh-CN" altLang="en-US">
              <a:sym typeface="+mn-ea"/>
            </a:endParaRPr>
          </a:p>
        </p:txBody>
      </p:sp>
      <p:pic>
        <p:nvPicPr>
          <p:cNvPr id="4" name="图片 3"/>
          <p:cNvPicPr>
            <a:picLocks noChangeAspect="1"/>
          </p:cNvPicPr>
          <p:nvPr/>
        </p:nvPicPr>
        <p:blipFill>
          <a:blip r:embed="rId1"/>
          <a:stretch>
            <a:fillRect/>
          </a:stretch>
        </p:blipFill>
        <p:spPr>
          <a:xfrm>
            <a:off x="838200" y="2490470"/>
            <a:ext cx="6410325" cy="1876425"/>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示例</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en-US" altLang="zh-CN">
                <a:sym typeface="+mn-ea"/>
              </a:rPr>
              <a:t>5</a:t>
            </a:r>
            <a:r>
              <a:rPr lang="zh-CN" altLang="en-US">
                <a:sym typeface="+mn-ea"/>
              </a:rPr>
              <a:t>条指令被译码为</a:t>
            </a:r>
            <a:endParaRPr lang="zh-CN" altLang="en-US">
              <a:sym typeface="+mn-ea"/>
            </a:endParaRPr>
          </a:p>
          <a:p>
            <a:pPr marL="0" indent="0">
              <a:buNone/>
            </a:pPr>
            <a:endParaRPr lang="zh-CN" altLang="en-US">
              <a:sym typeface="+mn-ea"/>
            </a:endParaRPr>
          </a:p>
        </p:txBody>
      </p:sp>
      <p:pic>
        <p:nvPicPr>
          <p:cNvPr id="5" name="图片 4"/>
          <p:cNvPicPr>
            <a:picLocks noChangeAspect="1"/>
          </p:cNvPicPr>
          <p:nvPr/>
        </p:nvPicPr>
        <p:blipFill>
          <a:blip r:embed="rId1"/>
          <a:stretch>
            <a:fillRect/>
          </a:stretch>
        </p:blipFill>
        <p:spPr>
          <a:xfrm>
            <a:off x="1038860" y="2863850"/>
            <a:ext cx="9944100" cy="2457450"/>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存储程序和数据</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sym typeface="+mn-ea"/>
              </a:rPr>
              <a:t>为了遵循</a:t>
            </a:r>
            <a:r>
              <a:rPr lang="zh-CN">
                <a:solidFill>
                  <a:srgbClr val="FF0000"/>
                </a:solidFill>
                <a:sym typeface="+mn-ea"/>
              </a:rPr>
              <a:t>冯</a:t>
            </a:r>
            <a:r>
              <a:rPr lang="en-US" altLang="zh-CN">
                <a:solidFill>
                  <a:srgbClr val="FF0000"/>
                </a:solidFill>
                <a:sym typeface="+mn-ea"/>
              </a:rPr>
              <a:t>-</a:t>
            </a:r>
            <a:r>
              <a:rPr lang="zh-CN" altLang="en-US">
                <a:solidFill>
                  <a:srgbClr val="FF0000"/>
                </a:solidFill>
                <a:sym typeface="+mn-ea"/>
              </a:rPr>
              <a:t>诺依曼</a:t>
            </a:r>
            <a:r>
              <a:rPr lang="zh-CN" altLang="en-US">
                <a:sym typeface="+mn-ea"/>
              </a:rPr>
              <a:t>模型，把程序和数据存储在内存中</a:t>
            </a:r>
            <a:endParaRPr lang="zh-CN" altLang="en-US">
              <a:sym typeface="+mn-ea"/>
            </a:endParaRPr>
          </a:p>
          <a:p>
            <a:pPr marL="0" indent="0">
              <a:buNone/>
            </a:pPr>
            <a:endParaRPr lang="zh-CN" altLang="en-US">
              <a:sym typeface="+mn-ea"/>
            </a:endParaRPr>
          </a:p>
          <a:p>
            <a:pPr lvl="1"/>
            <a:r>
              <a:rPr lang="zh-CN" altLang="en-US">
                <a:solidFill>
                  <a:srgbClr val="FF0000"/>
                </a:solidFill>
                <a:sym typeface="+mn-ea"/>
              </a:rPr>
              <a:t>程序</a:t>
            </a:r>
            <a:r>
              <a:rPr lang="zh-CN" altLang="en-US">
                <a:sym typeface="+mn-ea"/>
              </a:rPr>
              <a:t>存储在</a:t>
            </a:r>
            <a:r>
              <a:rPr lang="zh-CN" altLang="en-US">
                <a:sym typeface="+mn-ea"/>
              </a:rPr>
              <a:t>内存单元地址</a:t>
            </a:r>
            <a:r>
              <a:rPr lang="en-US" altLang="zh-CN">
                <a:sym typeface="+mn-ea"/>
              </a:rPr>
              <a:t>(00)</a:t>
            </a:r>
            <a:r>
              <a:rPr lang="en-US" altLang="zh-CN" sz="1800">
                <a:sym typeface="+mn-ea"/>
              </a:rPr>
              <a:t>16</a:t>
            </a:r>
            <a:r>
              <a:rPr lang="zh-CN" altLang="en-US">
                <a:sym typeface="+mn-ea"/>
              </a:rPr>
              <a:t>到</a:t>
            </a:r>
            <a:r>
              <a:rPr lang="en-US" altLang="zh-CN">
                <a:sym typeface="+mn-ea"/>
              </a:rPr>
              <a:t>(04)</a:t>
            </a:r>
            <a:r>
              <a:rPr lang="en-US" altLang="zh-CN" sz="1800">
                <a:sym typeface="+mn-ea"/>
              </a:rPr>
              <a:t>16</a:t>
            </a:r>
            <a:r>
              <a:rPr lang="zh-CN" altLang="en-US">
                <a:sym typeface="+mn-ea"/>
              </a:rPr>
              <a:t>，共</a:t>
            </a:r>
            <a:r>
              <a:rPr lang="en-US" altLang="zh-CN">
                <a:sym typeface="+mn-ea"/>
              </a:rPr>
              <a:t>5</a:t>
            </a:r>
            <a:r>
              <a:rPr lang="zh-CN" altLang="en-US">
                <a:sym typeface="+mn-ea"/>
              </a:rPr>
              <a:t>行指令</a:t>
            </a:r>
            <a:endParaRPr lang="zh-CN" altLang="en-US">
              <a:sym typeface="+mn-ea"/>
            </a:endParaRPr>
          </a:p>
          <a:p>
            <a:pPr marL="457200" lvl="1" indent="0">
              <a:buNone/>
            </a:pPr>
            <a:endParaRPr lang="zh-CN" altLang="en-US">
              <a:sym typeface="+mn-ea"/>
            </a:endParaRPr>
          </a:p>
          <a:p>
            <a:pPr lvl="1"/>
            <a:r>
              <a:rPr lang="zh-CN" altLang="en-US">
                <a:solidFill>
                  <a:srgbClr val="FF0000"/>
                </a:solidFill>
                <a:sym typeface="+mn-ea"/>
              </a:rPr>
              <a:t>数据</a:t>
            </a:r>
            <a:r>
              <a:rPr lang="zh-CN" altLang="en-US">
                <a:sym typeface="+mn-ea"/>
              </a:rPr>
              <a:t>存储在内存单元地址</a:t>
            </a:r>
            <a:r>
              <a:rPr lang="en-US" altLang="zh-CN">
                <a:sym typeface="+mn-ea"/>
              </a:rPr>
              <a:t>(40)</a:t>
            </a:r>
            <a:r>
              <a:rPr lang="en-US" altLang="zh-CN" sz="1800">
                <a:sym typeface="+mn-ea"/>
              </a:rPr>
              <a:t>16</a:t>
            </a:r>
            <a:r>
              <a:rPr lang="zh-CN" altLang="en-US">
                <a:sym typeface="+mn-ea"/>
              </a:rPr>
              <a:t>、</a:t>
            </a:r>
            <a:r>
              <a:rPr lang="en-US" altLang="zh-CN">
                <a:sym typeface="+mn-ea"/>
              </a:rPr>
              <a:t>(41)</a:t>
            </a:r>
            <a:r>
              <a:rPr lang="en-US" altLang="zh-CN" sz="1800">
                <a:sym typeface="+mn-ea"/>
              </a:rPr>
              <a:t>16</a:t>
            </a:r>
            <a:r>
              <a:rPr lang="zh-CN" altLang="en-US">
                <a:sym typeface="+mn-ea"/>
              </a:rPr>
              <a:t>和</a:t>
            </a:r>
            <a:r>
              <a:rPr lang="en-US" altLang="zh-CN">
                <a:sym typeface="+mn-ea"/>
              </a:rPr>
              <a:t>(42)</a:t>
            </a:r>
            <a:r>
              <a:rPr lang="en-US" altLang="zh-CN" sz="1800">
                <a:sym typeface="+mn-ea"/>
              </a:rPr>
              <a:t>16</a:t>
            </a:r>
            <a:r>
              <a:rPr lang="zh-CN" altLang="en-US">
                <a:sym typeface="+mn-ea"/>
              </a:rPr>
              <a:t>中</a:t>
            </a:r>
            <a:endParaRPr lang="zh-CN" altLang="en-US">
              <a:sym typeface="+mn-ea"/>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1</a:t>
            </a:r>
            <a:r>
              <a:rPr lang="zh-CN" altLang="en-US">
                <a:sym typeface="+mn-ea"/>
              </a:rPr>
              <a:t>：</a:t>
            </a:r>
            <a:endParaRPr lang="en-US" altLang="zh-CN">
              <a:sym typeface="+mn-ea"/>
            </a:endParaRPr>
          </a:p>
          <a:p>
            <a:pPr marL="0" indent="0">
              <a:buNone/>
            </a:pPr>
            <a:r>
              <a:rPr lang="en-US" altLang="zh-CN">
                <a:sym typeface="+mn-ea"/>
              </a:rPr>
              <a:t>	</a:t>
            </a:r>
            <a:r>
              <a:rPr lang="zh-CN" altLang="en-US">
                <a:sym typeface="+mn-ea"/>
              </a:rPr>
              <a:t>开始时，</a:t>
            </a:r>
            <a:r>
              <a:rPr lang="en-US" altLang="zh-CN">
                <a:sym typeface="+mn-ea"/>
              </a:rPr>
              <a:t>PC</a:t>
            </a:r>
            <a:r>
              <a:rPr lang="zh-CN" altLang="en-US">
                <a:sym typeface="+mn-ea"/>
              </a:rPr>
              <a:t>指向程序的第一条指令，它在内存单元</a:t>
            </a:r>
            <a:r>
              <a:rPr lang="en-US" altLang="zh-CN">
                <a:solidFill>
                  <a:srgbClr val="FF0000"/>
                </a:solidFill>
                <a:sym typeface="+mn-ea"/>
              </a:rPr>
              <a:t>(00)</a:t>
            </a:r>
            <a:r>
              <a:rPr lang="en-US" altLang="zh-CN" sz="1800">
                <a:solidFill>
                  <a:srgbClr val="FF0000"/>
                </a:solidFill>
                <a:sym typeface="+mn-ea"/>
              </a:rPr>
              <a:t>16</a:t>
            </a:r>
            <a:r>
              <a:rPr lang="zh-CN" altLang="en-US">
                <a:sym typeface="+mn-ea"/>
              </a:rPr>
              <a:t>中，</a:t>
            </a:r>
            <a:r>
              <a:rPr lang="zh-CN" altLang="en-US">
                <a:solidFill>
                  <a:srgbClr val="FF0000"/>
                </a:solidFill>
                <a:sym typeface="+mn-ea"/>
              </a:rPr>
              <a:t>控制单元</a:t>
            </a:r>
            <a:r>
              <a:rPr lang="zh-CN" altLang="en-US">
                <a:sym typeface="+mn-ea"/>
              </a:rPr>
              <a:t>经历</a:t>
            </a:r>
            <a:r>
              <a:rPr lang="en-US" altLang="zh-CN">
                <a:sym typeface="+mn-ea"/>
              </a:rPr>
              <a:t>3</a:t>
            </a:r>
            <a:r>
              <a:rPr lang="zh-CN" altLang="en-US">
                <a:sym typeface="+mn-ea"/>
              </a:rPr>
              <a:t>个步骤</a:t>
            </a:r>
            <a:endParaRPr lang="zh-CN" altLang="en-US">
              <a:sym typeface="+mn-ea"/>
            </a:endParaRPr>
          </a:p>
          <a:p>
            <a:pPr marL="0" indent="0">
              <a:buNone/>
            </a:pPr>
            <a:endParaRPr lang="zh-CN" altLang="en-US">
              <a:sym typeface="+mn-ea"/>
            </a:endParaRPr>
          </a:p>
          <a:p>
            <a:pPr lvl="1"/>
            <a:r>
              <a:rPr lang="zh-CN" altLang="en-US">
                <a:sym typeface="+mn-ea"/>
              </a:rPr>
              <a:t>取出存储在内存单元</a:t>
            </a:r>
            <a:r>
              <a:rPr lang="en-US" altLang="zh-CN">
                <a:sym typeface="+mn-ea"/>
              </a:rPr>
              <a:t>(00)</a:t>
            </a:r>
            <a:r>
              <a:rPr lang="en-US" altLang="zh-CN" sz="1800">
                <a:sym typeface="+mn-ea"/>
              </a:rPr>
              <a:t>16</a:t>
            </a:r>
            <a:r>
              <a:rPr lang="zh-CN" altLang="en-US">
                <a:sym typeface="+mn-ea"/>
              </a:rPr>
              <a:t>中的指令，放入到</a:t>
            </a:r>
            <a:r>
              <a:rPr lang="en-US" altLang="zh-CN">
                <a:sym typeface="+mn-ea"/>
              </a:rPr>
              <a:t>IR</a:t>
            </a:r>
            <a:r>
              <a:rPr lang="zh-CN" altLang="en-US">
                <a:sym typeface="+mn-ea"/>
              </a:rPr>
              <a:t>中，</a:t>
            </a:r>
            <a:r>
              <a:rPr lang="en-US" altLang="zh-CN">
                <a:sym typeface="+mn-ea"/>
              </a:rPr>
              <a:t>PC</a:t>
            </a:r>
            <a:r>
              <a:rPr lang="zh-CN" altLang="en-US">
                <a:sym typeface="+mn-ea"/>
              </a:rPr>
              <a:t>的值加</a:t>
            </a:r>
            <a:r>
              <a:rPr lang="en-US" altLang="zh-CN">
                <a:sym typeface="+mn-ea"/>
              </a:rPr>
              <a:t>1</a:t>
            </a:r>
            <a:endParaRPr lang="en-US" altLang="zh-CN">
              <a:sym typeface="+mn-ea"/>
            </a:endParaRPr>
          </a:p>
          <a:p>
            <a:pPr lvl="1"/>
            <a:r>
              <a:rPr lang="zh-CN" altLang="en-US">
                <a:sym typeface="+mn-ea"/>
              </a:rPr>
              <a:t>译码指令</a:t>
            </a:r>
            <a:r>
              <a:rPr lang="en-US" altLang="zh-CN">
                <a:sym typeface="+mn-ea"/>
              </a:rPr>
              <a:t>(1040)</a:t>
            </a:r>
            <a:r>
              <a:rPr lang="en-US" altLang="zh-CN" sz="1800">
                <a:sym typeface="+mn-ea"/>
              </a:rPr>
              <a:t>16</a:t>
            </a:r>
            <a:r>
              <a:rPr lang="zh-CN" altLang="en-US">
                <a:sym typeface="+mn-ea"/>
              </a:rPr>
              <a:t>为</a:t>
            </a:r>
            <a:r>
              <a:rPr lang="en-US" altLang="zh-CN">
                <a:sym typeface="+mn-ea"/>
              </a:rPr>
              <a:t>R</a:t>
            </a:r>
            <a:r>
              <a:rPr lang="en-US" altLang="zh-CN" sz="1800">
                <a:sym typeface="+mn-ea"/>
              </a:rPr>
              <a:t>0</a:t>
            </a:r>
            <a:r>
              <a:rPr lang="en-US" altLang="zh-CN">
                <a:sym typeface="+mn-ea"/>
              </a:rPr>
              <a:t>&lt;--M</a:t>
            </a:r>
            <a:r>
              <a:rPr lang="en-US" altLang="zh-CN" sz="1800">
                <a:sym typeface="+mn-ea"/>
              </a:rPr>
              <a:t>40</a:t>
            </a:r>
            <a:endParaRPr lang="en-US" altLang="zh-CN" sz="1800">
              <a:sym typeface="+mn-ea"/>
            </a:endParaRPr>
          </a:p>
          <a:p>
            <a:pPr lvl="1"/>
            <a:r>
              <a:rPr lang="zh-CN" altLang="en-US">
                <a:sym typeface="+mn-ea"/>
              </a:rPr>
              <a:t>执行指令，存储在内存单元</a:t>
            </a:r>
            <a:r>
              <a:rPr lang="en-US" altLang="zh-CN">
                <a:sym typeface="+mn-ea"/>
              </a:rPr>
              <a:t>(40)</a:t>
            </a:r>
            <a:r>
              <a:rPr lang="en-US" altLang="zh-CN" sz="1800">
                <a:sym typeface="+mn-ea"/>
              </a:rPr>
              <a:t>16</a:t>
            </a:r>
            <a:r>
              <a:rPr lang="zh-CN" altLang="en-US">
                <a:sym typeface="+mn-ea"/>
              </a:rPr>
              <a:t>中的整数的副本被装入寄存器</a:t>
            </a:r>
            <a:r>
              <a:rPr lang="en-US" altLang="zh-CN">
                <a:sym typeface="+mn-ea"/>
              </a:rPr>
              <a:t>R</a:t>
            </a:r>
            <a:r>
              <a:rPr lang="en-US" altLang="zh-CN" sz="1800">
                <a:sym typeface="+mn-ea"/>
              </a:rPr>
              <a:t>0</a:t>
            </a:r>
            <a:r>
              <a:rPr lang="zh-CN" altLang="en-US">
                <a:sym typeface="+mn-ea"/>
              </a:rPr>
              <a:t>中</a:t>
            </a:r>
            <a:endParaRPr lang="zh-CN" altLang="en-US">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十进制系统（以</a:t>
            </a:r>
            <a:r>
              <a:rPr lang="en-US" altLang="zh-CN">
                <a:sym typeface="+mn-ea"/>
              </a:rPr>
              <a:t>10</a:t>
            </a:r>
            <a:r>
              <a:rPr lang="zh-CN" altLang="en-US">
                <a:sym typeface="+mn-ea"/>
              </a:rPr>
              <a:t>为底）示例</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602615" y="2099310"/>
            <a:ext cx="10986770" cy="2411730"/>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1</a:t>
            </a:r>
            <a:r>
              <a:rPr lang="zh-CN" altLang="en-US">
                <a:sym typeface="+mn-ea"/>
              </a:rPr>
              <a:t>：</a:t>
            </a:r>
            <a:endParaRPr lang="zh-CN" altLang="en-US">
              <a:sym typeface="+mn-ea"/>
            </a:endParaRPr>
          </a:p>
          <a:p>
            <a:pPr marL="0" indent="0">
              <a:buNone/>
            </a:pPr>
            <a:endParaRPr lang="en-US" altLang="zh-CN">
              <a:sym typeface="+mn-ea"/>
            </a:endParaRPr>
          </a:p>
          <a:p>
            <a:pPr marL="0" indent="0">
              <a:buNone/>
            </a:pPr>
            <a:endParaRPr lang="zh-CN" altLang="en-US">
              <a:sym typeface="+mn-ea"/>
            </a:endParaRPr>
          </a:p>
        </p:txBody>
      </p:sp>
      <p:pic>
        <p:nvPicPr>
          <p:cNvPr id="4" name="图片 3"/>
          <p:cNvPicPr>
            <a:picLocks noChangeAspect="1"/>
          </p:cNvPicPr>
          <p:nvPr/>
        </p:nvPicPr>
        <p:blipFill>
          <a:blip r:embed="rId1"/>
          <a:stretch>
            <a:fillRect/>
          </a:stretch>
        </p:blipFill>
        <p:spPr>
          <a:xfrm>
            <a:off x="2750185" y="1672590"/>
            <a:ext cx="6381750" cy="4629150"/>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2</a:t>
            </a:r>
            <a:r>
              <a:rPr lang="zh-CN" altLang="en-US">
                <a:sym typeface="+mn-ea"/>
              </a:rPr>
              <a:t>：</a:t>
            </a:r>
            <a:endParaRPr lang="zh-CN" altLang="en-US">
              <a:sym typeface="+mn-ea"/>
            </a:endParaRPr>
          </a:p>
          <a:p>
            <a:pPr marL="0" indent="0">
              <a:buNone/>
            </a:pPr>
            <a:r>
              <a:rPr lang="en-US" altLang="zh-CN">
                <a:sym typeface="+mn-ea"/>
              </a:rPr>
              <a:t>	</a:t>
            </a:r>
            <a:r>
              <a:rPr lang="zh-CN" altLang="en-US">
                <a:sym typeface="+mn-ea"/>
              </a:rPr>
              <a:t>开始时，</a:t>
            </a:r>
            <a:r>
              <a:rPr lang="en-US" altLang="zh-CN">
                <a:sym typeface="+mn-ea"/>
              </a:rPr>
              <a:t>PC</a:t>
            </a:r>
            <a:r>
              <a:rPr lang="zh-CN" altLang="en-US">
                <a:sym typeface="+mn-ea"/>
              </a:rPr>
              <a:t>指向程序的第二条指令，它在内存单元</a:t>
            </a:r>
            <a:r>
              <a:rPr lang="en-US" altLang="zh-CN">
                <a:solidFill>
                  <a:srgbClr val="FF0000"/>
                </a:solidFill>
                <a:sym typeface="+mn-ea"/>
              </a:rPr>
              <a:t>(01)</a:t>
            </a:r>
            <a:r>
              <a:rPr lang="en-US" altLang="zh-CN" sz="1800">
                <a:solidFill>
                  <a:srgbClr val="FF0000"/>
                </a:solidFill>
                <a:sym typeface="+mn-ea"/>
              </a:rPr>
              <a:t>16</a:t>
            </a:r>
            <a:r>
              <a:rPr lang="zh-CN" altLang="en-US">
                <a:sym typeface="+mn-ea"/>
              </a:rPr>
              <a:t>中，</a:t>
            </a:r>
            <a:r>
              <a:rPr lang="zh-CN" altLang="en-US">
                <a:solidFill>
                  <a:srgbClr val="FF0000"/>
                </a:solidFill>
                <a:sym typeface="+mn-ea"/>
              </a:rPr>
              <a:t>控制单元</a:t>
            </a:r>
            <a:r>
              <a:rPr lang="zh-CN" altLang="en-US">
                <a:sym typeface="+mn-ea"/>
              </a:rPr>
              <a:t>经历</a:t>
            </a:r>
            <a:r>
              <a:rPr lang="en-US" altLang="zh-CN">
                <a:sym typeface="+mn-ea"/>
              </a:rPr>
              <a:t>3</a:t>
            </a:r>
            <a:r>
              <a:rPr lang="zh-CN" altLang="en-US">
                <a:sym typeface="+mn-ea"/>
              </a:rPr>
              <a:t>个步骤：</a:t>
            </a:r>
            <a:endParaRPr lang="zh-CN" altLang="en-US">
              <a:sym typeface="+mn-ea"/>
            </a:endParaRPr>
          </a:p>
          <a:p>
            <a:pPr marL="0" indent="0">
              <a:buNone/>
            </a:pPr>
            <a:endParaRPr lang="zh-CN" altLang="en-US">
              <a:sym typeface="+mn-ea"/>
            </a:endParaRPr>
          </a:p>
          <a:p>
            <a:pPr lvl="1"/>
            <a:r>
              <a:rPr lang="zh-CN" altLang="en-US">
                <a:sym typeface="+mn-ea"/>
              </a:rPr>
              <a:t>取出存储内存单元</a:t>
            </a:r>
            <a:r>
              <a:rPr lang="en-US" altLang="zh-CN">
                <a:sym typeface="+mn-ea"/>
              </a:rPr>
              <a:t>(01)</a:t>
            </a:r>
            <a:r>
              <a:rPr lang="en-US" altLang="zh-CN" sz="1540">
                <a:sym typeface="+mn-ea"/>
              </a:rPr>
              <a:t>16</a:t>
            </a:r>
            <a:r>
              <a:rPr lang="zh-CN" altLang="en-US">
                <a:sym typeface="+mn-ea"/>
              </a:rPr>
              <a:t>中的指令，放入到</a:t>
            </a:r>
            <a:r>
              <a:rPr lang="en-US" altLang="zh-CN">
                <a:sym typeface="+mn-ea"/>
              </a:rPr>
              <a:t>IR</a:t>
            </a:r>
            <a:r>
              <a:rPr lang="zh-CN" altLang="en-US">
                <a:sym typeface="+mn-ea"/>
              </a:rPr>
              <a:t>中，</a:t>
            </a:r>
            <a:r>
              <a:rPr lang="en-US" altLang="zh-CN">
                <a:sym typeface="+mn-ea"/>
              </a:rPr>
              <a:t>PC</a:t>
            </a:r>
            <a:r>
              <a:rPr lang="zh-CN" altLang="en-US">
                <a:sym typeface="+mn-ea"/>
              </a:rPr>
              <a:t>的值加</a:t>
            </a:r>
            <a:r>
              <a:rPr lang="en-US" altLang="zh-CN">
                <a:sym typeface="+mn-ea"/>
              </a:rPr>
              <a:t>1</a:t>
            </a:r>
            <a:endParaRPr lang="en-US" altLang="zh-CN">
              <a:sym typeface="+mn-ea"/>
            </a:endParaRPr>
          </a:p>
          <a:p>
            <a:pPr lvl="1"/>
            <a:r>
              <a:rPr lang="zh-CN" altLang="en-US">
                <a:sym typeface="+mn-ea"/>
              </a:rPr>
              <a:t>译码指令</a:t>
            </a:r>
            <a:r>
              <a:rPr lang="en-US" altLang="zh-CN">
                <a:sym typeface="+mn-ea"/>
              </a:rPr>
              <a:t>(1141)</a:t>
            </a:r>
            <a:r>
              <a:rPr lang="en-US" altLang="zh-CN" sz="1540">
                <a:sym typeface="+mn-ea"/>
              </a:rPr>
              <a:t>16</a:t>
            </a:r>
            <a:r>
              <a:rPr lang="zh-CN" altLang="en-US">
                <a:sym typeface="+mn-ea"/>
              </a:rPr>
              <a:t>为</a:t>
            </a:r>
            <a:r>
              <a:rPr lang="en-US" altLang="zh-CN">
                <a:sym typeface="+mn-ea"/>
              </a:rPr>
              <a:t>R1&lt;-- M41</a:t>
            </a:r>
            <a:endParaRPr lang="en-US" altLang="zh-CN">
              <a:sym typeface="+mn-ea"/>
            </a:endParaRPr>
          </a:p>
          <a:p>
            <a:pPr lvl="1"/>
            <a:r>
              <a:rPr lang="zh-CN" altLang="en-US">
                <a:sym typeface="+mn-ea"/>
              </a:rPr>
              <a:t>执行指令，存储在内存单元</a:t>
            </a:r>
            <a:r>
              <a:rPr lang="en-US" altLang="zh-CN">
                <a:sym typeface="+mn-ea"/>
              </a:rPr>
              <a:t>(41)</a:t>
            </a:r>
            <a:r>
              <a:rPr lang="en-US" altLang="zh-CN" sz="1540">
                <a:sym typeface="+mn-ea"/>
              </a:rPr>
              <a:t>16</a:t>
            </a:r>
            <a:r>
              <a:rPr lang="zh-CN" altLang="en-US">
                <a:sym typeface="+mn-ea"/>
              </a:rPr>
              <a:t>中的整数的副本被装入寄存器</a:t>
            </a:r>
            <a:r>
              <a:rPr lang="en-US" altLang="zh-CN">
                <a:sym typeface="+mn-ea"/>
              </a:rPr>
              <a:t>R</a:t>
            </a:r>
            <a:r>
              <a:rPr lang="en-US" altLang="zh-CN" sz="1540">
                <a:sym typeface="+mn-ea"/>
              </a:rPr>
              <a:t>1</a:t>
            </a:r>
            <a:r>
              <a:rPr lang="zh-CN" altLang="en-US">
                <a:sym typeface="+mn-ea"/>
              </a:rPr>
              <a:t>中</a:t>
            </a:r>
            <a:endParaRPr lang="zh-CN" altLang="en-US">
              <a:sym typeface="+mn-ea"/>
            </a:endParaRPr>
          </a:p>
          <a:p>
            <a:pPr>
              <a:buNone/>
            </a:pPr>
            <a:endParaRPr lang="zh-CN" altLang="en-US">
              <a:sym typeface="+mn-ea"/>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2</a:t>
            </a:r>
            <a:r>
              <a:rPr lang="zh-CN" altLang="en-US">
                <a:sym typeface="+mn-ea"/>
              </a:rPr>
              <a:t>：</a:t>
            </a:r>
            <a:endParaRPr lang="zh-CN" altLang="en-US">
              <a:sym typeface="+mn-ea"/>
            </a:endParaRPr>
          </a:p>
          <a:p>
            <a:pPr>
              <a:buNone/>
            </a:pPr>
            <a:endParaRPr lang="zh-CN" altLang="en-US">
              <a:sym typeface="+mn-ea"/>
            </a:endParaRPr>
          </a:p>
        </p:txBody>
      </p:sp>
      <p:pic>
        <p:nvPicPr>
          <p:cNvPr id="4" name="图片 3"/>
          <p:cNvPicPr>
            <a:picLocks noChangeAspect="1"/>
          </p:cNvPicPr>
          <p:nvPr/>
        </p:nvPicPr>
        <p:blipFill>
          <a:blip r:embed="rId1"/>
          <a:stretch>
            <a:fillRect/>
          </a:stretch>
        </p:blipFill>
        <p:spPr>
          <a:xfrm>
            <a:off x="3126740" y="1691005"/>
            <a:ext cx="6276975" cy="4991100"/>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3</a:t>
            </a:r>
            <a:r>
              <a:rPr lang="zh-CN" altLang="en-US">
                <a:sym typeface="+mn-ea"/>
              </a:rPr>
              <a:t>：</a:t>
            </a:r>
            <a:endParaRPr lang="zh-CN" altLang="en-US">
              <a:sym typeface="+mn-ea"/>
            </a:endParaRPr>
          </a:p>
          <a:p>
            <a:pPr marL="0" indent="0">
              <a:buNone/>
            </a:pPr>
            <a:r>
              <a:rPr lang="en-US" altLang="zh-CN">
                <a:sym typeface="+mn-ea"/>
              </a:rPr>
              <a:t>	</a:t>
            </a:r>
            <a:r>
              <a:rPr lang="zh-CN" altLang="en-US">
                <a:sym typeface="+mn-ea"/>
              </a:rPr>
              <a:t>开始时，</a:t>
            </a:r>
            <a:r>
              <a:rPr lang="en-US" altLang="zh-CN">
                <a:sym typeface="+mn-ea"/>
              </a:rPr>
              <a:t>PC</a:t>
            </a:r>
            <a:r>
              <a:rPr lang="zh-CN" altLang="en-US">
                <a:sym typeface="+mn-ea"/>
              </a:rPr>
              <a:t>指向程序的第三条指令，它在内存单元</a:t>
            </a:r>
            <a:r>
              <a:rPr lang="en-US" altLang="zh-CN">
                <a:solidFill>
                  <a:srgbClr val="FF0000"/>
                </a:solidFill>
                <a:sym typeface="+mn-ea"/>
              </a:rPr>
              <a:t>(02)</a:t>
            </a:r>
            <a:r>
              <a:rPr lang="en-US" altLang="zh-CN" sz="1800">
                <a:solidFill>
                  <a:srgbClr val="FF0000"/>
                </a:solidFill>
                <a:sym typeface="+mn-ea"/>
              </a:rPr>
              <a:t>16</a:t>
            </a:r>
            <a:r>
              <a:rPr lang="zh-CN" altLang="en-US">
                <a:sym typeface="+mn-ea"/>
              </a:rPr>
              <a:t>中，控制单元经历</a:t>
            </a:r>
            <a:r>
              <a:rPr lang="en-US" altLang="zh-CN">
                <a:sym typeface="+mn-ea"/>
              </a:rPr>
              <a:t>3</a:t>
            </a:r>
            <a:r>
              <a:rPr lang="zh-CN" altLang="en-US">
                <a:sym typeface="+mn-ea"/>
              </a:rPr>
              <a:t>个步骤</a:t>
            </a:r>
            <a:endParaRPr lang="zh-CN" altLang="en-US">
              <a:sym typeface="+mn-ea"/>
            </a:endParaRPr>
          </a:p>
          <a:p>
            <a:pPr lvl="1"/>
            <a:endParaRPr lang="zh-CN" altLang="en-US">
              <a:sym typeface="+mn-ea"/>
            </a:endParaRPr>
          </a:p>
          <a:p>
            <a:pPr lvl="1"/>
            <a:r>
              <a:rPr lang="zh-CN" altLang="en-US">
                <a:sym typeface="+mn-ea"/>
              </a:rPr>
              <a:t>取出存储内存单元</a:t>
            </a:r>
            <a:r>
              <a:rPr lang="en-US" altLang="zh-CN">
                <a:sym typeface="+mn-ea"/>
              </a:rPr>
              <a:t>(02)</a:t>
            </a:r>
            <a:r>
              <a:rPr lang="en-US" altLang="zh-CN" sz="1800">
                <a:sym typeface="+mn-ea"/>
              </a:rPr>
              <a:t>16</a:t>
            </a:r>
            <a:r>
              <a:rPr lang="zh-CN" altLang="en-US">
                <a:sym typeface="+mn-ea"/>
              </a:rPr>
              <a:t>中的指令，放入到</a:t>
            </a:r>
            <a:r>
              <a:rPr lang="en-US" altLang="zh-CN">
                <a:sym typeface="+mn-ea"/>
              </a:rPr>
              <a:t>IR</a:t>
            </a:r>
            <a:r>
              <a:rPr lang="zh-CN" altLang="en-US">
                <a:sym typeface="+mn-ea"/>
              </a:rPr>
              <a:t>中，</a:t>
            </a:r>
            <a:r>
              <a:rPr lang="en-US" altLang="zh-CN">
                <a:sym typeface="+mn-ea"/>
              </a:rPr>
              <a:t>PC</a:t>
            </a:r>
            <a:r>
              <a:rPr lang="zh-CN" altLang="en-US">
                <a:sym typeface="+mn-ea"/>
              </a:rPr>
              <a:t>的值加</a:t>
            </a:r>
            <a:r>
              <a:rPr lang="en-US" altLang="zh-CN">
                <a:sym typeface="+mn-ea"/>
              </a:rPr>
              <a:t>1</a:t>
            </a:r>
            <a:endParaRPr lang="en-US" altLang="zh-CN">
              <a:sym typeface="+mn-ea"/>
            </a:endParaRPr>
          </a:p>
          <a:p>
            <a:pPr lvl="1"/>
            <a:r>
              <a:rPr lang="zh-CN" altLang="en-US">
                <a:sym typeface="+mn-ea"/>
              </a:rPr>
              <a:t>译码指令</a:t>
            </a:r>
            <a:r>
              <a:rPr lang="en-US" altLang="zh-CN">
                <a:sym typeface="+mn-ea"/>
              </a:rPr>
              <a:t>(3201)</a:t>
            </a:r>
            <a:r>
              <a:rPr lang="en-US" altLang="zh-CN" sz="1800">
                <a:sym typeface="+mn-ea"/>
              </a:rPr>
              <a:t>16</a:t>
            </a:r>
            <a:r>
              <a:rPr lang="zh-CN" altLang="en-US">
                <a:sym typeface="+mn-ea"/>
              </a:rPr>
              <a:t>为</a:t>
            </a:r>
            <a:r>
              <a:rPr lang="en-US" altLang="zh-CN">
                <a:sym typeface="+mn-ea"/>
              </a:rPr>
              <a:t>R</a:t>
            </a:r>
            <a:r>
              <a:rPr lang="en-US" altLang="zh-CN" sz="1800">
                <a:sym typeface="+mn-ea"/>
              </a:rPr>
              <a:t>2</a:t>
            </a:r>
            <a:r>
              <a:rPr lang="en-US" altLang="zh-CN">
                <a:sym typeface="+mn-ea"/>
              </a:rPr>
              <a:t>&lt;--R</a:t>
            </a:r>
            <a:r>
              <a:rPr lang="en-US" altLang="zh-CN" sz="1800">
                <a:sym typeface="+mn-ea"/>
              </a:rPr>
              <a:t>0</a:t>
            </a:r>
            <a:r>
              <a:rPr lang="en-US" altLang="zh-CN">
                <a:sym typeface="+mn-ea"/>
              </a:rPr>
              <a:t>+R</a:t>
            </a:r>
            <a:r>
              <a:rPr lang="en-US" altLang="zh-CN" sz="1800">
                <a:sym typeface="+mn-ea"/>
              </a:rPr>
              <a:t>1</a:t>
            </a:r>
            <a:endParaRPr lang="en-US" altLang="zh-CN">
              <a:sym typeface="+mn-ea"/>
            </a:endParaRPr>
          </a:p>
          <a:p>
            <a:pPr lvl="1"/>
            <a:r>
              <a:rPr lang="zh-CN" altLang="en-US">
                <a:sym typeface="+mn-ea"/>
              </a:rPr>
              <a:t>执行指令，寄存器</a:t>
            </a:r>
            <a:r>
              <a:rPr lang="en-US" altLang="zh-CN">
                <a:sym typeface="+mn-ea"/>
              </a:rPr>
              <a:t>R</a:t>
            </a:r>
            <a:r>
              <a:rPr lang="en-US" altLang="zh-CN" sz="1800">
                <a:sym typeface="+mn-ea"/>
              </a:rPr>
              <a:t>0</a:t>
            </a:r>
            <a:r>
              <a:rPr lang="zh-CN" altLang="en-US">
                <a:sym typeface="+mn-ea"/>
              </a:rPr>
              <a:t>的内容被加到寄存器</a:t>
            </a:r>
            <a:r>
              <a:rPr lang="en-US" altLang="zh-CN">
                <a:sym typeface="+mn-ea"/>
              </a:rPr>
              <a:t>R</a:t>
            </a:r>
            <a:r>
              <a:rPr lang="en-US" altLang="zh-CN" sz="1800">
                <a:sym typeface="+mn-ea"/>
              </a:rPr>
              <a:t>1</a:t>
            </a:r>
            <a:r>
              <a:rPr lang="zh-CN" altLang="en-US">
                <a:sym typeface="+mn-ea"/>
              </a:rPr>
              <a:t>的内容上（</a:t>
            </a:r>
            <a:r>
              <a:rPr lang="zh-CN" altLang="en-US">
                <a:solidFill>
                  <a:srgbClr val="FF0000"/>
                </a:solidFill>
                <a:sym typeface="+mn-ea"/>
              </a:rPr>
              <a:t>由</a:t>
            </a:r>
            <a:r>
              <a:rPr lang="en-US" altLang="zh-CN">
                <a:solidFill>
                  <a:srgbClr val="FF0000"/>
                </a:solidFill>
                <a:sym typeface="+mn-ea"/>
              </a:rPr>
              <a:t>ALU</a:t>
            </a:r>
            <a:r>
              <a:rPr lang="zh-CN" altLang="en-US">
                <a:solidFill>
                  <a:srgbClr val="FF0000"/>
                </a:solidFill>
                <a:sym typeface="+mn-ea"/>
              </a:rPr>
              <a:t>完成</a:t>
            </a:r>
            <a:r>
              <a:rPr lang="zh-CN" altLang="en-US">
                <a:sym typeface="+mn-ea"/>
              </a:rPr>
              <a:t>），结果放在</a:t>
            </a:r>
            <a:r>
              <a:rPr lang="en-US" altLang="zh-CN">
                <a:sym typeface="+mn-ea"/>
              </a:rPr>
              <a:t>R</a:t>
            </a:r>
            <a:r>
              <a:rPr lang="en-US" altLang="zh-CN" sz="1800">
                <a:sym typeface="+mn-ea"/>
              </a:rPr>
              <a:t>2</a:t>
            </a:r>
            <a:r>
              <a:rPr lang="zh-CN" altLang="en-US">
                <a:sym typeface="+mn-ea"/>
              </a:rPr>
              <a:t>中</a:t>
            </a:r>
            <a:endParaRPr lang="zh-CN" altLang="en-US">
              <a:sym typeface="+mn-ea"/>
            </a:endParaRPr>
          </a:p>
          <a:p>
            <a:endParaRPr lang="zh-CN" altLang="en-US">
              <a:sym typeface="+mn-ea"/>
            </a:endParaRPr>
          </a:p>
          <a:p>
            <a:pPr>
              <a:buNone/>
            </a:pPr>
            <a:endParaRPr lang="zh-CN" altLang="en-US">
              <a:sym typeface="+mn-ea"/>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3</a:t>
            </a:r>
            <a:r>
              <a:rPr lang="zh-CN" altLang="en-US">
                <a:sym typeface="+mn-ea"/>
              </a:rPr>
              <a:t>：</a:t>
            </a:r>
            <a:endParaRPr lang="zh-CN" altLang="en-US">
              <a:sym typeface="+mn-ea"/>
            </a:endParaRPr>
          </a:p>
          <a:p>
            <a:pPr marL="0" indent="0">
              <a:buNone/>
            </a:pPr>
            <a:r>
              <a:rPr lang="en-US" altLang="zh-CN">
                <a:sym typeface="+mn-ea"/>
              </a:rPr>
              <a:t>	</a:t>
            </a:r>
            <a:endParaRPr lang="zh-CN" altLang="en-US">
              <a:sym typeface="+mn-ea"/>
            </a:endParaRPr>
          </a:p>
        </p:txBody>
      </p:sp>
      <p:pic>
        <p:nvPicPr>
          <p:cNvPr id="4" name="图片 3"/>
          <p:cNvPicPr>
            <a:picLocks noChangeAspect="1"/>
          </p:cNvPicPr>
          <p:nvPr/>
        </p:nvPicPr>
        <p:blipFill>
          <a:blip r:embed="rId1"/>
          <a:stretch>
            <a:fillRect/>
          </a:stretch>
        </p:blipFill>
        <p:spPr>
          <a:xfrm>
            <a:off x="2995930" y="1691005"/>
            <a:ext cx="6200775" cy="4895850"/>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4</a:t>
            </a:r>
            <a:r>
              <a:rPr lang="zh-CN" altLang="en-US">
                <a:sym typeface="+mn-ea"/>
              </a:rPr>
              <a:t>：</a:t>
            </a:r>
            <a:endParaRPr lang="zh-CN" altLang="en-US">
              <a:sym typeface="+mn-ea"/>
            </a:endParaRPr>
          </a:p>
          <a:p>
            <a:pPr marL="0" indent="0">
              <a:buNone/>
            </a:pPr>
            <a:r>
              <a:rPr lang="en-US" altLang="zh-CN">
                <a:sym typeface="+mn-ea"/>
              </a:rPr>
              <a:t>	</a:t>
            </a:r>
            <a:r>
              <a:rPr lang="zh-CN" altLang="en-US">
                <a:sym typeface="+mn-ea"/>
              </a:rPr>
              <a:t>开始时，</a:t>
            </a:r>
            <a:r>
              <a:rPr lang="en-US" altLang="zh-CN">
                <a:sym typeface="+mn-ea"/>
              </a:rPr>
              <a:t>PC</a:t>
            </a:r>
            <a:r>
              <a:rPr lang="zh-CN" altLang="en-US">
                <a:sym typeface="+mn-ea"/>
              </a:rPr>
              <a:t>指向程序的第四条指令，它在内存单元</a:t>
            </a:r>
            <a:r>
              <a:rPr lang="en-US" altLang="zh-CN">
                <a:solidFill>
                  <a:srgbClr val="FF0000"/>
                </a:solidFill>
                <a:sym typeface="+mn-ea"/>
              </a:rPr>
              <a:t>(03)</a:t>
            </a:r>
            <a:r>
              <a:rPr lang="en-US" altLang="zh-CN" sz="1800">
                <a:solidFill>
                  <a:srgbClr val="FF0000"/>
                </a:solidFill>
                <a:sym typeface="+mn-ea"/>
              </a:rPr>
              <a:t>16</a:t>
            </a:r>
            <a:r>
              <a:rPr lang="zh-CN" altLang="en-US">
                <a:sym typeface="+mn-ea"/>
              </a:rPr>
              <a:t>中，控制单元经历</a:t>
            </a:r>
            <a:r>
              <a:rPr lang="en-US" altLang="zh-CN">
                <a:sym typeface="+mn-ea"/>
              </a:rPr>
              <a:t>3</a:t>
            </a:r>
            <a:r>
              <a:rPr lang="zh-CN" altLang="en-US">
                <a:sym typeface="+mn-ea"/>
              </a:rPr>
              <a:t>个步骤</a:t>
            </a:r>
            <a:endParaRPr lang="zh-CN" altLang="en-US">
              <a:sym typeface="+mn-ea"/>
            </a:endParaRPr>
          </a:p>
          <a:p>
            <a:pPr lvl="1"/>
            <a:endParaRPr lang="zh-CN" altLang="en-US">
              <a:sym typeface="+mn-ea"/>
            </a:endParaRPr>
          </a:p>
          <a:p>
            <a:pPr lvl="1"/>
            <a:r>
              <a:rPr lang="zh-CN" altLang="en-US">
                <a:sym typeface="+mn-ea"/>
              </a:rPr>
              <a:t>取出存储内存单元</a:t>
            </a:r>
            <a:r>
              <a:rPr lang="en-US" altLang="zh-CN">
                <a:sym typeface="+mn-ea"/>
              </a:rPr>
              <a:t>(03)</a:t>
            </a:r>
            <a:r>
              <a:rPr lang="en-US" altLang="zh-CN" sz="1540">
                <a:sym typeface="+mn-ea"/>
              </a:rPr>
              <a:t>16</a:t>
            </a:r>
            <a:r>
              <a:rPr lang="zh-CN" altLang="en-US">
                <a:sym typeface="+mn-ea"/>
              </a:rPr>
              <a:t>中的指令，放入</a:t>
            </a:r>
            <a:r>
              <a:rPr lang="en-US" altLang="zh-CN">
                <a:sym typeface="+mn-ea"/>
              </a:rPr>
              <a:t>IR</a:t>
            </a:r>
            <a:r>
              <a:rPr lang="zh-CN" altLang="en-US">
                <a:sym typeface="+mn-ea"/>
              </a:rPr>
              <a:t>中，</a:t>
            </a:r>
            <a:r>
              <a:rPr lang="en-US" altLang="zh-CN">
                <a:sym typeface="+mn-ea"/>
              </a:rPr>
              <a:t>PC</a:t>
            </a:r>
            <a:r>
              <a:rPr lang="zh-CN" altLang="en-US">
                <a:sym typeface="+mn-ea"/>
              </a:rPr>
              <a:t>的值加</a:t>
            </a:r>
            <a:r>
              <a:rPr lang="en-US" altLang="zh-CN">
                <a:sym typeface="+mn-ea"/>
              </a:rPr>
              <a:t>1</a:t>
            </a:r>
            <a:endParaRPr lang="en-US" altLang="zh-CN">
              <a:sym typeface="+mn-ea"/>
            </a:endParaRPr>
          </a:p>
          <a:p>
            <a:pPr lvl="1"/>
            <a:r>
              <a:rPr lang="zh-CN" altLang="en-US">
                <a:sym typeface="+mn-ea"/>
              </a:rPr>
              <a:t>译码指令</a:t>
            </a:r>
            <a:r>
              <a:rPr lang="en-US" altLang="zh-CN">
                <a:sym typeface="+mn-ea"/>
              </a:rPr>
              <a:t>(2422)</a:t>
            </a:r>
            <a:r>
              <a:rPr lang="en-US" altLang="zh-CN" sz="1540">
                <a:sym typeface="+mn-ea"/>
              </a:rPr>
              <a:t>16</a:t>
            </a:r>
            <a:r>
              <a:rPr lang="zh-CN" altLang="en-US">
                <a:sym typeface="+mn-ea"/>
              </a:rPr>
              <a:t>为</a:t>
            </a:r>
            <a:r>
              <a:rPr lang="en-US" altLang="zh-CN">
                <a:sym typeface="+mn-ea"/>
              </a:rPr>
              <a:t>M</a:t>
            </a:r>
            <a:r>
              <a:rPr lang="en-US" altLang="zh-CN" sz="1540">
                <a:sym typeface="+mn-ea"/>
              </a:rPr>
              <a:t>42</a:t>
            </a:r>
            <a:r>
              <a:rPr lang="en-US" altLang="zh-CN">
                <a:sym typeface="+mn-ea"/>
              </a:rPr>
              <a:t>&lt;--R</a:t>
            </a:r>
            <a:r>
              <a:rPr lang="en-US" altLang="zh-CN" sz="1540">
                <a:sym typeface="+mn-ea"/>
              </a:rPr>
              <a:t>2</a:t>
            </a:r>
            <a:endParaRPr lang="en-US" altLang="zh-CN" sz="1540">
              <a:sym typeface="+mn-ea"/>
            </a:endParaRPr>
          </a:p>
          <a:p>
            <a:pPr lvl="1"/>
            <a:r>
              <a:rPr lang="zh-CN" altLang="en-US">
                <a:sym typeface="+mn-ea"/>
              </a:rPr>
              <a:t>执行指令，寄存器</a:t>
            </a:r>
            <a:r>
              <a:rPr lang="en-US" altLang="zh-CN">
                <a:sym typeface="+mn-ea"/>
              </a:rPr>
              <a:t>R</a:t>
            </a:r>
            <a:r>
              <a:rPr lang="en-US" altLang="zh-CN" sz="1540">
                <a:sym typeface="+mn-ea"/>
              </a:rPr>
              <a:t>2</a:t>
            </a:r>
            <a:r>
              <a:rPr lang="zh-CN" altLang="en-US">
                <a:sym typeface="+mn-ea"/>
              </a:rPr>
              <a:t>中整数的副本被存储到内存单元</a:t>
            </a:r>
            <a:r>
              <a:rPr lang="en-US" altLang="zh-CN">
                <a:sym typeface="+mn-ea"/>
              </a:rPr>
              <a:t>(42)</a:t>
            </a:r>
            <a:r>
              <a:rPr lang="en-US" altLang="zh-CN" sz="1540">
                <a:sym typeface="+mn-ea"/>
              </a:rPr>
              <a:t>16</a:t>
            </a:r>
            <a:r>
              <a:rPr lang="zh-CN" altLang="en-US">
                <a:sym typeface="+mn-ea"/>
              </a:rPr>
              <a:t>中</a:t>
            </a:r>
            <a:endParaRPr lang="zh-CN" altLang="en-US">
              <a:sym typeface="+mn-ea"/>
            </a:endParaRPr>
          </a:p>
          <a:p>
            <a:pPr>
              <a:buNone/>
            </a:pPr>
            <a:r>
              <a:rPr lang="en-US" altLang="zh-CN">
                <a:sym typeface="+mn-ea"/>
              </a:rPr>
              <a:t>	</a:t>
            </a:r>
            <a:endParaRPr lang="zh-CN" altLang="en-US">
              <a:sym typeface="+mn-ea"/>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4</a:t>
            </a:r>
            <a:r>
              <a:rPr lang="zh-CN" altLang="en-US">
                <a:sym typeface="+mn-ea"/>
              </a:rPr>
              <a:t>：</a:t>
            </a:r>
            <a:endParaRPr lang="zh-CN" altLang="en-US">
              <a:sym typeface="+mn-ea"/>
            </a:endParaRPr>
          </a:p>
          <a:p>
            <a:pPr marL="0" indent="0">
              <a:buNone/>
            </a:pPr>
            <a:r>
              <a:rPr lang="en-US" altLang="zh-CN">
                <a:sym typeface="+mn-ea"/>
              </a:rPr>
              <a:t>	</a:t>
            </a:r>
            <a:endParaRPr lang="zh-CN" altLang="en-US">
              <a:sym typeface="+mn-ea"/>
            </a:endParaRPr>
          </a:p>
        </p:txBody>
      </p:sp>
      <p:pic>
        <p:nvPicPr>
          <p:cNvPr id="4" name="图片 3"/>
          <p:cNvPicPr>
            <a:picLocks noChangeAspect="1"/>
          </p:cNvPicPr>
          <p:nvPr/>
        </p:nvPicPr>
        <p:blipFill>
          <a:blip r:embed="rId1"/>
          <a:stretch>
            <a:fillRect/>
          </a:stretch>
        </p:blipFill>
        <p:spPr>
          <a:xfrm>
            <a:off x="3062605" y="1811655"/>
            <a:ext cx="6067425" cy="4762500"/>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5</a:t>
            </a:r>
            <a:r>
              <a:rPr lang="zh-CN" altLang="en-US">
                <a:sym typeface="+mn-ea"/>
              </a:rPr>
              <a:t>：</a:t>
            </a:r>
            <a:endParaRPr lang="zh-CN" altLang="en-US">
              <a:sym typeface="+mn-ea"/>
            </a:endParaRPr>
          </a:p>
          <a:p>
            <a:pPr marL="0" indent="0">
              <a:buNone/>
            </a:pPr>
            <a:r>
              <a:rPr lang="en-US" altLang="zh-CN">
                <a:sym typeface="+mn-ea"/>
              </a:rPr>
              <a:t>	</a:t>
            </a:r>
            <a:r>
              <a:rPr lang="zh-CN" altLang="en-US">
                <a:sym typeface="+mn-ea"/>
              </a:rPr>
              <a:t>开始时，</a:t>
            </a:r>
            <a:r>
              <a:rPr lang="en-US" altLang="zh-CN">
                <a:sym typeface="+mn-ea"/>
              </a:rPr>
              <a:t>PC</a:t>
            </a:r>
            <a:r>
              <a:rPr lang="zh-CN" altLang="en-US">
                <a:sym typeface="+mn-ea"/>
              </a:rPr>
              <a:t>指向程序的第五条指令，它在内存单元</a:t>
            </a:r>
            <a:r>
              <a:rPr lang="en-US" altLang="zh-CN">
                <a:solidFill>
                  <a:srgbClr val="FF0000"/>
                </a:solidFill>
                <a:sym typeface="+mn-ea"/>
              </a:rPr>
              <a:t>(04)</a:t>
            </a:r>
            <a:r>
              <a:rPr lang="en-US" altLang="zh-CN" sz="1800">
                <a:solidFill>
                  <a:srgbClr val="FF0000"/>
                </a:solidFill>
                <a:sym typeface="+mn-ea"/>
              </a:rPr>
              <a:t>16</a:t>
            </a:r>
            <a:r>
              <a:rPr lang="zh-CN" altLang="en-US">
                <a:sym typeface="+mn-ea"/>
              </a:rPr>
              <a:t>中，控制单元经历</a:t>
            </a:r>
            <a:r>
              <a:rPr lang="en-US" altLang="zh-CN">
                <a:sym typeface="+mn-ea"/>
              </a:rPr>
              <a:t>3</a:t>
            </a:r>
            <a:r>
              <a:rPr lang="zh-CN" altLang="en-US">
                <a:sym typeface="+mn-ea"/>
              </a:rPr>
              <a:t>个步骤</a:t>
            </a:r>
            <a:endParaRPr lang="zh-CN" altLang="en-US">
              <a:sym typeface="+mn-ea"/>
            </a:endParaRPr>
          </a:p>
          <a:p>
            <a:pPr marL="0" indent="0">
              <a:buNone/>
            </a:pPr>
            <a:endParaRPr lang="zh-CN" altLang="en-US">
              <a:sym typeface="+mn-ea"/>
            </a:endParaRPr>
          </a:p>
          <a:p>
            <a:pPr lvl="1"/>
            <a:r>
              <a:rPr lang="zh-CN" altLang="en-US">
                <a:sym typeface="+mn-ea"/>
              </a:rPr>
              <a:t>取出存储内存单元</a:t>
            </a:r>
            <a:r>
              <a:rPr lang="en-US" altLang="zh-CN">
                <a:sym typeface="+mn-ea"/>
              </a:rPr>
              <a:t>(04)</a:t>
            </a:r>
            <a:r>
              <a:rPr lang="en-US" altLang="zh-CN" sz="1800">
                <a:sym typeface="+mn-ea"/>
              </a:rPr>
              <a:t>16</a:t>
            </a:r>
            <a:r>
              <a:rPr lang="zh-CN" altLang="en-US">
                <a:sym typeface="+mn-ea"/>
              </a:rPr>
              <a:t>中的指令，放入到</a:t>
            </a:r>
            <a:r>
              <a:rPr lang="en-US" altLang="zh-CN">
                <a:sym typeface="+mn-ea"/>
              </a:rPr>
              <a:t>IR</a:t>
            </a:r>
            <a:r>
              <a:rPr lang="zh-CN" altLang="en-US">
                <a:sym typeface="+mn-ea"/>
              </a:rPr>
              <a:t>中，</a:t>
            </a:r>
            <a:r>
              <a:rPr lang="en-US" altLang="zh-CN">
                <a:sym typeface="+mn-ea"/>
              </a:rPr>
              <a:t>PC</a:t>
            </a:r>
            <a:r>
              <a:rPr lang="zh-CN" altLang="en-US">
                <a:sym typeface="+mn-ea"/>
              </a:rPr>
              <a:t>的值加</a:t>
            </a:r>
            <a:r>
              <a:rPr lang="en-US" altLang="zh-CN">
                <a:sym typeface="+mn-ea"/>
              </a:rPr>
              <a:t>1</a:t>
            </a:r>
            <a:endParaRPr lang="en-US" altLang="zh-CN">
              <a:sym typeface="+mn-ea"/>
            </a:endParaRPr>
          </a:p>
          <a:p>
            <a:pPr lvl="1"/>
            <a:r>
              <a:rPr lang="zh-CN" altLang="en-US">
                <a:sym typeface="+mn-ea"/>
              </a:rPr>
              <a:t>译码指令</a:t>
            </a:r>
            <a:r>
              <a:rPr lang="en-US" altLang="zh-CN">
                <a:sym typeface="+mn-ea"/>
              </a:rPr>
              <a:t>(0000)</a:t>
            </a:r>
            <a:r>
              <a:rPr lang="en-US" altLang="zh-CN" sz="1800">
                <a:sym typeface="+mn-ea"/>
              </a:rPr>
              <a:t>16</a:t>
            </a:r>
            <a:r>
              <a:rPr lang="zh-CN" altLang="en-US">
                <a:sym typeface="+mn-ea"/>
              </a:rPr>
              <a:t>为</a:t>
            </a:r>
            <a:r>
              <a:rPr lang="en-US" altLang="zh-CN">
                <a:sym typeface="+mn-ea"/>
              </a:rPr>
              <a:t>HALT</a:t>
            </a:r>
            <a:endParaRPr lang="en-US" altLang="zh-CN">
              <a:sym typeface="+mn-ea"/>
            </a:endParaRPr>
          </a:p>
          <a:p>
            <a:pPr lvl="1"/>
            <a:r>
              <a:rPr lang="zh-CN" altLang="en-US">
                <a:sym typeface="+mn-ea"/>
              </a:rPr>
              <a:t>执行指令，计算机停止</a:t>
            </a:r>
            <a:endParaRPr lang="zh-CN" altLang="en-US">
              <a:sym typeface="+mn-ea"/>
            </a:endParaRPr>
          </a:p>
          <a:p>
            <a:pPr>
              <a:buNone/>
            </a:pPr>
            <a:r>
              <a:rPr lang="en-US" altLang="zh-CN">
                <a:sym typeface="+mn-ea"/>
              </a:rPr>
              <a:t>	</a:t>
            </a:r>
            <a:endParaRPr lang="zh-CN" altLang="en-US">
              <a:sym typeface="+mn-ea"/>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指令周期</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marL="0" indent="0">
              <a:buNone/>
            </a:pPr>
            <a:r>
              <a:rPr lang="zh-CN" altLang="en-US">
                <a:sym typeface="+mn-ea"/>
              </a:rPr>
              <a:t>周期</a:t>
            </a:r>
            <a:r>
              <a:rPr lang="en-US" altLang="zh-CN">
                <a:sym typeface="+mn-ea"/>
              </a:rPr>
              <a:t>5</a:t>
            </a:r>
            <a:r>
              <a:rPr lang="zh-CN" altLang="en-US">
                <a:sym typeface="+mn-ea"/>
              </a:rPr>
              <a:t>：</a:t>
            </a:r>
            <a:endParaRPr lang="zh-CN" altLang="en-US">
              <a:sym typeface="+mn-ea"/>
            </a:endParaRPr>
          </a:p>
          <a:p>
            <a:pPr>
              <a:buNone/>
            </a:pPr>
            <a:r>
              <a:rPr lang="en-US" altLang="zh-CN">
                <a:sym typeface="+mn-ea"/>
              </a:rPr>
              <a:t>	</a:t>
            </a:r>
            <a:endParaRPr lang="zh-CN" altLang="en-US">
              <a:sym typeface="+mn-ea"/>
            </a:endParaRPr>
          </a:p>
        </p:txBody>
      </p:sp>
      <p:pic>
        <p:nvPicPr>
          <p:cNvPr id="4" name="图片 3"/>
          <p:cNvPicPr>
            <a:picLocks noChangeAspect="1"/>
          </p:cNvPicPr>
          <p:nvPr/>
        </p:nvPicPr>
        <p:blipFill>
          <a:blip r:embed="rId1"/>
          <a:stretch>
            <a:fillRect/>
          </a:stretch>
        </p:blipFill>
        <p:spPr>
          <a:xfrm>
            <a:off x="3060700" y="1691005"/>
            <a:ext cx="6353175" cy="4857750"/>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计算机组成</a:t>
            </a:r>
            <a:r>
              <a:rPr lang="en-US" altLang="zh-CN">
                <a:sym typeface="+mn-ea"/>
              </a:rPr>
              <a:t>——</a:t>
            </a:r>
            <a:r>
              <a:rPr lang="zh-CN" altLang="en-US">
                <a:sym typeface="+mn-ea"/>
              </a:rPr>
              <a:t>简单计算机</a:t>
            </a:r>
            <a:r>
              <a:rPr lang="en-US" altLang="zh-CN">
                <a:sym typeface="+mn-ea"/>
              </a:rPr>
              <a:t>(</a:t>
            </a:r>
            <a:r>
              <a:rPr lang="zh-CN" altLang="en-US">
                <a:sym typeface="+mn-ea"/>
              </a:rPr>
              <a:t>可重用性</a:t>
            </a:r>
            <a:r>
              <a:rPr lang="en-US" altLang="zh-CN">
                <a:sym typeface="+mn-ea"/>
              </a:rPr>
              <a:t>)</a:t>
            </a:r>
            <a:endParaRPr lang="en-US" altLang="zh-CN">
              <a:sym typeface="+mn-ea"/>
            </a:endParaRPr>
          </a:p>
        </p:txBody>
      </p:sp>
      <p:sp>
        <p:nvSpPr>
          <p:cNvPr id="3" name="内容占位符 2"/>
          <p:cNvSpPr/>
          <p:nvPr>
            <p:ph idx="1"/>
          </p:nvPr>
        </p:nvSpPr>
        <p:spPr>
          <a:xfrm>
            <a:off x="838200" y="1811655"/>
            <a:ext cx="10515600" cy="4351338"/>
          </a:xfrm>
        </p:spPr>
        <p:txBody>
          <a:bodyPr>
            <a:normAutofit/>
          </a:bodyPr>
          <a:p>
            <a:pPr>
              <a:buNone/>
            </a:pPr>
            <a:r>
              <a:rPr lang="zh-CN" altLang="en-US">
                <a:sym typeface="+mn-ea"/>
              </a:rPr>
              <a:t>与不可编程的计数器相比，计算机的一个优点是我们能反复使用相同的程序。</a:t>
            </a:r>
            <a:endParaRPr lang="zh-CN" altLang="en-US">
              <a:sym typeface="+mn-ea"/>
            </a:endParaRPr>
          </a:p>
          <a:p>
            <a:pPr>
              <a:buNone/>
            </a:pPr>
            <a:endParaRPr lang="zh-CN" altLang="en-US">
              <a:sym typeface="+mn-ea"/>
            </a:endParaRPr>
          </a:p>
          <a:p>
            <a:pPr>
              <a:buNone/>
            </a:pPr>
            <a:r>
              <a:rPr lang="zh-CN" altLang="en-US">
                <a:sym typeface="+mn-ea"/>
              </a:rPr>
              <a:t>运行程序多次，每次输入不同的数据，得到不同的输出。</a:t>
            </a:r>
            <a:r>
              <a:rPr lang="en-US" altLang="zh-CN">
                <a:sym typeface="+mn-ea"/>
              </a:rPr>
              <a:t>	</a:t>
            </a:r>
            <a:endParaRPr lang="zh-CN" altLang="en-U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十进制系统（以</a:t>
            </a:r>
            <a:r>
              <a:rPr lang="en-US" altLang="zh-CN">
                <a:sym typeface="+mn-ea"/>
              </a:rPr>
              <a:t>10</a:t>
            </a:r>
            <a:r>
              <a:rPr lang="zh-CN" altLang="en-US">
                <a:sym typeface="+mn-ea"/>
              </a:rPr>
              <a:t>为底）示例</a:t>
            </a:r>
            <a:endParaRPr lang="zh-CN" altLang="en-US">
              <a:sym typeface="+mn-ea"/>
            </a:endParaRPr>
          </a:p>
        </p:txBody>
      </p:sp>
      <p:pic>
        <p:nvPicPr>
          <p:cNvPr id="7" name="内容占位符 6"/>
          <p:cNvPicPr>
            <a:picLocks noChangeAspect="1"/>
          </p:cNvPicPr>
          <p:nvPr>
            <p:ph idx="1"/>
          </p:nvPr>
        </p:nvPicPr>
        <p:blipFill>
          <a:blip r:embed="rId1"/>
          <a:stretch>
            <a:fillRect/>
          </a:stretch>
        </p:blipFill>
        <p:spPr>
          <a:xfrm>
            <a:off x="1634490" y="2004060"/>
            <a:ext cx="8711565" cy="3941445"/>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6</a:t>
            </a:r>
            <a:r>
              <a:rPr lang="zh-CN" altLang="en-US"/>
              <a:t>章 计算机网络和因特网</a:t>
            </a:r>
            <a:endParaRPr lang="zh-CN" altLang="en-US"/>
          </a:p>
        </p:txBody>
      </p:sp>
      <p:sp>
        <p:nvSpPr>
          <p:cNvPr id="3" name="内容占位符 2"/>
          <p:cNvSpPr>
            <a:spLocks noGrp="1"/>
          </p:cNvSpPr>
          <p:nvPr>
            <p:ph idx="1"/>
          </p:nvPr>
        </p:nvSpPr>
        <p:spPr/>
        <p:txBody>
          <a:bodyPr>
            <a:normAutofit fontScale="90000" lnSpcReduction="20000"/>
          </a:bodyPr>
          <a:p>
            <a:r>
              <a:rPr lang="zh-CN" altLang="en-US"/>
              <a:t>局域网和广域网（</a:t>
            </a:r>
            <a:r>
              <a:rPr lang="en-US" altLang="zh-CN"/>
              <a:t>LAN</a:t>
            </a:r>
            <a:r>
              <a:rPr lang="zh-CN" altLang="en-US"/>
              <a:t>和</a:t>
            </a:r>
            <a:r>
              <a:rPr lang="en-US" altLang="zh-CN"/>
              <a:t>WAN</a:t>
            </a:r>
            <a:r>
              <a:rPr lang="zh-CN" altLang="en-US"/>
              <a:t>）</a:t>
            </a:r>
            <a:endParaRPr lang="zh-CN" altLang="en-US"/>
          </a:p>
          <a:p>
            <a:r>
              <a:rPr lang="zh-CN" altLang="en-US"/>
              <a:t>因特网和互联网</a:t>
            </a:r>
            <a:endParaRPr lang="zh-CN" altLang="en-US"/>
          </a:p>
          <a:p>
            <a:r>
              <a:rPr lang="zh-CN" altLang="en-US"/>
              <a:t>因特网网络模型的</a:t>
            </a:r>
            <a:r>
              <a:rPr lang="en-US" altLang="zh-CN"/>
              <a:t>TCP/IP</a:t>
            </a:r>
            <a:r>
              <a:rPr lang="zh-CN" altLang="en-US"/>
              <a:t>协议族</a:t>
            </a:r>
            <a:endParaRPr lang="zh-CN" altLang="en-US"/>
          </a:p>
          <a:p>
            <a:r>
              <a:rPr lang="en-US" altLang="zh-CN"/>
              <a:t>TCP/IP</a:t>
            </a:r>
            <a:r>
              <a:rPr lang="zh-CN" altLang="en-US"/>
              <a:t>协议族中的各层及它们的关系</a:t>
            </a:r>
            <a:endParaRPr lang="zh-CN" altLang="en-US"/>
          </a:p>
          <a:p>
            <a:r>
              <a:rPr lang="zh-CN" altLang="en-US"/>
              <a:t>从应用层面描述一些应用</a:t>
            </a:r>
            <a:endParaRPr lang="zh-CN" altLang="en-US"/>
          </a:p>
          <a:p>
            <a:r>
              <a:rPr lang="zh-CN" altLang="en-US"/>
              <a:t>传输层协议提供的服务</a:t>
            </a:r>
            <a:endParaRPr lang="zh-CN" altLang="en-US"/>
          </a:p>
          <a:p>
            <a:r>
              <a:rPr lang="zh-CN" altLang="en-US"/>
              <a:t>网络层协议提供的服务</a:t>
            </a:r>
            <a:endParaRPr lang="zh-CN" altLang="en-US"/>
          </a:p>
          <a:p>
            <a:r>
              <a:rPr lang="zh-CN" altLang="en-US"/>
              <a:t>数据链路层使用的不同协议</a:t>
            </a:r>
            <a:endParaRPr lang="zh-CN" altLang="en-US"/>
          </a:p>
          <a:p>
            <a:r>
              <a:rPr lang="zh-CN" altLang="en-US"/>
              <a:t>物理层的责任</a:t>
            </a:r>
            <a:endParaRPr lang="zh-CN" altLang="en-US"/>
          </a:p>
          <a:p>
            <a:r>
              <a:rPr lang="zh-CN" altLang="en-US"/>
              <a:t>网络的传输媒介</a:t>
            </a:r>
            <a:endParaRPr lang="zh-CN" altLang="en-US"/>
          </a:p>
          <a:p>
            <a:endParaRPr lang="zh-CN" altLang="en-US"/>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计算机网络和因特网</a:t>
            </a:r>
            <a:r>
              <a:rPr lang="en-US" altLang="zh-CN"/>
              <a:t>——</a:t>
            </a:r>
            <a:r>
              <a:rPr lang="zh-CN" altLang="en-US"/>
              <a:t>网络</a:t>
            </a:r>
            <a:endParaRPr lang="zh-CN" altLang="en-US"/>
          </a:p>
        </p:txBody>
      </p:sp>
      <p:sp>
        <p:nvSpPr>
          <p:cNvPr id="3" name="内容占位符 2"/>
          <p:cNvSpPr>
            <a:spLocks noGrp="1"/>
          </p:cNvSpPr>
          <p:nvPr>
            <p:ph idx="1"/>
          </p:nvPr>
        </p:nvSpPr>
        <p:spPr/>
        <p:txBody>
          <a:bodyPr>
            <a:normAutofit/>
          </a:bodyPr>
          <a:p>
            <a:pPr marL="0" indent="0">
              <a:buNone/>
            </a:pPr>
            <a:r>
              <a:rPr lang="zh-CN" altLang="en-US">
                <a:solidFill>
                  <a:srgbClr val="FF0000"/>
                </a:solidFill>
              </a:rPr>
              <a:t>网络</a:t>
            </a:r>
            <a:r>
              <a:rPr lang="zh-CN" altLang="en-US"/>
              <a:t>：是一系列可用于通信的设备相互连接构成的</a:t>
            </a:r>
            <a:endParaRPr lang="zh-CN" altLang="en-US"/>
          </a:p>
          <a:p>
            <a:pPr marL="0" indent="0">
              <a:buNone/>
            </a:pPr>
            <a:endParaRPr lang="zh-CN" altLang="en-US"/>
          </a:p>
          <a:p>
            <a:pPr marL="0" indent="0">
              <a:buNone/>
            </a:pPr>
            <a:r>
              <a:rPr lang="zh-CN" altLang="en-US">
                <a:solidFill>
                  <a:srgbClr val="FF0000"/>
                </a:solidFill>
              </a:rPr>
              <a:t>设备</a:t>
            </a:r>
            <a:r>
              <a:rPr lang="zh-CN" altLang="en-US"/>
              <a:t>：</a:t>
            </a:r>
            <a:endParaRPr lang="zh-CN" altLang="en-US"/>
          </a:p>
          <a:p>
            <a:pPr lvl="1"/>
            <a:r>
              <a:rPr lang="en-US" altLang="zh-CN"/>
              <a:t>	</a:t>
            </a:r>
            <a:r>
              <a:rPr lang="zh-CN" altLang="en-US"/>
              <a:t>主机（终端），如台式机、笔记本电脑、工作站、手机等</a:t>
            </a:r>
            <a:endParaRPr lang="zh-CN" altLang="en-US"/>
          </a:p>
          <a:p>
            <a:pPr lvl="1"/>
            <a:r>
              <a:rPr lang="en-US" altLang="zh-CN"/>
              <a:t>	</a:t>
            </a:r>
            <a:r>
              <a:rPr lang="zh-CN" altLang="en-US"/>
              <a:t>连接设备</a:t>
            </a:r>
            <a:endParaRPr lang="zh-CN" altLang="en-US"/>
          </a:p>
          <a:p>
            <a:pPr lvl="2"/>
            <a:r>
              <a:rPr lang="en-US" altLang="zh-CN"/>
              <a:t>	</a:t>
            </a:r>
            <a:r>
              <a:rPr lang="zh-CN" altLang="en-US"/>
              <a:t>路由器：将一个网络与另一个网络相连</a:t>
            </a:r>
            <a:endParaRPr lang="zh-CN" altLang="en-US"/>
          </a:p>
          <a:p>
            <a:pPr lvl="2"/>
            <a:r>
              <a:rPr lang="en-US" altLang="zh-CN"/>
              <a:t>	</a:t>
            </a:r>
            <a:r>
              <a:rPr lang="zh-CN" altLang="en-US"/>
              <a:t>交换机：将不同设备连接在一起</a:t>
            </a:r>
            <a:endParaRPr lang="zh-CN" altLang="en-US"/>
          </a:p>
          <a:p>
            <a:pPr lvl="2"/>
            <a:r>
              <a:rPr lang="en-US" altLang="zh-CN"/>
              <a:t>	</a:t>
            </a:r>
            <a:r>
              <a:rPr lang="zh-CN" altLang="en-US"/>
              <a:t>调制调节器：可以改变数据形式</a:t>
            </a:r>
            <a:r>
              <a:rPr lang="en-US" altLang="zh-CN"/>
              <a:t>	</a:t>
            </a:r>
            <a:endParaRPr lang="zh-CN" altLang="en-US"/>
          </a:p>
          <a:p>
            <a:pPr marL="0" indent="0">
              <a:buNone/>
            </a:pPr>
            <a:endParaRPr lang="zh-CN" altLang="en-US"/>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计算机网络和因特网</a:t>
            </a:r>
            <a:r>
              <a:rPr lang="en-US" altLang="zh-CN"/>
              <a:t>——</a:t>
            </a:r>
            <a:r>
              <a:rPr lang="zh-CN" altLang="en-US"/>
              <a:t>网络（局域网）</a:t>
            </a:r>
            <a:endParaRPr lang="zh-CN" altLang="en-US"/>
          </a:p>
        </p:txBody>
      </p:sp>
      <p:sp>
        <p:nvSpPr>
          <p:cNvPr id="3" name="内容占位符 2"/>
          <p:cNvSpPr>
            <a:spLocks noGrp="1"/>
          </p:cNvSpPr>
          <p:nvPr>
            <p:ph idx="1"/>
          </p:nvPr>
        </p:nvSpPr>
        <p:spPr/>
        <p:txBody>
          <a:bodyPr>
            <a:normAutofit/>
          </a:bodyPr>
          <a:p>
            <a:r>
              <a:rPr lang="zh-CN" altLang="en-US"/>
              <a:t>局域网（</a:t>
            </a:r>
            <a:r>
              <a:rPr lang="en-US" altLang="zh-CN"/>
              <a:t>LAN</a:t>
            </a:r>
            <a:r>
              <a:rPr lang="zh-CN" altLang="en-US"/>
              <a:t>）通常是与单个办公室、建筑或校园内的</a:t>
            </a:r>
            <a:r>
              <a:rPr lang="zh-CN" altLang="en-US">
                <a:solidFill>
                  <a:schemeClr val="tx1"/>
                </a:solidFill>
              </a:rPr>
              <a:t>几个主机</a:t>
            </a:r>
            <a:r>
              <a:rPr lang="zh-CN" altLang="en-US"/>
              <a:t>相连的</a:t>
            </a:r>
            <a:r>
              <a:rPr lang="zh-CN" altLang="en-US">
                <a:solidFill>
                  <a:srgbClr val="FF0000"/>
                </a:solidFill>
              </a:rPr>
              <a:t>私有网络</a:t>
            </a:r>
            <a:endParaRPr lang="zh-CN" altLang="en-US">
              <a:solidFill>
                <a:srgbClr val="FF0000"/>
              </a:solidFill>
            </a:endParaRPr>
          </a:p>
          <a:p>
            <a:endParaRPr lang="zh-CN" altLang="en-US">
              <a:solidFill>
                <a:srgbClr val="FF0000"/>
              </a:solidFill>
            </a:endParaRPr>
          </a:p>
          <a:p>
            <a:r>
              <a:rPr lang="zh-CN" altLang="en-US"/>
              <a:t>在一个局域网中，每台主机都有作为这台主机在局域网中</a:t>
            </a:r>
            <a:r>
              <a:rPr lang="zh-CN" altLang="en-US">
                <a:solidFill>
                  <a:srgbClr val="FF0000"/>
                </a:solidFill>
              </a:rPr>
              <a:t>唯一</a:t>
            </a:r>
            <a:r>
              <a:rPr lang="zh-CN" altLang="en-US"/>
              <a:t>定义的一个标识和一个地址</a:t>
            </a:r>
            <a:endParaRPr lang="zh-CN" altLang="en-US"/>
          </a:p>
          <a:p>
            <a:endParaRPr lang="zh-CN" altLang="en-US"/>
          </a:p>
          <a:p>
            <a:r>
              <a:rPr lang="zh-CN" altLang="en-US"/>
              <a:t>一台主机向另一台主机发送的数据包中包括</a:t>
            </a:r>
            <a:r>
              <a:rPr lang="zh-CN" altLang="en-US">
                <a:solidFill>
                  <a:srgbClr val="FF0000"/>
                </a:solidFill>
              </a:rPr>
              <a:t>源主机</a:t>
            </a:r>
            <a:r>
              <a:rPr lang="zh-CN" altLang="en-US"/>
              <a:t>和</a:t>
            </a:r>
            <a:r>
              <a:rPr lang="zh-CN" altLang="en-US">
                <a:solidFill>
                  <a:srgbClr val="FF0000"/>
                </a:solidFill>
              </a:rPr>
              <a:t>目标主机</a:t>
            </a:r>
            <a:r>
              <a:rPr lang="zh-CN" altLang="en-US"/>
              <a:t>的</a:t>
            </a:r>
            <a:r>
              <a:rPr lang="zh-CN" altLang="en-US">
                <a:solidFill>
                  <a:srgbClr val="FF0000"/>
                </a:solidFill>
              </a:rPr>
              <a:t>地址</a:t>
            </a:r>
            <a:endParaRPr lang="zh-CN" altLang="en-US">
              <a:solidFill>
                <a:srgbClr val="FF0000"/>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计算机网络和因特网</a:t>
            </a:r>
            <a:r>
              <a:rPr lang="en-US" altLang="zh-CN"/>
              <a:t>——</a:t>
            </a:r>
            <a:r>
              <a:rPr lang="zh-CN" altLang="en-US"/>
              <a:t>网络（局域网）</a:t>
            </a:r>
            <a:endParaRPr lang="zh-CN" altLang="en-US"/>
          </a:p>
        </p:txBody>
      </p:sp>
      <p:pic>
        <p:nvPicPr>
          <p:cNvPr id="4" name="内容占位符 3"/>
          <p:cNvPicPr>
            <a:picLocks noChangeAspect="1"/>
          </p:cNvPicPr>
          <p:nvPr>
            <p:ph idx="1"/>
          </p:nvPr>
        </p:nvPicPr>
        <p:blipFill>
          <a:blip r:embed="rId1"/>
          <a:stretch>
            <a:fillRect/>
          </a:stretch>
        </p:blipFill>
        <p:spPr>
          <a:xfrm>
            <a:off x="3647440" y="2614930"/>
            <a:ext cx="4895850" cy="2771775"/>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计算机网络和因特网</a:t>
            </a:r>
            <a:r>
              <a:rPr lang="en-US" altLang="zh-CN"/>
              <a:t>——</a:t>
            </a:r>
            <a:r>
              <a:rPr lang="zh-CN" altLang="en-US"/>
              <a:t>网络（广域网）</a:t>
            </a:r>
            <a:endParaRPr lang="zh-CN" altLang="en-US"/>
          </a:p>
        </p:txBody>
      </p:sp>
      <p:sp>
        <p:nvSpPr>
          <p:cNvPr id="3" name="内容占位符 2"/>
          <p:cNvSpPr/>
          <p:nvPr>
            <p:ph idx="1"/>
          </p:nvPr>
        </p:nvSpPr>
        <p:spPr/>
        <p:txBody>
          <a:bodyPr/>
          <a:p>
            <a:r>
              <a:rPr lang="zh-CN" altLang="en-US"/>
              <a:t>局域网的大小通常是受限的，跨越一个办公室、一座大楼或一个校园，而广域网的地理跨度更大，可以是一个城镇、一个州、一个国家，甚至横跨世界</a:t>
            </a:r>
            <a:endParaRPr lang="zh-CN" altLang="en-US"/>
          </a:p>
          <a:p>
            <a:endParaRPr lang="en-US" altLang="zh-CN"/>
          </a:p>
          <a:p>
            <a:r>
              <a:rPr lang="zh-CN" altLang="en-US"/>
              <a:t>局域网将主机相连，广域网则将交换机、路由器或调制调节器之类的连接设备互连</a:t>
            </a:r>
            <a:endParaRPr lang="zh-CN" altLang="en-US"/>
          </a:p>
          <a:p>
            <a:endParaRPr lang="zh-CN" altLang="en-US"/>
          </a:p>
          <a:p>
            <a:r>
              <a:rPr lang="zh-CN" altLang="en-US"/>
              <a:t>局域网为机构私有，广域网则有通信公司创建并运营</a:t>
            </a:r>
            <a:endParaRPr lang="zh-CN" altLang="en-US"/>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计算机网络和因特网</a:t>
            </a:r>
            <a:r>
              <a:rPr lang="en-US" altLang="zh-CN"/>
              <a:t>——</a:t>
            </a:r>
            <a:r>
              <a:rPr lang="zh-CN" altLang="en-US"/>
              <a:t>网络（广域网）</a:t>
            </a:r>
            <a:endParaRPr lang="zh-CN" altLang="en-US"/>
          </a:p>
        </p:txBody>
      </p:sp>
      <p:sp>
        <p:nvSpPr>
          <p:cNvPr id="3" name="内容占位符 2"/>
          <p:cNvSpPr/>
          <p:nvPr>
            <p:ph idx="1"/>
          </p:nvPr>
        </p:nvSpPr>
        <p:spPr/>
        <p:txBody>
          <a:bodyPr/>
          <a:p>
            <a:r>
              <a:rPr lang="zh-CN" sz="2000">
                <a:solidFill>
                  <a:srgbClr val="FF0000"/>
                </a:solidFill>
              </a:rPr>
              <a:t>点对点广域网</a:t>
            </a:r>
            <a:r>
              <a:rPr lang="zh-CN" sz="2000"/>
              <a:t>：通过传输媒介（电缆或无线）连接</a:t>
            </a:r>
            <a:r>
              <a:rPr lang="zh-CN" sz="2000">
                <a:solidFill>
                  <a:srgbClr val="FF0000"/>
                </a:solidFill>
              </a:rPr>
              <a:t>两个通信设备</a:t>
            </a:r>
            <a:r>
              <a:rPr lang="zh-CN" sz="2000"/>
              <a:t>的网络</a:t>
            </a:r>
            <a:endParaRPr lang="zh-CN" sz="2000"/>
          </a:p>
          <a:p>
            <a:r>
              <a:rPr lang="zh-CN" sz="2000">
                <a:solidFill>
                  <a:srgbClr val="FF0000"/>
                </a:solidFill>
              </a:rPr>
              <a:t>交换广域网</a:t>
            </a:r>
            <a:r>
              <a:rPr lang="zh-CN" sz="2000"/>
              <a:t>：</a:t>
            </a:r>
            <a:r>
              <a:rPr lang="zh-CN" sz="2000">
                <a:solidFill>
                  <a:srgbClr val="FF0000"/>
                </a:solidFill>
              </a:rPr>
              <a:t>至少两个端</a:t>
            </a:r>
            <a:r>
              <a:rPr lang="zh-CN" sz="2000"/>
              <a:t>的网络，交换广域网用于当今全球通信的</a:t>
            </a:r>
            <a:r>
              <a:rPr lang="zh-CN" sz="2000">
                <a:solidFill>
                  <a:srgbClr val="FF0000"/>
                </a:solidFill>
              </a:rPr>
              <a:t>骨干网</a:t>
            </a:r>
            <a:r>
              <a:rPr lang="zh-CN" sz="2000"/>
              <a:t>，是几个点对点广域网通 过开关连接产生的结合体</a:t>
            </a:r>
            <a:endParaRPr lang="zh-CN" sz="2000"/>
          </a:p>
          <a:p>
            <a:pPr lvl="1"/>
            <a:endParaRPr lang="zh-CN" sz="2000"/>
          </a:p>
        </p:txBody>
      </p:sp>
      <p:pic>
        <p:nvPicPr>
          <p:cNvPr id="4" name="图片 3"/>
          <p:cNvPicPr>
            <a:picLocks noChangeAspect="1"/>
          </p:cNvPicPr>
          <p:nvPr/>
        </p:nvPicPr>
        <p:blipFill>
          <a:blip r:embed="rId1"/>
          <a:stretch>
            <a:fillRect/>
          </a:stretch>
        </p:blipFill>
        <p:spPr>
          <a:xfrm>
            <a:off x="2124075" y="3030855"/>
            <a:ext cx="7096125" cy="3562350"/>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计算机网络和因特网</a:t>
            </a:r>
            <a:r>
              <a:rPr lang="en-US" altLang="zh-CN"/>
              <a:t>——</a:t>
            </a:r>
            <a:r>
              <a:rPr lang="zh-CN" altLang="en-US"/>
              <a:t>网络（互联网络）</a:t>
            </a:r>
            <a:endParaRPr lang="zh-CN" altLang="en-US"/>
          </a:p>
        </p:txBody>
      </p:sp>
      <p:sp>
        <p:nvSpPr>
          <p:cNvPr id="3" name="内容占位符 2"/>
          <p:cNvSpPr/>
          <p:nvPr>
            <p:ph idx="1"/>
          </p:nvPr>
        </p:nvSpPr>
        <p:spPr/>
        <p:txBody>
          <a:bodyPr/>
          <a:p>
            <a:pPr marL="457200" lvl="1" indent="0">
              <a:buNone/>
            </a:pPr>
            <a:r>
              <a:rPr lang="zh-CN" sz="2000"/>
              <a:t>两个或多个网络（通常是局域网和广域网）相互连接时，它们构成一个互联网络（</a:t>
            </a:r>
            <a:r>
              <a:rPr lang="zh-CN" sz="2000">
                <a:solidFill>
                  <a:srgbClr val="FF0000"/>
                </a:solidFill>
              </a:rPr>
              <a:t>网际网</a:t>
            </a:r>
            <a:r>
              <a:rPr lang="zh-CN" sz="2000"/>
              <a:t>）</a:t>
            </a:r>
            <a:endParaRPr lang="zh-CN" sz="2000"/>
          </a:p>
        </p:txBody>
      </p:sp>
      <p:pic>
        <p:nvPicPr>
          <p:cNvPr id="5" name="图片 4"/>
          <p:cNvPicPr>
            <a:picLocks noChangeAspect="1"/>
          </p:cNvPicPr>
          <p:nvPr/>
        </p:nvPicPr>
        <p:blipFill>
          <a:blip r:embed="rId1"/>
          <a:stretch>
            <a:fillRect/>
          </a:stretch>
        </p:blipFill>
        <p:spPr>
          <a:xfrm>
            <a:off x="3167380" y="2405380"/>
            <a:ext cx="6591300" cy="4276725"/>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网络（因特网）</a:t>
            </a:r>
            <a:endParaRPr lang="en-US" altLang="zh-CN"/>
          </a:p>
        </p:txBody>
      </p:sp>
      <p:sp>
        <p:nvSpPr>
          <p:cNvPr id="3" name="内容占位符 2"/>
          <p:cNvSpPr>
            <a:spLocks noGrp="1"/>
          </p:cNvSpPr>
          <p:nvPr>
            <p:ph idx="1"/>
          </p:nvPr>
        </p:nvSpPr>
        <p:spPr>
          <a:xfrm>
            <a:off x="838200" y="1825625"/>
            <a:ext cx="10515600" cy="4567555"/>
          </a:xfrm>
        </p:spPr>
        <p:txBody>
          <a:bodyPr>
            <a:normAutofit lnSpcReduction="20000"/>
          </a:bodyPr>
          <a:p>
            <a:pPr marL="0" indent="0">
              <a:buNone/>
            </a:pPr>
            <a:r>
              <a:rPr lang="zh-CN" altLang="en-US">
                <a:solidFill>
                  <a:srgbClr val="FF0000"/>
                </a:solidFill>
              </a:rPr>
              <a:t>成千上万</a:t>
            </a:r>
            <a:r>
              <a:rPr lang="zh-CN" altLang="en-US"/>
              <a:t>个互联网络组成</a:t>
            </a:r>
            <a:r>
              <a:rPr lang="zh-CN" altLang="en-US">
                <a:solidFill>
                  <a:srgbClr val="FF0000"/>
                </a:solidFill>
              </a:rPr>
              <a:t>因特网</a:t>
            </a:r>
            <a:endParaRPr lang="zh-CN" altLang="en-US">
              <a:solidFill>
                <a:srgbClr val="FF0000"/>
              </a:solidFill>
            </a:endParaRPr>
          </a:p>
          <a:p>
            <a:pPr marL="0" indent="0">
              <a:buNone/>
            </a:pPr>
            <a:endParaRPr lang="zh-CN" altLang="en-US">
              <a:solidFill>
                <a:srgbClr val="FF0000"/>
              </a:solidFill>
            </a:endParaRPr>
          </a:p>
          <a:p>
            <a:r>
              <a:rPr lang="zh-CN" altLang="en-US" sz="2000"/>
              <a:t>骨干网：在顶层，为</a:t>
            </a:r>
            <a:r>
              <a:rPr lang="zh-CN" altLang="en-US" sz="2000">
                <a:solidFill>
                  <a:srgbClr val="FF0000"/>
                </a:solidFill>
              </a:rPr>
              <a:t>通信公司拥有</a:t>
            </a:r>
            <a:r>
              <a:rPr lang="zh-CN" altLang="en-US" sz="2000"/>
              <a:t>，通过一些复杂的交换系统相互连接，这些交换系统称</a:t>
            </a:r>
            <a:endParaRPr lang="zh-CN" altLang="en-US" sz="2000"/>
          </a:p>
          <a:p>
            <a:pPr marL="0" indent="0">
              <a:buNone/>
            </a:pPr>
            <a:r>
              <a:rPr lang="en-US" altLang="zh-CN" sz="2000"/>
              <a:t>	</a:t>
            </a:r>
            <a:r>
              <a:rPr lang="zh-CN" altLang="en-US" sz="2000"/>
              <a:t>为</a:t>
            </a:r>
            <a:r>
              <a:rPr lang="zh-CN" altLang="en-US" sz="2000">
                <a:solidFill>
                  <a:srgbClr val="FF0000"/>
                </a:solidFill>
              </a:rPr>
              <a:t>网络对等汇点</a:t>
            </a:r>
            <a:endParaRPr lang="zh-CN" altLang="en-US" sz="2000"/>
          </a:p>
          <a:p>
            <a:r>
              <a:rPr lang="zh-CN" altLang="en-US" sz="2000"/>
              <a:t>供应商网络：在第二层，规模较小的网络，</a:t>
            </a:r>
            <a:r>
              <a:rPr lang="zh-CN" altLang="en-US" sz="2000">
                <a:solidFill>
                  <a:srgbClr val="FF0000"/>
                </a:solidFill>
              </a:rPr>
              <a:t>付费使用骨干网</a:t>
            </a:r>
            <a:r>
              <a:rPr lang="zh-CN" altLang="en-US" sz="2000"/>
              <a:t>上的一些服务，与骨干网相连，</a:t>
            </a:r>
            <a:endParaRPr lang="zh-CN" altLang="en-US" sz="2000"/>
          </a:p>
          <a:p>
            <a:pPr marL="0" indent="0">
              <a:buNone/>
            </a:pPr>
            <a:r>
              <a:rPr lang="en-US" altLang="zh-CN" sz="2000"/>
              <a:t>	</a:t>
            </a:r>
            <a:r>
              <a:rPr lang="zh-CN" altLang="en-US" sz="2000"/>
              <a:t>有时也连接其他供应商网络</a:t>
            </a:r>
            <a:endParaRPr lang="zh-CN" altLang="en-US" sz="2000"/>
          </a:p>
          <a:p>
            <a:r>
              <a:rPr lang="zh-CN" altLang="en-US" sz="2000"/>
              <a:t>客户网络：在边缘，真正使用基于因特网服务的网络，</a:t>
            </a:r>
            <a:r>
              <a:rPr lang="zh-CN" altLang="en-US" sz="2000">
                <a:solidFill>
                  <a:srgbClr val="FF0000"/>
                </a:solidFill>
              </a:rPr>
              <a:t>向供应商网络付费</a:t>
            </a:r>
            <a:r>
              <a:rPr lang="zh-CN" altLang="en-US" sz="2000"/>
              <a:t>得到服务</a:t>
            </a:r>
            <a:endParaRPr lang="zh-CN" altLang="en-US" sz="2000"/>
          </a:p>
          <a:p>
            <a:pPr lvl="1"/>
            <a:endParaRPr lang="zh-CN" altLang="en-US" sz="2000"/>
          </a:p>
          <a:p>
            <a:r>
              <a:rPr lang="zh-CN" altLang="en-US" sz="2000"/>
              <a:t>骨干网和供应商网络也被称为</a:t>
            </a:r>
            <a:r>
              <a:rPr lang="zh-CN" altLang="en-US" sz="2000">
                <a:solidFill>
                  <a:srgbClr val="FF0000"/>
                </a:solidFill>
              </a:rPr>
              <a:t>因特网服务供应商（</a:t>
            </a:r>
            <a:r>
              <a:rPr lang="en-US" altLang="zh-CN" sz="2000">
                <a:solidFill>
                  <a:srgbClr val="FF0000"/>
                </a:solidFill>
              </a:rPr>
              <a:t>ISP</a:t>
            </a:r>
            <a:r>
              <a:rPr lang="zh-CN" altLang="en-US" sz="2000">
                <a:solidFill>
                  <a:srgbClr val="FF0000"/>
                </a:solidFill>
              </a:rPr>
              <a:t>）</a:t>
            </a:r>
            <a:r>
              <a:rPr lang="zh-CN" altLang="en-US" sz="2000"/>
              <a:t>，骨干网被称为</a:t>
            </a:r>
            <a:r>
              <a:rPr lang="zh-CN" altLang="en-US" sz="2000">
                <a:solidFill>
                  <a:srgbClr val="FF0000"/>
                </a:solidFill>
              </a:rPr>
              <a:t>国际因特网服务供</a:t>
            </a:r>
            <a:endParaRPr lang="zh-CN" altLang="en-US" sz="2000">
              <a:solidFill>
                <a:srgbClr val="FF0000"/>
              </a:solidFill>
            </a:endParaRPr>
          </a:p>
          <a:p>
            <a:pPr marL="0" indent="0">
              <a:buNone/>
            </a:pPr>
            <a:r>
              <a:rPr lang="en-US" altLang="zh-CN" sz="2000">
                <a:solidFill>
                  <a:srgbClr val="FF0000"/>
                </a:solidFill>
              </a:rPr>
              <a:t>	</a:t>
            </a:r>
            <a:r>
              <a:rPr lang="zh-CN" altLang="en-US" sz="2000">
                <a:solidFill>
                  <a:srgbClr val="FF0000"/>
                </a:solidFill>
              </a:rPr>
              <a:t>应商</a:t>
            </a:r>
            <a:r>
              <a:rPr lang="zh-CN" altLang="en-US" sz="2000"/>
              <a:t>，供应商网络被称为</a:t>
            </a:r>
            <a:r>
              <a:rPr lang="zh-CN" altLang="en-US" sz="2000">
                <a:solidFill>
                  <a:srgbClr val="FF0000"/>
                </a:solidFill>
              </a:rPr>
              <a:t>国内或地域性因特网服务供应商</a:t>
            </a:r>
            <a:endParaRPr lang="zh-CN" altLang="en-US" sz="2000">
              <a:solidFill>
                <a:srgbClr val="FF0000"/>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网络（因特网）</a:t>
            </a:r>
            <a:endParaRPr lang="en-US" altLang="zh-CN"/>
          </a:p>
        </p:txBody>
      </p:sp>
      <p:pic>
        <p:nvPicPr>
          <p:cNvPr id="4" name="内容占位符 3"/>
          <p:cNvPicPr>
            <a:picLocks noChangeAspect="1"/>
          </p:cNvPicPr>
          <p:nvPr>
            <p:ph idx="1"/>
          </p:nvPr>
        </p:nvPicPr>
        <p:blipFill>
          <a:blip r:embed="rId1"/>
          <a:stretch>
            <a:fillRect/>
          </a:stretch>
        </p:blipFill>
        <p:spPr>
          <a:xfrm>
            <a:off x="2204085" y="1691005"/>
            <a:ext cx="7444740" cy="4567555"/>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网络（协议分层）</a:t>
            </a:r>
            <a:endParaRPr lang="en-US" altLang="zh-CN"/>
          </a:p>
        </p:txBody>
      </p:sp>
      <p:sp>
        <p:nvSpPr>
          <p:cNvPr id="3" name="内容占位符 2"/>
          <p:cNvSpPr/>
          <p:nvPr>
            <p:ph idx="1"/>
          </p:nvPr>
        </p:nvSpPr>
        <p:spPr/>
        <p:txBody>
          <a:bodyPr/>
          <a:p>
            <a:r>
              <a:rPr lang="zh-CN" altLang="en-US">
                <a:solidFill>
                  <a:srgbClr val="FF0000"/>
                </a:solidFill>
              </a:rPr>
              <a:t>协议</a:t>
            </a:r>
            <a:r>
              <a:rPr lang="zh-CN" altLang="en-US"/>
              <a:t>：定义了发送器、接收器以及</a:t>
            </a:r>
            <a:r>
              <a:rPr lang="zh-CN" altLang="en-US">
                <a:solidFill>
                  <a:srgbClr val="FF0000"/>
                </a:solidFill>
              </a:rPr>
              <a:t>所有中间设备</a:t>
            </a:r>
            <a:r>
              <a:rPr lang="zh-CN" altLang="en-US"/>
              <a:t>必须遵循的以保证</a:t>
            </a:r>
            <a:r>
              <a:rPr lang="zh-CN" altLang="en-US">
                <a:solidFill>
                  <a:schemeClr val="tx1"/>
                </a:solidFill>
              </a:rPr>
              <a:t>有效</a:t>
            </a:r>
            <a:r>
              <a:rPr lang="zh-CN" altLang="en-US">
                <a:solidFill>
                  <a:srgbClr val="FF0000"/>
                </a:solidFill>
              </a:rPr>
              <a:t>通信的</a:t>
            </a:r>
            <a:r>
              <a:rPr lang="zh-CN" altLang="en-US">
                <a:solidFill>
                  <a:srgbClr val="FF0000"/>
                </a:solidFill>
              </a:rPr>
              <a:t>规则</a:t>
            </a:r>
            <a:endParaRPr lang="zh-CN" altLang="en-US">
              <a:solidFill>
                <a:srgbClr val="FF0000"/>
              </a:solidFill>
            </a:endParaRPr>
          </a:p>
          <a:p>
            <a:pPr marL="0" indent="0">
              <a:buNone/>
            </a:pPr>
            <a:endParaRPr lang="zh-CN" altLang="en-US"/>
          </a:p>
          <a:p>
            <a:r>
              <a:rPr lang="zh-CN" altLang="en-US">
                <a:solidFill>
                  <a:srgbClr val="FF0000"/>
                </a:solidFill>
              </a:rPr>
              <a:t>协议分层</a:t>
            </a:r>
            <a:r>
              <a:rPr lang="zh-CN" altLang="en-US"/>
              <a:t>：简单的通信可能只需要一条简单的协议，当通信变得复杂，可能需要将任务分配到不同的协议层，那么在</a:t>
            </a:r>
            <a:r>
              <a:rPr lang="zh-CN" altLang="en-US">
                <a:solidFill>
                  <a:srgbClr val="FF0000"/>
                </a:solidFill>
              </a:rPr>
              <a:t>每一个协议层都需要一个协议</a:t>
            </a:r>
            <a:endParaRPr lang="zh-CN" altLang="en-US">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十进制系统（以</a:t>
            </a:r>
            <a:r>
              <a:rPr lang="en-US" altLang="zh-CN">
                <a:sym typeface="+mn-ea"/>
              </a:rPr>
              <a:t>10</a:t>
            </a:r>
            <a:r>
              <a:rPr lang="zh-CN" altLang="en-US">
                <a:sym typeface="+mn-ea"/>
              </a:rPr>
              <a:t>为底）</a:t>
            </a:r>
            <a:r>
              <a:rPr lang="en-US" altLang="zh-CN">
                <a:sym typeface="+mn-ea"/>
              </a:rPr>
              <a:t>——</a:t>
            </a:r>
            <a:r>
              <a:rPr lang="zh-CN" altLang="en-US">
                <a:sym typeface="+mn-ea"/>
              </a:rPr>
              <a:t>最大值</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1001395" y="2715260"/>
            <a:ext cx="9822815" cy="1071880"/>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网络（协议分层）</a:t>
            </a:r>
            <a:endParaRPr lang="en-US" altLang="zh-CN"/>
          </a:p>
        </p:txBody>
      </p:sp>
      <p:sp>
        <p:nvSpPr>
          <p:cNvPr id="5" name="内容占位符 4"/>
          <p:cNvSpPr/>
          <p:nvPr>
            <p:ph idx="1"/>
          </p:nvPr>
        </p:nvSpPr>
        <p:spPr/>
        <p:txBody>
          <a:bodyPr/>
          <a:p>
            <a:r>
              <a:rPr lang="en-US" altLang="zh-CN"/>
              <a:t>1.</a:t>
            </a:r>
            <a:r>
              <a:rPr lang="zh-CN" altLang="en-US"/>
              <a:t>情景</a:t>
            </a:r>
            <a:endParaRPr lang="zh-CN" altLang="en-US"/>
          </a:p>
          <a:p>
            <a:pPr marL="0" indent="0">
              <a:buNone/>
            </a:pPr>
            <a:endParaRPr lang="zh-CN" altLang="en-US"/>
          </a:p>
        </p:txBody>
      </p:sp>
      <p:pic>
        <p:nvPicPr>
          <p:cNvPr id="6" name="内容占位符 3"/>
          <p:cNvPicPr>
            <a:picLocks noChangeAspect="1"/>
          </p:cNvPicPr>
          <p:nvPr/>
        </p:nvPicPr>
        <p:blipFill>
          <a:blip r:embed="rId1"/>
          <a:stretch>
            <a:fillRect/>
          </a:stretch>
        </p:blipFill>
        <p:spPr>
          <a:xfrm>
            <a:off x="2785745" y="1953260"/>
            <a:ext cx="6619875" cy="4095750"/>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网络（协议分层）</a:t>
            </a:r>
            <a:endParaRPr lang="en-US" altLang="zh-CN"/>
          </a:p>
        </p:txBody>
      </p:sp>
      <p:sp>
        <p:nvSpPr>
          <p:cNvPr id="5" name="内容占位符 4"/>
          <p:cNvSpPr/>
          <p:nvPr>
            <p:ph idx="1"/>
          </p:nvPr>
        </p:nvSpPr>
        <p:spPr/>
        <p:txBody>
          <a:bodyPr/>
          <a:p>
            <a:r>
              <a:rPr lang="zh-CN" altLang="en-US"/>
              <a:t>协议分层可以将大任务简化成几个</a:t>
            </a:r>
            <a:r>
              <a:rPr lang="zh-CN" altLang="en-US">
                <a:solidFill>
                  <a:srgbClr val="FF0000"/>
                </a:solidFill>
              </a:rPr>
              <a:t>更小、更简单</a:t>
            </a:r>
            <a:r>
              <a:rPr lang="zh-CN" altLang="en-US"/>
              <a:t>的任务</a:t>
            </a:r>
            <a:endParaRPr lang="zh-CN" altLang="en-US"/>
          </a:p>
          <a:p>
            <a:pPr marL="457200" lvl="1" indent="0">
              <a:buNone/>
            </a:pPr>
            <a:endParaRPr lang="zh-CN" altLang="en-US"/>
          </a:p>
          <a:p>
            <a:pPr marL="457200" lvl="1" indent="0">
              <a:buNone/>
            </a:pPr>
            <a:r>
              <a:rPr lang="zh-CN" altLang="en-US"/>
              <a:t>优点：可以将服务和实施分开，每层使用更低层的服务，并向较高一层提供服务</a:t>
            </a:r>
            <a:endParaRPr lang="zh-CN" altLang="en-US"/>
          </a:p>
          <a:p>
            <a:pPr marL="0" indent="0">
              <a:buNone/>
            </a:pPr>
            <a:endParaRPr lang="zh-CN" altLang="en-US"/>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计算机网络和因特网</a:t>
            </a:r>
            <a:r>
              <a:rPr lang="en-US" altLang="zh-CN">
                <a:sym typeface="+mn-ea"/>
              </a:rPr>
              <a:t>——</a:t>
            </a:r>
            <a:r>
              <a:rPr lang="zh-CN" altLang="en-US">
                <a:sym typeface="+mn-ea"/>
              </a:rPr>
              <a:t>网络（协议分层的原则）</a:t>
            </a:r>
            <a:endParaRPr lang="en-US" altLang="zh-CN"/>
          </a:p>
        </p:txBody>
      </p:sp>
      <p:sp>
        <p:nvSpPr>
          <p:cNvPr id="5" name="内容占位符 4"/>
          <p:cNvSpPr/>
          <p:nvPr>
            <p:ph idx="1"/>
          </p:nvPr>
        </p:nvSpPr>
        <p:spPr/>
        <p:txBody>
          <a:bodyPr/>
          <a:p>
            <a:r>
              <a:rPr lang="zh-CN" altLang="en-US"/>
              <a:t>第一条原则：想要达到</a:t>
            </a:r>
            <a:r>
              <a:rPr lang="zh-CN" altLang="en-US">
                <a:solidFill>
                  <a:srgbClr val="FF0000"/>
                </a:solidFill>
              </a:rPr>
              <a:t>双向通信</a:t>
            </a:r>
            <a:r>
              <a:rPr lang="zh-CN" altLang="en-US"/>
              <a:t>，需要保证每一个协议层都可以进行两个对立且方向相反的工作</a:t>
            </a:r>
            <a:endParaRPr lang="zh-CN" altLang="en-US"/>
          </a:p>
          <a:p>
            <a:endParaRPr lang="zh-CN" altLang="en-US"/>
          </a:p>
          <a:p>
            <a:r>
              <a:rPr lang="zh-CN" altLang="en-US"/>
              <a:t>第二条原则：两个站点中每一层的</a:t>
            </a:r>
            <a:r>
              <a:rPr lang="zh-CN" altLang="en-US">
                <a:solidFill>
                  <a:srgbClr val="FF0000"/>
                </a:solidFill>
              </a:rPr>
              <a:t>两个对象</a:t>
            </a:r>
            <a:r>
              <a:rPr lang="zh-CN" altLang="en-US"/>
              <a:t>必须</a:t>
            </a:r>
            <a:r>
              <a:rPr lang="zh-CN" altLang="en-US">
                <a:solidFill>
                  <a:srgbClr val="FF0000"/>
                </a:solidFill>
              </a:rPr>
              <a:t>完全相同</a:t>
            </a:r>
            <a:r>
              <a:rPr lang="zh-CN" altLang="en-US"/>
              <a:t>，如两个站点中第三层的对象都是明文信件，第二层对象都是密文信件，第一层都是一封信</a:t>
            </a:r>
            <a:endParaRPr lang="zh-CN" altLang="en-US"/>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网络（逻辑连接	）</a:t>
            </a:r>
            <a:endParaRPr lang="en-US" altLang="zh-CN"/>
          </a:p>
        </p:txBody>
      </p:sp>
      <p:sp>
        <p:nvSpPr>
          <p:cNvPr id="5" name="内容占位符 4"/>
          <p:cNvSpPr/>
          <p:nvPr>
            <p:ph idx="1"/>
          </p:nvPr>
        </p:nvSpPr>
        <p:spPr/>
        <p:txBody>
          <a:bodyPr/>
          <a:p>
            <a:pPr marL="0" indent="0">
              <a:buNone/>
            </a:pPr>
            <a:r>
              <a:rPr lang="zh-CN" altLang="en-US"/>
              <a:t>发送该协议层创建的对象是基于每层的逻辑（</a:t>
            </a:r>
            <a:r>
              <a:rPr lang="zh-CN" altLang="en-US">
                <a:solidFill>
                  <a:srgbClr val="FF0000"/>
                </a:solidFill>
              </a:rPr>
              <a:t>假想的</a:t>
            </a:r>
            <a:r>
              <a:rPr lang="zh-CN" altLang="en-US"/>
              <a:t>）连接，逻辑连接可以帮助我们更好地理解在数据通信和建立数据关系网络中遇到的分层工作</a:t>
            </a:r>
            <a:endParaRPr lang="zh-CN" altLang="en-US"/>
          </a:p>
        </p:txBody>
      </p:sp>
      <p:pic>
        <p:nvPicPr>
          <p:cNvPr id="3" name="图片 2"/>
          <p:cNvPicPr>
            <a:picLocks noChangeAspect="1"/>
          </p:cNvPicPr>
          <p:nvPr/>
        </p:nvPicPr>
        <p:blipFill>
          <a:blip r:embed="rId1"/>
          <a:stretch>
            <a:fillRect/>
          </a:stretch>
        </p:blipFill>
        <p:spPr>
          <a:xfrm>
            <a:off x="3548380" y="3088640"/>
            <a:ext cx="6562725" cy="3286125"/>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计算机网络和因特网</a:t>
            </a:r>
            <a:r>
              <a:rPr lang="en-US" altLang="zh-CN">
                <a:sym typeface="+mn-ea"/>
              </a:rPr>
              <a:t>——</a:t>
            </a:r>
            <a:r>
              <a:rPr lang="zh-CN" altLang="en-US">
                <a:sym typeface="+mn-ea"/>
              </a:rPr>
              <a:t>网络（TCP/IP协议族	）</a:t>
            </a:r>
            <a:endParaRPr lang="en-US" altLang="zh-CN"/>
          </a:p>
        </p:txBody>
      </p:sp>
      <p:sp>
        <p:nvSpPr>
          <p:cNvPr id="5" name="内容占位符 4"/>
          <p:cNvSpPr/>
          <p:nvPr>
            <p:ph idx="1"/>
          </p:nvPr>
        </p:nvSpPr>
        <p:spPr/>
        <p:txBody>
          <a:bodyPr/>
          <a:p>
            <a:r>
              <a:rPr lang="zh-CN" altLang="en-US" sz="2000"/>
              <a:t>因特网中使用的协议集（一组通过不同分层进行组织的协议）被称为</a:t>
            </a:r>
            <a:r>
              <a:rPr lang="zh-CN" altLang="en-US" sz="2000">
                <a:solidFill>
                  <a:srgbClr val="FF0000"/>
                </a:solidFill>
              </a:rPr>
              <a:t>TCP/IP协议族</a:t>
            </a:r>
            <a:endParaRPr lang="zh-CN" altLang="en-US" sz="2000"/>
          </a:p>
          <a:p>
            <a:endParaRPr lang="zh-CN" altLang="en-US" sz="2000"/>
          </a:p>
          <a:p>
            <a:r>
              <a:rPr lang="zh-CN" altLang="en-US" sz="2000"/>
              <a:t>TCP/IP协议族是一个</a:t>
            </a:r>
            <a:r>
              <a:rPr lang="zh-CN" altLang="en-US" sz="2000">
                <a:solidFill>
                  <a:srgbClr val="FF0000"/>
                </a:solidFill>
              </a:rPr>
              <a:t>分层协议</a:t>
            </a:r>
            <a:r>
              <a:rPr lang="zh-CN" altLang="en-US" sz="2000"/>
              <a:t>，由特定功能的</a:t>
            </a:r>
            <a:r>
              <a:rPr lang="zh-CN" altLang="en-US" sz="2000">
                <a:solidFill>
                  <a:srgbClr val="FF0000"/>
                </a:solidFill>
              </a:rPr>
              <a:t>交互式模块</a:t>
            </a:r>
            <a:r>
              <a:rPr lang="zh-CN" altLang="en-US" sz="2000"/>
              <a:t>组成，</a:t>
            </a:r>
            <a:r>
              <a:rPr lang="zh-CN" altLang="en-US" sz="2000">
                <a:solidFill>
                  <a:srgbClr val="FF0000"/>
                </a:solidFill>
              </a:rPr>
              <a:t>层次</a:t>
            </a:r>
            <a:r>
              <a:rPr lang="zh-CN" altLang="en-US" sz="2000"/>
              <a:t>这个术语说明每一个高层协议都基于一个或多个底层协议提供服务</a:t>
            </a:r>
            <a:endParaRPr lang="zh-CN" altLang="en-US" sz="2000"/>
          </a:p>
        </p:txBody>
      </p:sp>
      <p:pic>
        <p:nvPicPr>
          <p:cNvPr id="4" name="图片 3"/>
          <p:cNvPicPr>
            <a:picLocks noChangeAspect="1"/>
          </p:cNvPicPr>
          <p:nvPr/>
        </p:nvPicPr>
        <p:blipFill>
          <a:blip r:embed="rId1"/>
          <a:stretch>
            <a:fillRect/>
          </a:stretch>
        </p:blipFill>
        <p:spPr>
          <a:xfrm>
            <a:off x="3610610" y="3500755"/>
            <a:ext cx="4152900" cy="2676525"/>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计算机网络和因特网</a:t>
            </a:r>
            <a:r>
              <a:rPr lang="en-US" altLang="zh-CN">
                <a:sym typeface="+mn-ea"/>
              </a:rPr>
              <a:t>——</a:t>
            </a:r>
            <a:r>
              <a:rPr lang="zh-CN" altLang="en-US">
                <a:sym typeface="+mn-ea"/>
              </a:rPr>
              <a:t>TCP/IP协议族（分层架构）</a:t>
            </a:r>
            <a:endParaRPr lang="en-US" altLang="zh-CN"/>
          </a:p>
        </p:txBody>
      </p:sp>
      <p:sp>
        <p:nvSpPr>
          <p:cNvPr id="5" name="内容占位符 4"/>
          <p:cNvSpPr/>
          <p:nvPr>
            <p:ph idx="1"/>
          </p:nvPr>
        </p:nvSpPr>
        <p:spPr/>
        <p:txBody>
          <a:bodyPr/>
          <a:p>
            <a:pPr marL="0" indent="0">
              <a:buNone/>
            </a:pPr>
            <a:endParaRPr lang="zh-CN" altLang="en-US"/>
          </a:p>
          <a:p>
            <a:pPr marL="0" indent="0">
              <a:buNone/>
            </a:pPr>
            <a:r>
              <a:rPr lang="zh-CN" altLang="en-US"/>
              <a:t>为了展示TCP/IP协议族中的分层是如何在两台主机通信中的作用，我们假设使用一个由3个LAN构成的小网络，且链路层开关与每个LAN相连，同时这些链接都与同一个路由器相连</a:t>
            </a:r>
            <a:endParaRPr lang="zh-CN" altLang="en-US"/>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计算机网络和因特网</a:t>
            </a:r>
            <a:r>
              <a:rPr lang="en-US" altLang="zh-CN">
                <a:sym typeface="+mn-ea"/>
              </a:rPr>
              <a:t>——</a:t>
            </a:r>
            <a:r>
              <a:rPr lang="zh-CN" altLang="en-US">
                <a:sym typeface="+mn-ea"/>
              </a:rPr>
              <a:t>TCP/IP协议族（分层架构）</a:t>
            </a:r>
            <a:endParaRPr lang="en-US" altLang="zh-CN"/>
          </a:p>
        </p:txBody>
      </p:sp>
      <p:sp>
        <p:nvSpPr>
          <p:cNvPr id="5" name="内容占位符 4"/>
          <p:cNvSpPr/>
          <p:nvPr>
            <p:ph idx="1"/>
          </p:nvPr>
        </p:nvSpPr>
        <p:spPr/>
        <p:txBody>
          <a:bodyPr/>
          <a:p>
            <a:pPr marL="0" indent="0">
              <a:buNone/>
            </a:pPr>
            <a:endParaRPr lang="zh-CN" altLang="en-US" sz="2000"/>
          </a:p>
        </p:txBody>
      </p:sp>
      <p:pic>
        <p:nvPicPr>
          <p:cNvPr id="3" name="图片 2"/>
          <p:cNvPicPr>
            <a:picLocks noChangeAspect="1"/>
          </p:cNvPicPr>
          <p:nvPr/>
        </p:nvPicPr>
        <p:blipFill>
          <a:blip r:embed="rId1"/>
          <a:stretch>
            <a:fillRect/>
          </a:stretch>
        </p:blipFill>
        <p:spPr>
          <a:xfrm>
            <a:off x="2376805" y="1691005"/>
            <a:ext cx="8172450" cy="4905375"/>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计算机网络和因特网</a:t>
            </a:r>
            <a:r>
              <a:rPr lang="en-US" altLang="zh-CN">
                <a:sym typeface="+mn-ea"/>
              </a:rPr>
              <a:t>——</a:t>
            </a:r>
            <a:r>
              <a:rPr lang="zh-CN" altLang="en-US">
                <a:sym typeface="+mn-ea"/>
              </a:rPr>
              <a:t>TCP/IP协议族（分层架构）</a:t>
            </a:r>
            <a:endParaRPr lang="en-US" altLang="zh-CN"/>
          </a:p>
        </p:txBody>
      </p:sp>
      <p:sp>
        <p:nvSpPr>
          <p:cNvPr id="5" name="内容占位符 4"/>
          <p:cNvSpPr/>
          <p:nvPr>
            <p:ph idx="1"/>
          </p:nvPr>
        </p:nvSpPr>
        <p:spPr/>
        <p:txBody>
          <a:bodyPr/>
          <a:p>
            <a:r>
              <a:rPr lang="zh-CN" altLang="en-US" sz="2000"/>
              <a:t>计算机</a:t>
            </a:r>
            <a:r>
              <a:rPr lang="en-US" altLang="zh-CN" sz="2000"/>
              <a:t>A</a:t>
            </a:r>
            <a:r>
              <a:rPr lang="zh-CN" altLang="en-US" sz="2000"/>
              <a:t>与</a:t>
            </a:r>
            <a:r>
              <a:rPr lang="en-US" altLang="zh-CN" sz="2000"/>
              <a:t>B</a:t>
            </a:r>
            <a:r>
              <a:rPr lang="zh-CN" altLang="en-US" sz="2000"/>
              <a:t>进行通信，共有</a:t>
            </a:r>
            <a:r>
              <a:rPr lang="en-US" altLang="zh-CN" sz="2000"/>
              <a:t>5</a:t>
            </a:r>
            <a:r>
              <a:rPr lang="zh-CN" altLang="en-US" sz="2000"/>
              <a:t>个设备：源主机</a:t>
            </a:r>
            <a:r>
              <a:rPr lang="en-US" altLang="zh-CN" sz="2000"/>
              <a:t>A</a:t>
            </a:r>
            <a:r>
              <a:rPr lang="zh-CN" altLang="en-US" sz="2000"/>
              <a:t>、链接</a:t>
            </a:r>
            <a:r>
              <a:rPr lang="en-US" altLang="zh-CN" sz="2000"/>
              <a:t>1</a:t>
            </a:r>
            <a:r>
              <a:rPr lang="zh-CN" altLang="en-US" sz="2000"/>
              <a:t>中的链路层开关、路由器、链接</a:t>
            </a:r>
            <a:r>
              <a:rPr lang="en-US" altLang="zh-CN" sz="2000"/>
              <a:t>2</a:t>
            </a:r>
            <a:r>
              <a:rPr lang="zh-CN" altLang="en-US" sz="2000"/>
              <a:t>中的链路层开关、目标主机</a:t>
            </a:r>
            <a:r>
              <a:rPr lang="en-US" altLang="zh-CN" sz="2000"/>
              <a:t>B</a:t>
            </a:r>
            <a:endParaRPr lang="en-US" altLang="zh-CN" sz="2000"/>
          </a:p>
          <a:p>
            <a:endParaRPr lang="en-US" altLang="zh-CN" sz="2000"/>
          </a:p>
          <a:p>
            <a:r>
              <a:rPr lang="zh-CN" altLang="en-US" sz="2000"/>
              <a:t>每个设备涉及的层组都由其在网络上扮演的角色所涉及的层组决定，两台主机涉及</a:t>
            </a:r>
            <a:r>
              <a:rPr lang="en-US" altLang="zh-CN" sz="2000">
                <a:solidFill>
                  <a:srgbClr val="FF0000"/>
                </a:solidFill>
              </a:rPr>
              <a:t>5</a:t>
            </a:r>
            <a:r>
              <a:rPr lang="zh-CN" altLang="en-US" sz="2000">
                <a:solidFill>
                  <a:srgbClr val="FF0000"/>
                </a:solidFill>
              </a:rPr>
              <a:t>个协议层</a:t>
            </a:r>
            <a:r>
              <a:rPr lang="zh-CN" altLang="en-US" sz="2000"/>
              <a:t>，源主机</a:t>
            </a:r>
            <a:r>
              <a:rPr lang="en-US" altLang="zh-CN" sz="2000"/>
              <a:t>A</a:t>
            </a:r>
            <a:r>
              <a:rPr lang="zh-CN" altLang="en-US" sz="2000"/>
              <a:t>在</a:t>
            </a:r>
            <a:r>
              <a:rPr lang="zh-CN" altLang="en-US" sz="2000">
                <a:solidFill>
                  <a:srgbClr val="FF0000"/>
                </a:solidFill>
              </a:rPr>
              <a:t>应用层</a:t>
            </a:r>
            <a:r>
              <a:rPr lang="zh-CN" altLang="en-US" sz="2000"/>
              <a:t>创建消息通过协议层向下发送到</a:t>
            </a:r>
            <a:r>
              <a:rPr lang="zh-CN" altLang="en-US" sz="2000">
                <a:solidFill>
                  <a:srgbClr val="FF0000"/>
                </a:solidFill>
              </a:rPr>
              <a:t>物理层</a:t>
            </a:r>
            <a:r>
              <a:rPr lang="zh-CN" altLang="en-US" sz="2000"/>
              <a:t>，目标主机</a:t>
            </a:r>
            <a:r>
              <a:rPr lang="en-US" altLang="zh-CN" sz="2000"/>
              <a:t>B</a:t>
            </a:r>
            <a:r>
              <a:rPr lang="zh-CN" altLang="en-US" sz="2000"/>
              <a:t>在物理层接收消息，通其他协议层发送至</a:t>
            </a:r>
            <a:r>
              <a:rPr lang="zh-CN" altLang="en-US" sz="2000">
                <a:effectLst/>
              </a:rPr>
              <a:t>应用层</a:t>
            </a:r>
            <a:endParaRPr lang="zh-CN" altLang="en-US" sz="2000">
              <a:effectLst/>
            </a:endParaRPr>
          </a:p>
          <a:p>
            <a:endParaRPr lang="zh-CN" altLang="en-US" sz="2000">
              <a:effectLst/>
            </a:endParaRPr>
          </a:p>
          <a:p>
            <a:r>
              <a:rPr lang="zh-CN" altLang="en-US" sz="2000">
                <a:effectLst/>
              </a:rPr>
              <a:t>路由器只涉及</a:t>
            </a:r>
            <a:r>
              <a:rPr lang="en-US" altLang="zh-CN" sz="2000">
                <a:solidFill>
                  <a:srgbClr val="FF0000"/>
                </a:solidFill>
                <a:effectLst/>
              </a:rPr>
              <a:t>3</a:t>
            </a:r>
            <a:r>
              <a:rPr lang="zh-CN" altLang="en-US" sz="2000">
                <a:solidFill>
                  <a:srgbClr val="FF0000"/>
                </a:solidFill>
                <a:effectLst/>
              </a:rPr>
              <a:t>个层</a:t>
            </a:r>
            <a:r>
              <a:rPr lang="zh-CN" altLang="en-US" sz="2000">
                <a:effectLst/>
              </a:rPr>
              <a:t>，路由器只用来</a:t>
            </a:r>
            <a:r>
              <a:rPr lang="zh-CN" altLang="en-US" sz="2000">
                <a:solidFill>
                  <a:srgbClr val="FF0000"/>
                </a:solidFill>
                <a:effectLst/>
              </a:rPr>
              <a:t>路由</a:t>
            </a:r>
            <a:r>
              <a:rPr lang="zh-CN" altLang="en-US" sz="2000">
                <a:effectLst/>
              </a:rPr>
              <a:t>，没有传输层和应用层</a:t>
            </a:r>
            <a:endParaRPr lang="zh-CN" altLang="en-US" sz="2000">
              <a:effectLst/>
            </a:endParaRPr>
          </a:p>
          <a:p>
            <a:endParaRPr lang="zh-CN" altLang="en-US" sz="2000">
              <a:effectLst/>
            </a:endParaRPr>
          </a:p>
          <a:p>
            <a:r>
              <a:rPr lang="zh-CN" altLang="en-US" sz="2000">
                <a:effectLst/>
              </a:rPr>
              <a:t>链路层开关只涉及</a:t>
            </a:r>
            <a:r>
              <a:rPr lang="en-US" altLang="zh-CN" sz="2000">
                <a:effectLst/>
              </a:rPr>
              <a:t>2</a:t>
            </a:r>
            <a:r>
              <a:rPr lang="zh-CN" altLang="en-US" sz="2000">
                <a:effectLst/>
              </a:rPr>
              <a:t>个层：数据链路层和物理层</a:t>
            </a:r>
            <a:endParaRPr lang="zh-CN" altLang="en-US" sz="2000">
              <a:effectLst/>
            </a:endParaRPr>
          </a:p>
          <a:p>
            <a:pPr>
              <a:buNone/>
            </a:pPr>
            <a:endParaRPr lang="zh-CN" altLang="en-US" sz="2000"/>
          </a:p>
          <a:p>
            <a:pPr marL="0" indent="0">
              <a:buNone/>
            </a:pPr>
            <a:endParaRPr lang="zh-CN" altLang="en-US" sz="200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计算机网络和因特网</a:t>
            </a:r>
            <a:r>
              <a:rPr lang="en-US" altLang="zh-CN">
                <a:sym typeface="+mn-ea"/>
              </a:rPr>
              <a:t>——</a:t>
            </a:r>
            <a:r>
              <a:rPr lang="zh-CN" altLang="en-US">
                <a:sym typeface="+mn-ea"/>
              </a:rPr>
              <a:t>TCP/IP协议族（地址和数据包名称）</a:t>
            </a:r>
            <a:endParaRPr lang="en-US" altLang="zh-CN"/>
          </a:p>
        </p:txBody>
      </p:sp>
      <p:sp>
        <p:nvSpPr>
          <p:cNvPr id="5" name="内容占位符 4"/>
          <p:cNvSpPr/>
          <p:nvPr>
            <p:ph idx="1"/>
          </p:nvPr>
        </p:nvSpPr>
        <p:spPr/>
        <p:txBody>
          <a:bodyPr>
            <a:normAutofit fontScale="90000" lnSpcReduction="20000"/>
          </a:bodyPr>
          <a:p>
            <a:pPr>
              <a:buNone/>
            </a:pPr>
            <a:r>
              <a:rPr lang="zh-CN" sz="2000"/>
              <a:t>任何涉及</a:t>
            </a:r>
            <a:r>
              <a:rPr lang="zh-CN" sz="2000">
                <a:solidFill>
                  <a:srgbClr val="FF0000"/>
                </a:solidFill>
              </a:rPr>
              <a:t>两步校验的通信</a:t>
            </a:r>
            <a:r>
              <a:rPr lang="zh-CN" sz="2000"/>
              <a:t>需要两个地址：</a:t>
            </a:r>
            <a:r>
              <a:rPr lang="zh-CN" sz="2000">
                <a:solidFill>
                  <a:srgbClr val="FF0000"/>
                </a:solidFill>
              </a:rPr>
              <a:t>源地址和目标地址</a:t>
            </a:r>
            <a:endParaRPr lang="zh-CN" sz="2000"/>
          </a:p>
          <a:p>
            <a:pPr>
              <a:buNone/>
            </a:pPr>
            <a:endParaRPr lang="zh-CN" altLang="en-US" sz="2000"/>
          </a:p>
          <a:p>
            <a:pPr>
              <a:buNone/>
            </a:pPr>
            <a:r>
              <a:rPr lang="zh-CN" sz="2000"/>
              <a:t>每个协议层都需要</a:t>
            </a:r>
            <a:r>
              <a:rPr lang="zh-CN" sz="2000">
                <a:solidFill>
                  <a:srgbClr val="FF0000"/>
                </a:solidFill>
              </a:rPr>
              <a:t>一组地址</a:t>
            </a:r>
            <a:r>
              <a:rPr lang="zh-CN" sz="2000"/>
              <a:t>，但物理层不需要地址，因为物理层的数据交换的单位是</a:t>
            </a:r>
            <a:r>
              <a:rPr lang="zh-CN" sz="2000">
                <a:solidFill>
                  <a:srgbClr val="FF0000"/>
                </a:solidFill>
              </a:rPr>
              <a:t>位</a:t>
            </a:r>
            <a:r>
              <a:rPr lang="zh-CN" sz="2000"/>
              <a:t>，无</a:t>
            </a:r>
            <a:endParaRPr lang="zh-CN" sz="2000"/>
          </a:p>
          <a:p>
            <a:pPr>
              <a:buNone/>
            </a:pPr>
            <a:r>
              <a:rPr lang="zh-CN" sz="2000"/>
              <a:t>法得到地址</a:t>
            </a:r>
            <a:endParaRPr lang="zh-CN" sz="2000"/>
          </a:p>
          <a:p>
            <a:pPr>
              <a:buNone/>
            </a:pPr>
            <a:endParaRPr lang="zh-CN" altLang="en-US" sz="2000"/>
          </a:p>
          <a:p>
            <a:r>
              <a:rPr lang="zh-CN" sz="2000"/>
              <a:t>应用层：使用名称来定义提供服务的站点，如</a:t>
            </a:r>
            <a:r>
              <a:rPr lang="en-US" altLang="zh-CN" sz="2000"/>
              <a:t>jzstudio.com</a:t>
            </a:r>
            <a:r>
              <a:rPr lang="zh-CN" altLang="en-US" sz="2000"/>
              <a:t>或邮箱地址等</a:t>
            </a:r>
            <a:endParaRPr lang="zh-CN" altLang="en-US" sz="2000"/>
          </a:p>
          <a:p>
            <a:endParaRPr lang="zh-CN" altLang="en-US" sz="2000"/>
          </a:p>
          <a:p>
            <a:r>
              <a:rPr lang="zh-CN" altLang="en-US" sz="2000"/>
              <a:t>传输层：地址被称为</a:t>
            </a:r>
            <a:r>
              <a:rPr lang="zh-CN" altLang="en-US" sz="2000">
                <a:solidFill>
                  <a:srgbClr val="FF0000"/>
                </a:solidFill>
              </a:rPr>
              <a:t>端口号</a:t>
            </a:r>
            <a:r>
              <a:rPr lang="zh-CN" altLang="en-US" sz="2000"/>
              <a:t>，端口号作用是在源和目标之间定义应用层程序，通过各程序的本地地址</a:t>
            </a:r>
            <a:endParaRPr lang="zh-CN" altLang="en-US" sz="2000"/>
          </a:p>
          <a:p>
            <a:pPr marL="0" indent="0">
              <a:buNone/>
            </a:pPr>
            <a:r>
              <a:rPr lang="zh-CN" altLang="en-US" sz="2000"/>
              <a:t>来区分多个同时运行的本地程序</a:t>
            </a:r>
            <a:endParaRPr lang="zh-CN" altLang="en-US" sz="2000"/>
          </a:p>
          <a:p>
            <a:endParaRPr lang="zh-CN" altLang="en-US" sz="2000"/>
          </a:p>
          <a:p>
            <a:r>
              <a:rPr lang="zh-CN" altLang="en-US" sz="2000"/>
              <a:t>网络层：在整个因特网范围是全球化的，独一无二地定义了该设备与因特网的连接</a:t>
            </a:r>
            <a:endParaRPr lang="zh-CN" altLang="en-US" sz="2000"/>
          </a:p>
          <a:p>
            <a:endParaRPr lang="zh-CN" altLang="en-US" sz="2000"/>
          </a:p>
          <a:p>
            <a:r>
              <a:rPr lang="zh-CN" altLang="en-US" sz="2000"/>
              <a:t>链路层：有时称为</a:t>
            </a:r>
            <a:r>
              <a:rPr lang="en-US" altLang="zh-CN" sz="2000"/>
              <a:t>MAC</a:t>
            </a:r>
            <a:r>
              <a:rPr lang="zh-CN" altLang="en-US" sz="2000"/>
              <a:t>地址，每个链路层地址在计算机网络中定义一个特定的主机或路由器</a:t>
            </a:r>
            <a:endParaRPr lang="zh-CN" altLang="en-US" sz="2000"/>
          </a:p>
          <a:p>
            <a:pPr>
              <a:buNone/>
            </a:pPr>
            <a:endParaRPr lang="zh-CN" altLang="en-US" sz="200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计算机网络和因特网</a:t>
            </a:r>
            <a:r>
              <a:rPr lang="en-US" altLang="zh-CN">
                <a:sym typeface="+mn-ea"/>
              </a:rPr>
              <a:t>——</a:t>
            </a:r>
            <a:r>
              <a:rPr lang="zh-CN" altLang="en-US">
                <a:sym typeface="+mn-ea"/>
              </a:rPr>
              <a:t>TCP/IP协议族（地址和数据包名称）</a:t>
            </a:r>
            <a:endParaRPr lang="en-US" altLang="zh-CN"/>
          </a:p>
        </p:txBody>
      </p:sp>
      <p:pic>
        <p:nvPicPr>
          <p:cNvPr id="3" name="内容占位符 2"/>
          <p:cNvPicPr>
            <a:picLocks noChangeAspect="1"/>
          </p:cNvPicPr>
          <p:nvPr>
            <p:ph idx="1"/>
          </p:nvPr>
        </p:nvPicPr>
        <p:blipFill>
          <a:blip r:embed="rId1"/>
          <a:stretch>
            <a:fillRect/>
          </a:stretch>
        </p:blipFill>
        <p:spPr>
          <a:xfrm>
            <a:off x="3138170" y="2072005"/>
            <a:ext cx="5915025" cy="38576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十进制系统（以</a:t>
            </a:r>
            <a:r>
              <a:rPr lang="en-US" altLang="zh-CN">
                <a:sym typeface="+mn-ea"/>
              </a:rPr>
              <a:t>10</a:t>
            </a:r>
            <a:r>
              <a:rPr lang="zh-CN" altLang="en-US">
                <a:sym typeface="+mn-ea"/>
              </a:rPr>
              <a:t>为底）</a:t>
            </a:r>
            <a:r>
              <a:rPr lang="en-US" altLang="zh-CN">
                <a:sym typeface="+mn-ea"/>
              </a:rPr>
              <a:t>——</a:t>
            </a:r>
            <a:r>
              <a:rPr lang="zh-CN" altLang="en-US">
                <a:sym typeface="+mn-ea"/>
              </a:rPr>
              <a:t>实数</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749935" y="1941195"/>
            <a:ext cx="10918825" cy="2664460"/>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应用层</a:t>
            </a:r>
            <a:endParaRPr lang="en-US" altLang="zh-CN"/>
          </a:p>
        </p:txBody>
      </p:sp>
      <p:sp>
        <p:nvSpPr>
          <p:cNvPr id="4" name="内容占位符 3"/>
          <p:cNvSpPr/>
          <p:nvPr>
            <p:ph idx="1"/>
          </p:nvPr>
        </p:nvSpPr>
        <p:spPr/>
        <p:txBody>
          <a:bodyPr/>
          <a:p>
            <a:endParaRPr lang="zh-CN" altLang="en-US"/>
          </a:p>
          <a:p>
            <a:pPr marL="0" indent="0">
              <a:buNone/>
            </a:pPr>
            <a:endParaRPr lang="zh-CN" altLang="en-US"/>
          </a:p>
          <a:p>
            <a:pPr marL="0" indent="0">
              <a:buNone/>
            </a:pPr>
            <a:r>
              <a:rPr lang="zh-CN" altLang="en-US"/>
              <a:t>应用层向用户提供服务，通信有逻辑连接提供，也就是说，两个应用层之间假想的直接发送和接收消息</a:t>
            </a:r>
            <a:endParaRPr lang="zh-CN" altLang="en-US"/>
          </a:p>
          <a:p>
            <a:endParaRPr lang="zh-CN" altLang="en-US"/>
          </a:p>
          <a:p>
            <a:endParaRPr lang="zh-CN" altLang="en-US"/>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应用层</a:t>
            </a:r>
            <a:endParaRPr lang="en-US" altLang="zh-CN"/>
          </a:p>
        </p:txBody>
      </p:sp>
      <p:pic>
        <p:nvPicPr>
          <p:cNvPr id="6" name="内容占位符 5"/>
          <p:cNvPicPr>
            <a:picLocks noChangeAspect="1"/>
          </p:cNvPicPr>
          <p:nvPr>
            <p:ph idx="1"/>
          </p:nvPr>
        </p:nvPicPr>
        <p:blipFill>
          <a:blip r:embed="rId1"/>
          <a:stretch>
            <a:fillRect/>
          </a:stretch>
        </p:blipFill>
        <p:spPr>
          <a:xfrm>
            <a:off x="3983355" y="1825625"/>
            <a:ext cx="4224655" cy="4351655"/>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应用层</a:t>
            </a:r>
            <a:endParaRPr lang="en-US" altLang="zh-CN"/>
          </a:p>
        </p:txBody>
      </p:sp>
      <p:sp>
        <p:nvSpPr>
          <p:cNvPr id="3" name="内容占位符 2"/>
          <p:cNvSpPr/>
          <p:nvPr>
            <p:ph idx="1"/>
          </p:nvPr>
        </p:nvSpPr>
        <p:spPr/>
        <p:txBody>
          <a:bodyPr/>
          <a:p>
            <a:r>
              <a:rPr lang="zh-CN" altLang="en-US"/>
              <a:t>提供服务</a:t>
            </a:r>
            <a:endParaRPr lang="zh-CN" altLang="en-US"/>
          </a:p>
          <a:p>
            <a:pPr marL="0" indent="0">
              <a:buNone/>
            </a:pPr>
            <a:r>
              <a:rPr lang="en-US" altLang="zh-CN"/>
              <a:t>	</a:t>
            </a:r>
            <a:r>
              <a:rPr lang="zh-CN" altLang="en-US"/>
              <a:t>应用层是协议层中的最高层，应用层不向其他协议层提供服务，只接收传输层协议提供的服务</a:t>
            </a:r>
            <a:endParaRPr lang="zh-CN" altLang="en-US"/>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应用层模式</a:t>
            </a:r>
            <a:endParaRPr lang="en-US" altLang="zh-CN">
              <a:sym typeface="+mn-ea"/>
            </a:endParaRPr>
          </a:p>
        </p:txBody>
      </p:sp>
      <p:sp>
        <p:nvSpPr>
          <p:cNvPr id="3" name="内容占位符 2"/>
          <p:cNvSpPr/>
          <p:nvPr>
            <p:ph idx="1"/>
          </p:nvPr>
        </p:nvSpPr>
        <p:spPr/>
        <p:txBody>
          <a:bodyPr/>
          <a:p>
            <a:r>
              <a:rPr lang="zh-CN" altLang="en-US"/>
              <a:t>应用层模式</a:t>
            </a:r>
            <a:endParaRPr lang="zh-CN" altLang="en-US"/>
          </a:p>
          <a:p>
            <a:pPr marL="0" indent="0">
              <a:buNone/>
            </a:pPr>
            <a:r>
              <a:rPr lang="en-US" altLang="zh-CN"/>
              <a:t>	</a:t>
            </a:r>
            <a:r>
              <a:rPr lang="zh-CN" altLang="en-US"/>
              <a:t>客户机</a:t>
            </a:r>
            <a:r>
              <a:rPr lang="en-US" altLang="zh-CN"/>
              <a:t>—</a:t>
            </a:r>
            <a:r>
              <a:rPr lang="zh-CN" altLang="en-US"/>
              <a:t>服务器模式（</a:t>
            </a:r>
            <a:r>
              <a:rPr lang="en-US" altLang="zh-CN"/>
              <a:t>Client/Server</a:t>
            </a:r>
            <a:r>
              <a:rPr lang="zh-CN" altLang="en-US"/>
              <a:t>模式</a:t>
            </a:r>
            <a:r>
              <a:rPr lang="zh-CN" altLang="en-US"/>
              <a:t>）</a:t>
            </a:r>
            <a:endParaRPr lang="zh-CN" altLang="en-US"/>
          </a:p>
          <a:p>
            <a:pPr marL="0" indent="0">
              <a:buNone/>
            </a:pPr>
            <a:r>
              <a:rPr lang="en-US" altLang="zh-CN"/>
              <a:t>		</a:t>
            </a:r>
            <a:r>
              <a:rPr lang="zh-CN" altLang="en-US" sz="2000"/>
              <a:t>万维网（</a:t>
            </a:r>
            <a:r>
              <a:rPr lang="en-US" altLang="zh-CN" sz="2000"/>
              <a:t>WWW</a:t>
            </a:r>
            <a:r>
              <a:rPr lang="zh-CN" altLang="en-US" sz="2000"/>
              <a:t>、</a:t>
            </a:r>
            <a:r>
              <a:rPr lang="en-US" altLang="zh-CN" sz="2000"/>
              <a:t>web</a:t>
            </a:r>
            <a:r>
              <a:rPr lang="zh-CN" altLang="en-US" sz="2000"/>
              <a:t>）和它的超文本传输协议（</a:t>
            </a:r>
            <a:r>
              <a:rPr lang="en-US" altLang="zh-CN" sz="2000"/>
              <a:t>HTTP</a:t>
            </a:r>
            <a:r>
              <a:rPr lang="zh-CN" altLang="en-US" sz="2000"/>
              <a:t>）、文件传输协议（</a:t>
            </a:r>
            <a:r>
              <a:rPr lang="en-US" altLang="zh-CN" sz="2000"/>
              <a:t>FTP</a:t>
            </a:r>
            <a:r>
              <a:rPr lang="zh-CN" altLang="en-US" sz="2000"/>
              <a:t>）、安全外壳协议（</a:t>
            </a:r>
            <a:r>
              <a:rPr lang="en-US" altLang="zh-CN" sz="2000"/>
              <a:t>SSH</a:t>
            </a:r>
            <a:r>
              <a:rPr lang="zh-CN" altLang="en-US" sz="2000"/>
              <a:t>）、邮件服务等</a:t>
            </a:r>
            <a:endParaRPr lang="zh-CN" altLang="en-US" sz="2000"/>
          </a:p>
          <a:p>
            <a:pPr marL="0" indent="0">
              <a:buNone/>
            </a:pPr>
            <a:r>
              <a:rPr lang="en-US" altLang="zh-CN"/>
              <a:t>	</a:t>
            </a:r>
            <a:r>
              <a:rPr lang="zh-CN" altLang="en-US"/>
              <a:t>端到端模式（</a:t>
            </a:r>
            <a:r>
              <a:rPr lang="en-US" altLang="zh-CN"/>
              <a:t>P2P</a:t>
            </a:r>
            <a:r>
              <a:rPr lang="zh-CN" altLang="en-US"/>
              <a:t>模式</a:t>
            </a:r>
            <a:r>
              <a:rPr lang="zh-CN" altLang="en-US"/>
              <a:t>）</a:t>
            </a:r>
            <a:endParaRPr lang="zh-CN" altLang="en-US"/>
          </a:p>
          <a:p>
            <a:pPr marL="0" indent="0">
              <a:buNone/>
            </a:pPr>
            <a:r>
              <a:rPr lang="en-US" altLang="zh-CN"/>
              <a:t>		</a:t>
            </a:r>
            <a:endParaRPr lang="en-US" altLang="zh-CN"/>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应用层模式</a:t>
            </a:r>
            <a:endParaRPr lang="en-US" altLang="zh-CN"/>
          </a:p>
        </p:txBody>
      </p:sp>
      <p:sp>
        <p:nvSpPr>
          <p:cNvPr id="3" name="内容占位符 2"/>
          <p:cNvSpPr/>
          <p:nvPr>
            <p:ph idx="1"/>
          </p:nvPr>
        </p:nvSpPr>
        <p:spPr/>
        <p:txBody>
          <a:bodyPr/>
          <a:p>
            <a:r>
              <a:rPr lang="zh-CN" altLang="en-US"/>
              <a:t>应用层模式（传统模式：</a:t>
            </a:r>
            <a:r>
              <a:rPr lang="en-US" altLang="zh-CN"/>
              <a:t>C/S</a:t>
            </a:r>
            <a:r>
              <a:rPr lang="zh-CN" altLang="en-US"/>
              <a:t>模式</a:t>
            </a:r>
            <a:r>
              <a:rPr lang="zh-CN" altLang="en-US"/>
              <a:t>）</a:t>
            </a:r>
            <a:endParaRPr lang="zh-CN" altLang="en-US"/>
          </a:p>
          <a:p>
            <a:pPr marL="0" indent="0">
              <a:buNone/>
            </a:pPr>
            <a:r>
              <a:rPr lang="en-US" altLang="zh-CN"/>
              <a:t>	</a:t>
            </a:r>
            <a:endParaRPr lang="en-US" altLang="zh-CN"/>
          </a:p>
        </p:txBody>
      </p:sp>
      <p:pic>
        <p:nvPicPr>
          <p:cNvPr id="4" name="图片 3"/>
          <p:cNvPicPr>
            <a:picLocks noChangeAspect="1"/>
          </p:cNvPicPr>
          <p:nvPr/>
        </p:nvPicPr>
        <p:blipFill>
          <a:blip r:embed="rId1"/>
          <a:stretch>
            <a:fillRect/>
          </a:stretch>
        </p:blipFill>
        <p:spPr>
          <a:xfrm>
            <a:off x="2390775" y="2458085"/>
            <a:ext cx="7410450" cy="4171950"/>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应用层模式</a:t>
            </a:r>
            <a:endParaRPr lang="en-US" altLang="zh-CN"/>
          </a:p>
        </p:txBody>
      </p:sp>
      <p:sp>
        <p:nvSpPr>
          <p:cNvPr id="3" name="内容占位符 2"/>
          <p:cNvSpPr/>
          <p:nvPr>
            <p:ph idx="1"/>
          </p:nvPr>
        </p:nvSpPr>
        <p:spPr/>
        <p:txBody>
          <a:bodyPr/>
          <a:p>
            <a:r>
              <a:rPr lang="zh-CN" altLang="en-US"/>
              <a:t>应用层模式（传统模式：</a:t>
            </a:r>
            <a:r>
              <a:rPr lang="en-US" altLang="zh-CN"/>
              <a:t>C/S</a:t>
            </a:r>
            <a:r>
              <a:rPr lang="zh-CN" altLang="en-US"/>
              <a:t>模式</a:t>
            </a:r>
            <a:r>
              <a:rPr lang="zh-CN" altLang="en-US"/>
              <a:t>）</a:t>
            </a:r>
            <a:endParaRPr lang="zh-CN" altLang="en-US"/>
          </a:p>
          <a:p>
            <a:pPr marL="457200" lvl="1" indent="0">
              <a:buNone/>
            </a:pPr>
            <a:endParaRPr lang="zh-CN" altLang="en-US" sz="2400"/>
          </a:p>
          <a:p>
            <a:pPr marL="457200" lvl="1" indent="0">
              <a:buNone/>
            </a:pPr>
            <a:r>
              <a:rPr lang="zh-CN" altLang="en-US" sz="2400">
                <a:solidFill>
                  <a:srgbClr val="FF0000"/>
                </a:solidFill>
              </a:rPr>
              <a:t>特点：</a:t>
            </a:r>
            <a:endParaRPr lang="zh-CN" altLang="en-US" sz="2400"/>
          </a:p>
          <a:p>
            <a:pPr marL="457200" lvl="1" indent="0">
              <a:buNone/>
            </a:pPr>
            <a:endParaRPr lang="zh-CN" altLang="en-US" sz="2400"/>
          </a:p>
          <a:p>
            <a:pPr lvl="1"/>
            <a:r>
              <a:rPr lang="zh-CN" altLang="en-US" sz="2400"/>
              <a:t>服务器端程序需要一直运行，客户端程序只在需要的时候运行</a:t>
            </a:r>
            <a:endParaRPr lang="zh-CN" altLang="en-US" sz="2400"/>
          </a:p>
          <a:p>
            <a:pPr lvl="1"/>
            <a:r>
              <a:rPr lang="zh-CN" altLang="en-US" sz="2400"/>
              <a:t>客户端不能提供服务</a:t>
            </a:r>
            <a:endParaRPr lang="zh-CN" altLang="en-US" sz="2400"/>
          </a:p>
          <a:p>
            <a:pPr lvl="1"/>
            <a:r>
              <a:rPr lang="zh-CN" altLang="en-US" sz="2400"/>
              <a:t>服务器端通信负荷压力大，服务器费用昂贵</a:t>
            </a:r>
            <a:endParaRPr lang="zh-CN" altLang="en-US"/>
          </a:p>
          <a:p>
            <a:pPr marL="0" indent="0">
              <a:buNone/>
            </a:pPr>
            <a:r>
              <a:rPr lang="en-US" altLang="zh-CN"/>
              <a:t>	</a:t>
            </a:r>
            <a:endParaRPr lang="en-US" altLang="zh-CN"/>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应用层模式</a:t>
            </a:r>
            <a:endParaRPr lang="en-US" altLang="zh-CN"/>
          </a:p>
        </p:txBody>
      </p:sp>
      <p:sp>
        <p:nvSpPr>
          <p:cNvPr id="3" name="内容占位符 2"/>
          <p:cNvSpPr/>
          <p:nvPr>
            <p:ph idx="1"/>
          </p:nvPr>
        </p:nvSpPr>
        <p:spPr/>
        <p:txBody>
          <a:bodyPr/>
          <a:p>
            <a:r>
              <a:rPr lang="zh-CN" altLang="en-US"/>
              <a:t>应用层模式（新模式：</a:t>
            </a:r>
            <a:r>
              <a:rPr lang="en-US" altLang="zh-CN"/>
              <a:t>P2P</a:t>
            </a:r>
            <a:r>
              <a:rPr lang="zh-CN" altLang="en-US"/>
              <a:t>模式</a:t>
            </a:r>
            <a:r>
              <a:rPr lang="zh-CN" altLang="en-US"/>
              <a:t>）</a:t>
            </a:r>
            <a:endParaRPr lang="zh-CN" altLang="en-US"/>
          </a:p>
          <a:p>
            <a:pPr marL="0" indent="0">
              <a:buNone/>
            </a:pPr>
            <a:r>
              <a:rPr lang="en-US" altLang="zh-CN"/>
              <a:t>	</a:t>
            </a:r>
            <a:endParaRPr lang="en-US" altLang="zh-CN"/>
          </a:p>
        </p:txBody>
      </p:sp>
      <p:pic>
        <p:nvPicPr>
          <p:cNvPr id="5" name="图片 4"/>
          <p:cNvPicPr>
            <a:picLocks noChangeAspect="1"/>
          </p:cNvPicPr>
          <p:nvPr/>
        </p:nvPicPr>
        <p:blipFill>
          <a:blip r:embed="rId1"/>
          <a:stretch>
            <a:fillRect/>
          </a:stretch>
        </p:blipFill>
        <p:spPr>
          <a:xfrm>
            <a:off x="2247900" y="2348865"/>
            <a:ext cx="7696200" cy="4248150"/>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应用层模式</a:t>
            </a:r>
            <a:endParaRPr lang="en-US" altLang="zh-CN"/>
          </a:p>
        </p:txBody>
      </p:sp>
      <p:sp>
        <p:nvSpPr>
          <p:cNvPr id="3" name="内容占位符 2"/>
          <p:cNvSpPr/>
          <p:nvPr>
            <p:ph idx="1"/>
          </p:nvPr>
        </p:nvSpPr>
        <p:spPr/>
        <p:txBody>
          <a:bodyPr/>
          <a:p>
            <a:r>
              <a:rPr lang="zh-CN" altLang="en-US"/>
              <a:t>应用层模式（新模式：</a:t>
            </a:r>
            <a:r>
              <a:rPr lang="en-US" altLang="zh-CN"/>
              <a:t>P2P</a:t>
            </a:r>
            <a:r>
              <a:rPr lang="zh-CN" altLang="en-US"/>
              <a:t>模式</a:t>
            </a:r>
            <a:r>
              <a:rPr lang="zh-CN" altLang="en-US"/>
              <a:t>）</a:t>
            </a:r>
            <a:endParaRPr lang="zh-CN" altLang="en-US"/>
          </a:p>
          <a:p>
            <a:endParaRPr lang="zh-CN" altLang="en-US"/>
          </a:p>
          <a:p>
            <a:pPr marL="0" indent="0">
              <a:buNone/>
            </a:pPr>
            <a:r>
              <a:rPr lang="zh-CN" altLang="en-US"/>
              <a:t>   </a:t>
            </a:r>
            <a:r>
              <a:rPr lang="zh-CN" altLang="en-US">
                <a:solidFill>
                  <a:srgbClr val="FF0000"/>
                </a:solidFill>
              </a:rPr>
              <a:t>  特点：</a:t>
            </a:r>
            <a:endParaRPr lang="zh-CN" altLang="en-US"/>
          </a:p>
          <a:p>
            <a:pPr marL="0" indent="0">
              <a:buNone/>
            </a:pPr>
            <a:endParaRPr lang="zh-CN" altLang="en-US"/>
          </a:p>
          <a:p>
            <a:pPr lvl="1"/>
            <a:r>
              <a:rPr lang="en-US" altLang="zh-CN"/>
              <a:t>	</a:t>
            </a:r>
            <a:r>
              <a:rPr lang="zh-CN" altLang="en-US"/>
              <a:t>不需要一个一直运行并等待客户端程序连接的服务器程序</a:t>
            </a:r>
            <a:endParaRPr lang="zh-CN" altLang="en-US"/>
          </a:p>
          <a:p>
            <a:pPr lvl="1"/>
            <a:r>
              <a:rPr lang="en-US" altLang="zh-CN"/>
              <a:t>	</a:t>
            </a:r>
            <a:r>
              <a:rPr lang="zh-CN" altLang="en-US"/>
              <a:t>终端可以同时提供服务也可以接收服务</a:t>
            </a:r>
            <a:endParaRPr lang="zh-CN" altLang="en-US"/>
          </a:p>
          <a:p>
            <a:pPr lvl="1"/>
            <a:r>
              <a:rPr lang="en-US" altLang="zh-CN"/>
              <a:t>	</a:t>
            </a:r>
            <a:r>
              <a:rPr lang="zh-CN" altLang="en-US"/>
              <a:t>易于扩展，不需要专门的服务器，分散服务器压力，成本低</a:t>
            </a:r>
            <a:endParaRPr lang="zh-CN" altLang="en-US"/>
          </a:p>
          <a:p>
            <a:pPr lvl="1"/>
            <a:r>
              <a:rPr lang="en-US" altLang="zh-CN"/>
              <a:t>	</a:t>
            </a:r>
            <a:r>
              <a:rPr lang="zh-CN" altLang="en-US"/>
              <a:t>安全性相对要差</a:t>
            </a:r>
            <a:endParaRPr lang="zh-CN" altLang="en-US"/>
          </a:p>
          <a:p>
            <a:pPr lvl="1"/>
            <a:r>
              <a:rPr lang="en-US" altLang="zh-CN"/>
              <a:t>	</a:t>
            </a:r>
            <a:r>
              <a:rPr lang="zh-CN" altLang="en-US"/>
              <a:t>适应性差，并不是所有的应用都可以使用端对端模式</a:t>
            </a:r>
            <a:endParaRPr lang="en-US" altLang="zh-CN"/>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应用层</a:t>
            </a:r>
            <a:r>
              <a:rPr lang="en-US" altLang="zh-CN">
                <a:sym typeface="+mn-ea"/>
              </a:rPr>
              <a:t>-</a:t>
            </a:r>
            <a:r>
              <a:rPr lang="zh-CN" altLang="en-US">
                <a:sym typeface="+mn-ea"/>
              </a:rPr>
              <a:t>标准化</a:t>
            </a:r>
            <a:r>
              <a:rPr lang="en-US" altLang="zh-CN">
                <a:sym typeface="+mn-ea"/>
              </a:rPr>
              <a:t>C/S</a:t>
            </a:r>
            <a:r>
              <a:rPr lang="zh-CN" altLang="en-US">
                <a:sym typeface="+mn-ea"/>
              </a:rPr>
              <a:t>应用</a:t>
            </a:r>
            <a:endParaRPr lang="en-US" altLang="zh-CN"/>
          </a:p>
        </p:txBody>
      </p:sp>
      <p:sp>
        <p:nvSpPr>
          <p:cNvPr id="3" name="内容占位符 2"/>
          <p:cNvSpPr/>
          <p:nvPr>
            <p:ph idx="1"/>
          </p:nvPr>
        </p:nvSpPr>
        <p:spPr/>
        <p:txBody>
          <a:bodyPr/>
          <a:p>
            <a:r>
              <a:rPr lang="zh-CN" altLang="en-US"/>
              <a:t>万维网（</a:t>
            </a:r>
            <a:r>
              <a:rPr lang="en-US" altLang="zh-CN"/>
              <a:t>WWW</a:t>
            </a:r>
            <a:r>
              <a:rPr lang="zh-CN" altLang="en-US"/>
              <a:t>或</a:t>
            </a:r>
            <a:r>
              <a:rPr lang="en-US" altLang="zh-CN"/>
              <a:t>Web</a:t>
            </a:r>
            <a:r>
              <a:rPr lang="zh-CN" altLang="en-US"/>
              <a:t>）和超文本传输协议（</a:t>
            </a:r>
            <a:r>
              <a:rPr lang="en-US" altLang="zh-CN"/>
              <a:t>HTTP</a:t>
            </a:r>
            <a:r>
              <a:rPr lang="zh-CN" altLang="en-US"/>
              <a:t>）</a:t>
            </a:r>
            <a:endParaRPr lang="zh-CN" altLang="en-US"/>
          </a:p>
          <a:p>
            <a:r>
              <a:rPr lang="zh-CN" altLang="en-US"/>
              <a:t>文件传输协议（</a:t>
            </a:r>
            <a:r>
              <a:rPr lang="en-US" altLang="zh-CN"/>
              <a:t>FTP</a:t>
            </a:r>
            <a:r>
              <a:rPr lang="zh-CN" altLang="en-US"/>
              <a:t>）</a:t>
            </a:r>
            <a:endParaRPr lang="zh-CN" altLang="en-US"/>
          </a:p>
          <a:p>
            <a:r>
              <a:rPr lang="zh-CN" altLang="en-US"/>
              <a:t>电子邮件</a:t>
            </a:r>
            <a:endParaRPr lang="zh-CN" altLang="en-US"/>
          </a:p>
          <a:p>
            <a:r>
              <a:rPr lang="en-US" altLang="zh-CN"/>
              <a:t>TELNET</a:t>
            </a:r>
            <a:endParaRPr lang="en-US" altLang="zh-CN"/>
          </a:p>
          <a:p>
            <a:r>
              <a:rPr lang="zh-CN" altLang="en-US"/>
              <a:t>安全外壳（</a:t>
            </a:r>
            <a:r>
              <a:rPr lang="en-US" altLang="zh-CN"/>
              <a:t>SSH </a:t>
            </a:r>
            <a:r>
              <a:rPr lang="zh-CN" altLang="en-US"/>
              <a:t>）</a:t>
            </a:r>
            <a:endParaRPr lang="zh-CN" altLang="en-US"/>
          </a:p>
          <a:p>
            <a:endParaRPr lang="zh-CN" altLang="en-US"/>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ltLang="en-US">
                <a:sym typeface="+mn-ea"/>
              </a:rPr>
              <a:t>万维网和超文本传输协议</a:t>
            </a:r>
            <a:endParaRPr lang="en-US" altLang="zh-CN">
              <a:sym typeface="+mn-ea"/>
            </a:endParaRPr>
          </a:p>
        </p:txBody>
      </p:sp>
      <p:sp>
        <p:nvSpPr>
          <p:cNvPr id="3" name="内容占位符 2"/>
          <p:cNvSpPr/>
          <p:nvPr>
            <p:ph idx="1"/>
          </p:nvPr>
        </p:nvSpPr>
        <p:spPr/>
        <p:txBody>
          <a:bodyPr/>
          <a:p>
            <a:pPr marL="0" indent="0">
              <a:buNone/>
            </a:pPr>
            <a:r>
              <a:rPr lang="zh-CN" altLang="en-US"/>
              <a:t>万维网（</a:t>
            </a:r>
            <a:r>
              <a:rPr lang="en-US" altLang="zh-CN"/>
              <a:t>WWW</a:t>
            </a:r>
            <a:r>
              <a:rPr lang="zh-CN" altLang="en-US"/>
              <a:t>或</a:t>
            </a:r>
            <a:r>
              <a:rPr lang="en-US" altLang="zh-CN"/>
              <a:t>Web</a:t>
            </a:r>
            <a:r>
              <a:rPr lang="zh-CN" altLang="en-US"/>
              <a:t>）：具有连接分布在世界各地的文档中的存储库</a:t>
            </a:r>
            <a:endParaRPr lang="zh-CN" altLang="en-US"/>
          </a:p>
          <a:p>
            <a:pPr lvl="1"/>
            <a:r>
              <a:rPr lang="zh-CN" altLang="en-US"/>
              <a:t>分布式</a:t>
            </a:r>
            <a:endParaRPr lang="zh-CN" altLang="en-US"/>
          </a:p>
          <a:p>
            <a:pPr marL="914400" lvl="2" indent="0">
              <a:buNone/>
            </a:pPr>
            <a:r>
              <a:rPr lang="zh-CN" altLang="en-US" sz="2000"/>
              <a:t>分布在世界上的每一个</a:t>
            </a:r>
            <a:r>
              <a:rPr lang="en-US" altLang="zh-CN" sz="2000"/>
              <a:t>Web</a:t>
            </a:r>
            <a:r>
              <a:rPr lang="zh-CN" altLang="en-US" sz="2000"/>
              <a:t>服务器都可以往这个存储库中添加新的网页</a:t>
            </a:r>
            <a:endParaRPr lang="zh-CN" altLang="en-US"/>
          </a:p>
          <a:p>
            <a:pPr lvl="1"/>
            <a:r>
              <a:rPr lang="zh-CN" altLang="en-US"/>
              <a:t>超文本</a:t>
            </a:r>
            <a:endParaRPr lang="zh-CN" altLang="en-US"/>
          </a:p>
          <a:p>
            <a:pPr marL="457200" lvl="1" indent="0">
              <a:buNone/>
            </a:pPr>
            <a:r>
              <a:rPr lang="en-US" altLang="zh-CN" sz="2000"/>
              <a:t>	</a:t>
            </a:r>
            <a:r>
              <a:rPr lang="zh-CN" altLang="en-US" sz="2000"/>
              <a:t>文档中链接的另一个文档，可以检索到被链接的文档，编辑这种文档的语言称为</a:t>
            </a:r>
            <a:r>
              <a:rPr lang="en-US" altLang="zh-CN" sz="2000"/>
              <a:t>HTML</a:t>
            </a:r>
            <a:r>
              <a:rPr lang="zh-CN" altLang="en-US" sz="2000"/>
              <a:t>（超文本标记语言）</a:t>
            </a:r>
            <a:endParaRPr lang="zh-CN" altLang="en-US" sz="2000"/>
          </a:p>
          <a:p>
            <a:pPr lvl="1"/>
            <a:r>
              <a:rPr lang="zh-CN" altLang="en-US"/>
              <a:t>站点</a:t>
            </a:r>
            <a:endParaRPr lang="zh-CN" altLang="en-US"/>
          </a:p>
          <a:p>
            <a:pPr lvl="2"/>
            <a:r>
              <a:rPr lang="zh-CN" altLang="en-US">
                <a:sym typeface="+mn-ea"/>
              </a:rPr>
              <a:t>客户通过浏览器访问服务器的服务，提供的服务分布在许多地方，称为站点</a:t>
            </a:r>
            <a:endParaRPr lang="zh-CN" altLang="en-US"/>
          </a:p>
          <a:p>
            <a:pPr lvl="1"/>
            <a:r>
              <a:rPr lang="zh-CN" altLang="en-US"/>
              <a:t>网页</a:t>
            </a:r>
            <a:endParaRPr lang="zh-CN" altLang="en-US"/>
          </a:p>
          <a:p>
            <a:pPr lvl="2"/>
            <a:r>
              <a:rPr lang="zh-CN" altLang="en-US" sz="2000"/>
              <a:t>每个站点存储一个或多个文档称为网页，每个网页之间可以通过超文本进行链接</a:t>
            </a:r>
            <a:endParaRPr lang="zh-CN" altLang="en-US" sz="2000"/>
          </a:p>
          <a:p>
            <a:pPr marL="914400" lvl="2" indent="0">
              <a:buNone/>
            </a:pPr>
            <a:endParaRPr lang="zh-CN" altLang="en-US"/>
          </a:p>
          <a:p>
            <a:pPr lvl="2"/>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十进制系统（以</a:t>
            </a:r>
            <a:r>
              <a:rPr lang="en-US" altLang="zh-CN">
                <a:sym typeface="+mn-ea"/>
              </a:rPr>
              <a:t>10</a:t>
            </a:r>
            <a:r>
              <a:rPr lang="zh-CN" altLang="en-US">
                <a:sym typeface="+mn-ea"/>
              </a:rPr>
              <a:t>为底）</a:t>
            </a:r>
            <a:r>
              <a:rPr lang="en-US" altLang="zh-CN">
                <a:sym typeface="+mn-ea"/>
              </a:rPr>
              <a:t>——</a:t>
            </a:r>
            <a:r>
              <a:rPr lang="zh-CN" altLang="en-US">
                <a:sym typeface="+mn-ea"/>
              </a:rPr>
              <a:t>示例</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092200" y="2202815"/>
            <a:ext cx="9194165" cy="2092325"/>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ltLang="en-US">
                <a:sym typeface="+mn-ea"/>
              </a:rPr>
              <a:t>万维网和超文本传输协议</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922145" y="1825625"/>
            <a:ext cx="8346440" cy="4351655"/>
          </a:xfrm>
          <a:prstGeom prst="rect">
            <a:avLst/>
          </a:prstGeo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ltLang="en-US">
                <a:sym typeface="+mn-ea"/>
              </a:rPr>
              <a:t>万维网和超文本传输协议</a:t>
            </a:r>
            <a:endParaRPr lang="en-US" altLang="zh-CN">
              <a:sym typeface="+mn-ea"/>
            </a:endParaRPr>
          </a:p>
        </p:txBody>
      </p:sp>
      <p:sp>
        <p:nvSpPr>
          <p:cNvPr id="3" name="内容占位符 2"/>
          <p:cNvSpPr/>
          <p:nvPr>
            <p:ph idx="1"/>
          </p:nvPr>
        </p:nvSpPr>
        <p:spPr/>
        <p:txBody>
          <a:bodyPr/>
          <a:p>
            <a:r>
              <a:rPr lang="zh-CN" altLang="en-US"/>
              <a:t>客户端（浏览器）</a:t>
            </a:r>
            <a:endParaRPr lang="zh-CN" altLang="en-US"/>
          </a:p>
          <a:p>
            <a:pPr marL="0" indent="0">
              <a:buNone/>
            </a:pPr>
            <a:endParaRPr lang="zh-CN" altLang="en-US"/>
          </a:p>
          <a:p>
            <a:pPr lvl="1"/>
            <a:r>
              <a:rPr lang="zh-CN" altLang="en-US"/>
              <a:t>浏览器由三部分组成：</a:t>
            </a:r>
            <a:endParaRPr lang="zh-CN" altLang="en-US"/>
          </a:p>
          <a:p>
            <a:pPr lvl="2"/>
            <a:r>
              <a:rPr lang="zh-CN" altLang="en-US"/>
              <a:t>控制器：接收键盘或鼠标的输入，使用客户端程序存取文档，在文档被存取后，控制器使用一个解释器在屏幕上显示文档</a:t>
            </a:r>
            <a:endParaRPr lang="zh-CN" altLang="en-US"/>
          </a:p>
          <a:p>
            <a:pPr lvl="2"/>
            <a:r>
              <a:rPr lang="zh-CN" altLang="en-US"/>
              <a:t>客户端协议：</a:t>
            </a:r>
            <a:r>
              <a:rPr lang="en-US" altLang="zh-CN"/>
              <a:t>HTTP</a:t>
            </a:r>
            <a:r>
              <a:rPr lang="zh-CN" altLang="en-US"/>
              <a:t>协议、</a:t>
            </a:r>
            <a:r>
              <a:rPr lang="en-US" altLang="zh-CN"/>
              <a:t>FTP</a:t>
            </a:r>
            <a:r>
              <a:rPr lang="zh-CN" altLang="en-US"/>
              <a:t>协议等</a:t>
            </a:r>
            <a:endParaRPr lang="zh-CN" altLang="en-US"/>
          </a:p>
          <a:p>
            <a:pPr lvl="2"/>
            <a:r>
              <a:rPr lang="zh-CN" altLang="en-US"/>
              <a:t>解释器：</a:t>
            </a:r>
            <a:r>
              <a:rPr lang="en-US" altLang="zh-CN"/>
              <a:t>HTML</a:t>
            </a:r>
            <a:r>
              <a:rPr lang="zh-CN" altLang="en-US"/>
              <a:t>、</a:t>
            </a:r>
            <a:r>
              <a:rPr lang="en-US" altLang="zh-CN"/>
              <a:t>Java</a:t>
            </a:r>
            <a:r>
              <a:rPr lang="zh-CN" altLang="en-US"/>
              <a:t>、</a:t>
            </a:r>
            <a:r>
              <a:rPr lang="en-US" altLang="zh-CN"/>
              <a:t>JavaScript</a:t>
            </a:r>
            <a:r>
              <a:rPr lang="zh-CN" altLang="en-US"/>
              <a:t>等</a:t>
            </a:r>
            <a:endParaRPr lang="zh-CN" altLang="en-US"/>
          </a:p>
          <a:p>
            <a:pPr lvl="2"/>
            <a:endParaRPr lang="zh-CN" altLang="en-US"/>
          </a:p>
          <a:p>
            <a:pPr lvl="2"/>
            <a:endParaRPr lang="zh-CN" altLang="en-US"/>
          </a:p>
          <a:p>
            <a:pPr marL="914400" lvl="2" indent="0">
              <a:buNone/>
            </a:pPr>
            <a:endParaRPr lang="zh-CN" altLang="en-US"/>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ltLang="en-US">
                <a:sym typeface="+mn-ea"/>
              </a:rPr>
              <a:t>万维网和超文本传输协议</a:t>
            </a:r>
            <a:endParaRPr lang="en-US" altLang="zh-CN">
              <a:sym typeface="+mn-ea"/>
            </a:endParaRPr>
          </a:p>
        </p:txBody>
      </p:sp>
      <p:sp>
        <p:nvSpPr>
          <p:cNvPr id="3" name="内容占位符 2"/>
          <p:cNvSpPr/>
          <p:nvPr>
            <p:ph idx="1"/>
          </p:nvPr>
        </p:nvSpPr>
        <p:spPr/>
        <p:txBody>
          <a:bodyPr/>
          <a:p>
            <a:r>
              <a:rPr lang="zh-CN" altLang="en-US"/>
              <a:t>服务器</a:t>
            </a:r>
            <a:endParaRPr lang="zh-CN" altLang="en-US"/>
          </a:p>
          <a:p>
            <a:pPr marL="0" indent="0">
              <a:buNone/>
            </a:pPr>
            <a:r>
              <a:rPr lang="en-US" altLang="zh-CN"/>
              <a:t>	</a:t>
            </a:r>
            <a:endParaRPr lang="en-US" altLang="zh-CN"/>
          </a:p>
          <a:p>
            <a:pPr marL="0" indent="0">
              <a:buNone/>
            </a:pPr>
            <a:r>
              <a:rPr lang="en-US" altLang="zh-CN"/>
              <a:t>	</a:t>
            </a:r>
            <a:r>
              <a:rPr lang="zh-CN" altLang="en-US"/>
              <a:t>存储网页，每当客户端请求到达时，相应的文档会发送至客户端</a:t>
            </a:r>
            <a:endParaRPr lang="zh-CN" altLang="en-US"/>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ltLang="en-US">
                <a:sym typeface="+mn-ea"/>
              </a:rPr>
              <a:t>万维网和超文本传输协议</a:t>
            </a:r>
            <a:endParaRPr lang="en-US" altLang="zh-CN">
              <a:sym typeface="+mn-ea"/>
            </a:endParaRPr>
          </a:p>
        </p:txBody>
      </p:sp>
      <p:sp>
        <p:nvSpPr>
          <p:cNvPr id="3" name="内容占位符 2"/>
          <p:cNvSpPr/>
          <p:nvPr>
            <p:ph idx="1"/>
          </p:nvPr>
        </p:nvSpPr>
        <p:spPr/>
        <p:txBody>
          <a:bodyPr/>
          <a:p>
            <a:r>
              <a:rPr lang="zh-CN" altLang="en-US"/>
              <a:t>统一资源定位器（</a:t>
            </a:r>
            <a:r>
              <a:rPr lang="en-US" altLang="zh-CN"/>
              <a:t>URL</a:t>
            </a:r>
            <a:r>
              <a:rPr lang="zh-CN" altLang="en-US"/>
              <a:t>）</a:t>
            </a:r>
            <a:endParaRPr lang="zh-CN" altLang="en-US"/>
          </a:p>
          <a:p>
            <a:pPr marL="0" indent="0">
              <a:buNone/>
            </a:pPr>
            <a:r>
              <a:rPr lang="en-US" altLang="zh-CN"/>
              <a:t>	</a:t>
            </a:r>
            <a:r>
              <a:rPr lang="zh-CN" altLang="en-US"/>
              <a:t>作为文件，网页需要唯一的标识来区分</a:t>
            </a:r>
            <a:endParaRPr lang="zh-CN" altLang="en-US"/>
          </a:p>
          <a:p>
            <a:endParaRPr lang="zh-CN" altLang="en-US"/>
          </a:p>
          <a:p>
            <a:r>
              <a:rPr lang="en-US" altLang="zh-CN"/>
              <a:t>URL</a:t>
            </a:r>
            <a:r>
              <a:rPr lang="zh-CN" altLang="en-US"/>
              <a:t>的</a:t>
            </a:r>
            <a:r>
              <a:rPr lang="en-US" altLang="zh-CN"/>
              <a:t>4</a:t>
            </a:r>
            <a:r>
              <a:rPr lang="zh-CN" altLang="en-US"/>
              <a:t>个标识符：</a:t>
            </a:r>
            <a:endParaRPr lang="zh-CN" altLang="en-US"/>
          </a:p>
          <a:p>
            <a:pPr lvl="1"/>
            <a:r>
              <a:rPr lang="zh-CN" altLang="en-US"/>
              <a:t>协议：</a:t>
            </a:r>
            <a:r>
              <a:rPr lang="en-US" altLang="zh-CN"/>
              <a:t>HTTP</a:t>
            </a:r>
            <a:r>
              <a:rPr lang="zh-CN" altLang="en-US"/>
              <a:t>、</a:t>
            </a:r>
            <a:r>
              <a:rPr lang="en-US" altLang="zh-CN"/>
              <a:t>FTP</a:t>
            </a:r>
            <a:r>
              <a:rPr lang="zh-CN" altLang="en-US"/>
              <a:t>等</a:t>
            </a:r>
            <a:endParaRPr lang="zh-CN" altLang="en-US"/>
          </a:p>
          <a:p>
            <a:pPr lvl="1"/>
            <a:r>
              <a:rPr lang="zh-CN" altLang="en-US"/>
              <a:t>主机：服务器的</a:t>
            </a:r>
            <a:r>
              <a:rPr lang="en-US" altLang="zh-CN"/>
              <a:t>IP</a:t>
            </a:r>
            <a:r>
              <a:rPr lang="zh-CN" altLang="en-US"/>
              <a:t>地址或域名</a:t>
            </a:r>
            <a:endParaRPr lang="zh-CN" altLang="en-US"/>
          </a:p>
          <a:p>
            <a:pPr lvl="1"/>
            <a:r>
              <a:rPr lang="zh-CN" altLang="en-US"/>
              <a:t>端口号：服务器应用程序的预定义的</a:t>
            </a:r>
            <a:r>
              <a:rPr lang="en-US" altLang="zh-CN"/>
              <a:t>16</a:t>
            </a:r>
            <a:r>
              <a:rPr lang="zh-CN" altLang="en-US"/>
              <a:t>位整数</a:t>
            </a:r>
            <a:endParaRPr lang="zh-CN" altLang="en-US"/>
          </a:p>
          <a:p>
            <a:pPr lvl="1"/>
            <a:r>
              <a:rPr lang="zh-CN" altLang="en-US"/>
              <a:t>路径：在服务器操作系统中文件目录和名字</a:t>
            </a:r>
            <a:endParaRPr lang="zh-CN" alt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ltLang="en-US">
                <a:sym typeface="+mn-ea"/>
              </a:rPr>
              <a:t>万维网和超文本传输协议</a:t>
            </a:r>
            <a:endParaRPr lang="en-US" altLang="zh-CN">
              <a:sym typeface="+mn-ea"/>
            </a:endParaRPr>
          </a:p>
        </p:txBody>
      </p:sp>
      <p:sp>
        <p:nvSpPr>
          <p:cNvPr id="3" name="内容占位符 2"/>
          <p:cNvSpPr/>
          <p:nvPr>
            <p:ph idx="1"/>
          </p:nvPr>
        </p:nvSpPr>
        <p:spPr/>
        <p:txBody>
          <a:bodyPr>
            <a:normAutofit/>
          </a:bodyPr>
          <a:p>
            <a:r>
              <a:rPr lang="zh-CN" altLang="en-US">
                <a:sym typeface="+mn-ea"/>
              </a:rPr>
              <a:t>统一资源定位器（</a:t>
            </a:r>
            <a:r>
              <a:rPr lang="en-US" altLang="zh-CN">
                <a:sym typeface="+mn-ea"/>
              </a:rPr>
              <a:t>URL</a:t>
            </a:r>
            <a:r>
              <a:rPr lang="zh-CN" altLang="en-US">
                <a:sym typeface="+mn-ea"/>
              </a:rPr>
              <a:t>）使用</a:t>
            </a:r>
            <a:r>
              <a:rPr lang="en-US" altLang="zh-CN">
                <a:sym typeface="+mn-ea"/>
              </a:rPr>
              <a:t>3</a:t>
            </a:r>
            <a:r>
              <a:rPr lang="zh-CN" altLang="en-US">
                <a:sym typeface="+mn-ea"/>
              </a:rPr>
              <a:t>种不同的</a:t>
            </a:r>
            <a:r>
              <a:rPr lang="zh-CN" altLang="en-US">
                <a:solidFill>
                  <a:srgbClr val="FF0000"/>
                </a:solidFill>
                <a:sym typeface="+mn-ea"/>
              </a:rPr>
              <a:t>分隔符</a:t>
            </a:r>
            <a:r>
              <a:rPr lang="zh-CN" altLang="en-US">
                <a:sym typeface="+mn-ea"/>
              </a:rPr>
              <a:t>将</a:t>
            </a:r>
            <a:r>
              <a:rPr lang="en-US" altLang="zh-CN">
                <a:sym typeface="+mn-ea"/>
              </a:rPr>
              <a:t>4</a:t>
            </a:r>
            <a:r>
              <a:rPr lang="zh-CN" altLang="en-US">
                <a:sym typeface="+mn-ea"/>
              </a:rPr>
              <a:t>个部分分隔</a:t>
            </a:r>
            <a:endParaRPr lang="zh-CN" altLang="en-US">
              <a:sym typeface="+mn-ea"/>
            </a:endParaRPr>
          </a:p>
          <a:p>
            <a:pPr lvl="1"/>
            <a:r>
              <a:rPr lang="en-US" altLang="zh-CN">
                <a:sym typeface="+mn-ea"/>
              </a:rPr>
              <a:t>protocol</a:t>
            </a:r>
            <a:r>
              <a:rPr lang="en-US" altLang="zh-CN">
                <a:solidFill>
                  <a:srgbClr val="FF0000"/>
                </a:solidFill>
                <a:sym typeface="+mn-ea"/>
              </a:rPr>
              <a:t>://</a:t>
            </a:r>
            <a:r>
              <a:rPr lang="en-US" altLang="zh-CN">
                <a:sym typeface="+mn-ea"/>
              </a:rPr>
              <a:t>host</a:t>
            </a:r>
            <a:r>
              <a:rPr lang="en-US" altLang="zh-CN">
                <a:solidFill>
                  <a:srgbClr val="FF0000"/>
                </a:solidFill>
                <a:sym typeface="+mn-ea"/>
              </a:rPr>
              <a:t>/</a:t>
            </a:r>
            <a:r>
              <a:rPr lang="en-US" altLang="zh-CN">
                <a:sym typeface="+mn-ea"/>
              </a:rPr>
              <a:t>path			</a:t>
            </a:r>
            <a:r>
              <a:rPr lang="zh-CN" altLang="en-US">
                <a:sym typeface="+mn-ea"/>
              </a:rPr>
              <a:t>大多数情况使用</a:t>
            </a:r>
            <a:endParaRPr lang="zh-CN" altLang="en-US">
              <a:sym typeface="+mn-ea"/>
            </a:endParaRPr>
          </a:p>
          <a:p>
            <a:pPr lvl="1"/>
            <a:r>
              <a:rPr lang="en-US" altLang="zh-CN">
                <a:sym typeface="+mn-ea"/>
              </a:rPr>
              <a:t>protocol</a:t>
            </a:r>
            <a:r>
              <a:rPr lang="en-US" altLang="zh-CN">
                <a:solidFill>
                  <a:srgbClr val="FF0000"/>
                </a:solidFill>
                <a:sym typeface="+mn-ea"/>
              </a:rPr>
              <a:t>://</a:t>
            </a:r>
            <a:r>
              <a:rPr lang="en-US" altLang="zh-CN">
                <a:sym typeface="+mn-ea"/>
              </a:rPr>
              <a:t>host</a:t>
            </a:r>
            <a:r>
              <a:rPr lang="en-US" altLang="zh-CN">
                <a:solidFill>
                  <a:srgbClr val="FF0000"/>
                </a:solidFill>
                <a:sym typeface="+mn-ea"/>
              </a:rPr>
              <a:t>:</a:t>
            </a:r>
            <a:r>
              <a:rPr lang="en-US" altLang="zh-CN">
                <a:sym typeface="+mn-ea"/>
              </a:rPr>
              <a:t>port</a:t>
            </a:r>
            <a:r>
              <a:rPr lang="en-US" altLang="zh-CN">
                <a:solidFill>
                  <a:srgbClr val="FF0000"/>
                </a:solidFill>
                <a:sym typeface="+mn-ea"/>
              </a:rPr>
              <a:t>/</a:t>
            </a:r>
            <a:r>
              <a:rPr lang="en-US" altLang="zh-CN">
                <a:sym typeface="+mn-ea"/>
              </a:rPr>
              <a:t>path		</a:t>
            </a:r>
            <a:r>
              <a:rPr lang="zh-CN" altLang="en-US">
                <a:sym typeface="+mn-ea"/>
              </a:rPr>
              <a:t>当需要端口号时使用</a:t>
            </a:r>
            <a:endParaRPr lang="zh-CN" altLang="en-US">
              <a:sym typeface="+mn-ea"/>
            </a:endParaRPr>
          </a:p>
          <a:p>
            <a:pPr lvl="1"/>
            <a:endParaRPr lang="zh-CN" altLang="en-US">
              <a:sym typeface="+mn-ea"/>
            </a:endParaRPr>
          </a:p>
          <a:p>
            <a:endParaRPr lang="zh-CN" altLang="en-US">
              <a:sym typeface="+mn-ea"/>
            </a:endParaRPr>
          </a:p>
          <a:p>
            <a:r>
              <a:rPr lang="en-US" altLang="zh-CN">
                <a:sym typeface="+mn-ea"/>
              </a:rPr>
              <a:t>URL</a:t>
            </a:r>
            <a:r>
              <a:rPr lang="zh-CN" altLang="en-US">
                <a:sym typeface="+mn-ea"/>
              </a:rPr>
              <a:t>示例</a:t>
            </a:r>
            <a:endParaRPr lang="zh-CN" altLang="en-US">
              <a:sym typeface="+mn-ea"/>
            </a:endParaRPr>
          </a:p>
          <a:p>
            <a:pPr marL="457200" lvl="1" indent="0">
              <a:buNone/>
            </a:pPr>
            <a:r>
              <a:rPr lang="en-US" altLang="zh-CN">
                <a:sym typeface="+mn-ea"/>
              </a:rPr>
              <a:t>	</a:t>
            </a:r>
            <a:r>
              <a:rPr lang="zh-CN" altLang="en-US">
                <a:sym typeface="+mn-ea"/>
              </a:rPr>
              <a:t>http://redirect.simba.taobao.com/rd</a:t>
            </a:r>
            <a:endParaRPr lang="zh-CN" altLang="en-US">
              <a:sym typeface="+mn-ea"/>
            </a:endParaRPr>
          </a:p>
          <a:p>
            <a:pPr marL="457200" lvl="1" indent="0">
              <a:buNone/>
            </a:pPr>
            <a:endParaRPr lang="zh-CN" altLang="en-US">
              <a:sym typeface="+mn-ea"/>
            </a:endParaRPr>
          </a:p>
          <a:p>
            <a:pPr marL="457200" lvl="1" indent="0">
              <a:buNone/>
            </a:pPr>
            <a:r>
              <a:rPr lang="en-US" altLang="zh-CN">
                <a:sym typeface="+mn-ea"/>
              </a:rPr>
              <a:t>	https://www.sogou.com/sgo</a:t>
            </a:r>
            <a:endParaRPr lang="en-US" altLang="zh-CN">
              <a:sym typeface="+mn-ea"/>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ltLang="en-US">
                <a:sym typeface="+mn-ea"/>
              </a:rPr>
              <a:t>万维网和超文本传输协议</a:t>
            </a:r>
            <a:endParaRPr lang="en-US" altLang="zh-CN">
              <a:sym typeface="+mn-ea"/>
            </a:endParaRPr>
          </a:p>
        </p:txBody>
      </p:sp>
      <p:sp>
        <p:nvSpPr>
          <p:cNvPr id="3" name="内容占位符 2"/>
          <p:cNvSpPr/>
          <p:nvPr>
            <p:ph idx="1"/>
          </p:nvPr>
        </p:nvSpPr>
        <p:spPr/>
        <p:txBody>
          <a:bodyPr>
            <a:normAutofit/>
          </a:bodyPr>
          <a:p>
            <a:r>
              <a:rPr lang="zh-CN">
                <a:sym typeface="+mn-ea"/>
              </a:rPr>
              <a:t>超文本传输协议（</a:t>
            </a:r>
            <a:r>
              <a:rPr lang="en-US" altLang="zh-CN">
                <a:sym typeface="+mn-ea"/>
              </a:rPr>
              <a:t>HTTP</a:t>
            </a:r>
            <a:r>
              <a:rPr lang="zh-CN">
                <a:sym typeface="+mn-ea"/>
              </a:rPr>
              <a:t>）</a:t>
            </a:r>
            <a:endParaRPr lang="zh-CN">
              <a:sym typeface="+mn-ea"/>
            </a:endParaRPr>
          </a:p>
          <a:p>
            <a:pPr marL="457200" lvl="1" indent="0">
              <a:buNone/>
            </a:pPr>
            <a:endParaRPr lang="zh-CN" sz="2400">
              <a:sym typeface="+mn-ea"/>
            </a:endParaRPr>
          </a:p>
          <a:p>
            <a:pPr marL="457200" lvl="1" indent="0">
              <a:buNone/>
            </a:pPr>
            <a:r>
              <a:rPr lang="zh-CN" sz="2400">
                <a:sym typeface="+mn-ea"/>
              </a:rPr>
              <a:t>是用来定义如何编写</a:t>
            </a:r>
            <a:r>
              <a:rPr lang="en-US" altLang="zh-CN" sz="2400">
                <a:sym typeface="+mn-ea"/>
              </a:rPr>
              <a:t>C/S</a:t>
            </a:r>
            <a:r>
              <a:rPr lang="zh-CN" altLang="en-US" sz="2400">
                <a:sym typeface="+mn-ea"/>
              </a:rPr>
              <a:t>程序以便于从网络中检索网页的协议，</a:t>
            </a:r>
            <a:r>
              <a:rPr lang="en-US" altLang="zh-CN" sz="2400">
                <a:sym typeface="+mn-ea"/>
              </a:rPr>
              <a:t>HTTP</a:t>
            </a:r>
            <a:r>
              <a:rPr lang="zh-CN" altLang="en-US" sz="2400">
                <a:sym typeface="+mn-ea"/>
              </a:rPr>
              <a:t>客户端发送请求，服务端返回响应，服务端使用的默认端口号为</a:t>
            </a:r>
            <a:r>
              <a:rPr lang="en-US" altLang="zh-CN" sz="2400">
                <a:sym typeface="+mn-ea"/>
              </a:rPr>
              <a:t>80</a:t>
            </a:r>
            <a:r>
              <a:rPr lang="zh-CN" altLang="en-US" sz="2400">
                <a:sym typeface="+mn-ea"/>
              </a:rPr>
              <a:t>，而客户端使用临时端口。</a:t>
            </a:r>
            <a:endParaRPr lang="zh-CN">
              <a:sym typeface="+mn-ea"/>
            </a:endParaRPr>
          </a:p>
          <a:p>
            <a:pPr lvl="1"/>
            <a:endParaRPr lang="zh-CN">
              <a:sym typeface="+mn-ea"/>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文件传输协议</a:t>
            </a:r>
            <a:endParaRPr lang="zh-CN">
              <a:sym typeface="+mn-ea"/>
            </a:endParaRPr>
          </a:p>
        </p:txBody>
      </p:sp>
      <p:sp>
        <p:nvSpPr>
          <p:cNvPr id="3" name="内容占位符 2"/>
          <p:cNvSpPr/>
          <p:nvPr>
            <p:ph idx="1"/>
          </p:nvPr>
        </p:nvSpPr>
        <p:spPr/>
        <p:txBody>
          <a:bodyPr>
            <a:normAutofit/>
          </a:bodyPr>
          <a:p>
            <a:r>
              <a:rPr lang="zh-CN">
                <a:sym typeface="+mn-ea"/>
              </a:rPr>
              <a:t>文件传输协议</a:t>
            </a:r>
            <a:r>
              <a:rPr lang="zh-CN">
                <a:sym typeface="+mn-ea"/>
              </a:rPr>
              <a:t>（</a:t>
            </a:r>
            <a:r>
              <a:rPr lang="en-US" altLang="zh-CN">
                <a:sym typeface="+mn-ea"/>
              </a:rPr>
              <a:t>FTP</a:t>
            </a:r>
            <a:r>
              <a:rPr lang="zh-CN">
                <a:sym typeface="+mn-ea"/>
              </a:rPr>
              <a:t>）</a:t>
            </a:r>
            <a:endParaRPr lang="zh-CN">
              <a:sym typeface="+mn-ea"/>
            </a:endParaRPr>
          </a:p>
          <a:p>
            <a:pPr marL="457200" lvl="1" indent="0">
              <a:buNone/>
            </a:pPr>
            <a:r>
              <a:rPr lang="zh-CN" sz="2400">
                <a:sym typeface="+mn-ea"/>
              </a:rPr>
              <a:t>是</a:t>
            </a:r>
            <a:r>
              <a:rPr lang="en-US" altLang="zh-CN" sz="2400">
                <a:sym typeface="+mn-ea"/>
              </a:rPr>
              <a:t>TCP/IP</a:t>
            </a:r>
            <a:r>
              <a:rPr lang="zh-CN" altLang="en-US" sz="2400">
                <a:sym typeface="+mn-ea"/>
              </a:rPr>
              <a:t>提供的标准协议，用于从一台计算机</a:t>
            </a:r>
            <a:r>
              <a:rPr lang="zh-CN" altLang="en-US" sz="2400">
                <a:solidFill>
                  <a:srgbClr val="FF0000"/>
                </a:solidFill>
                <a:sym typeface="+mn-ea"/>
              </a:rPr>
              <a:t>复制文件</a:t>
            </a:r>
            <a:r>
              <a:rPr lang="zh-CN" altLang="en-US" sz="2400">
                <a:sym typeface="+mn-ea"/>
              </a:rPr>
              <a:t>到另一台计算机</a:t>
            </a:r>
            <a:endParaRPr lang="zh-CN" altLang="en-US" sz="2400">
              <a:sym typeface="+mn-ea"/>
            </a:endParaRPr>
          </a:p>
          <a:p>
            <a:pPr lvl="1"/>
            <a:endParaRPr lang="zh-CN" altLang="en-US" sz="2400">
              <a:sym typeface="+mn-ea"/>
            </a:endParaRPr>
          </a:p>
          <a:p>
            <a:pPr lvl="1"/>
            <a:r>
              <a:rPr lang="zh-CN" altLang="en-US" sz="2400">
                <a:sym typeface="+mn-ea"/>
              </a:rPr>
              <a:t>客户端有三部分组成：用户接口、客户端控制进程、客户端数据传输进程</a:t>
            </a:r>
            <a:endParaRPr lang="zh-CN" altLang="en-US" sz="2400">
              <a:sym typeface="+mn-ea"/>
            </a:endParaRPr>
          </a:p>
          <a:p>
            <a:pPr lvl="1"/>
            <a:endParaRPr lang="zh-CN" altLang="en-US" sz="2400">
              <a:sym typeface="+mn-ea"/>
            </a:endParaRPr>
          </a:p>
          <a:p>
            <a:pPr lvl="1"/>
            <a:r>
              <a:rPr lang="zh-CN" altLang="en-US" sz="2400">
                <a:sym typeface="+mn-ea"/>
              </a:rPr>
              <a:t>服务端有两部分组成：服务器控制进程、服务器数据传输进程</a:t>
            </a:r>
            <a:endParaRPr lang="zh-CN" altLang="en-US" sz="2400">
              <a:sym typeface="+mn-ea"/>
            </a:endParaRPr>
          </a:p>
          <a:p>
            <a:pPr lvl="1"/>
            <a:endParaRPr lang="zh-CN" altLang="en-US" sz="2400">
              <a:sym typeface="+mn-ea"/>
            </a:endParaRPr>
          </a:p>
          <a:p>
            <a:pPr lvl="1"/>
            <a:r>
              <a:rPr lang="zh-CN" altLang="en-US" sz="2400">
                <a:sym typeface="+mn-ea"/>
              </a:rPr>
              <a:t>控制连接建立在控制进程间，数据连接建立在数据传输进程间</a:t>
            </a:r>
            <a:endParaRPr lang="zh-CN" altLang="en-US" sz="2400">
              <a:sym typeface="+mn-ea"/>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文件传输协议</a:t>
            </a:r>
            <a:endParaRPr lang="zh-CN">
              <a:sym typeface="+mn-ea"/>
            </a:endParaRPr>
          </a:p>
        </p:txBody>
      </p:sp>
      <p:sp>
        <p:nvSpPr>
          <p:cNvPr id="3" name="内容占位符 2"/>
          <p:cNvSpPr/>
          <p:nvPr>
            <p:ph idx="1"/>
          </p:nvPr>
        </p:nvSpPr>
        <p:spPr/>
        <p:txBody>
          <a:bodyPr>
            <a:normAutofit/>
          </a:bodyPr>
          <a:p>
            <a:pPr marL="0" indent="0">
              <a:buNone/>
            </a:pPr>
            <a:r>
              <a:rPr lang="zh-CN" sz="2400">
                <a:sym typeface="+mn-ea"/>
              </a:rPr>
              <a:t>命令和数据的分开传输使得</a:t>
            </a:r>
            <a:r>
              <a:rPr lang="en-US" altLang="zh-CN" sz="2400">
                <a:sym typeface="+mn-ea"/>
              </a:rPr>
              <a:t>FTP</a:t>
            </a:r>
            <a:r>
              <a:rPr lang="zh-CN" altLang="en-US" sz="2400">
                <a:sym typeface="+mn-ea"/>
              </a:rPr>
              <a:t>效率更高。控制连接使用非常简单的通信规则，一次只需传输一行命令或一行响应。另一方面，数据连接需要更复杂的规则，因为传输的数据是多种多样的。</a:t>
            </a:r>
            <a:endParaRPr lang="zh-CN" altLang="en-US" sz="2400">
              <a:sym typeface="+mn-ea"/>
            </a:endParaRPr>
          </a:p>
          <a:p>
            <a:endParaRPr lang="zh-CN" altLang="en-US" sz="2400">
              <a:sym typeface="+mn-ea"/>
            </a:endParaRPr>
          </a:p>
          <a:p>
            <a:pPr marL="0" indent="0">
              <a:buNone/>
            </a:pPr>
            <a:r>
              <a:rPr lang="en-US" altLang="zh-CN" sz="2400">
                <a:sym typeface="+mn-ea"/>
              </a:rPr>
              <a:t>	</a:t>
            </a:r>
            <a:endParaRPr lang="en-US" altLang="zh-CN" sz="2400">
              <a:sym typeface="+mn-ea"/>
            </a:endParaRPr>
          </a:p>
        </p:txBody>
      </p:sp>
      <p:pic>
        <p:nvPicPr>
          <p:cNvPr id="4" name="图片 3"/>
          <p:cNvPicPr>
            <a:picLocks noChangeAspect="1"/>
          </p:cNvPicPr>
          <p:nvPr/>
        </p:nvPicPr>
        <p:blipFill>
          <a:blip r:embed="rId1"/>
          <a:stretch>
            <a:fillRect/>
          </a:stretch>
        </p:blipFill>
        <p:spPr>
          <a:xfrm>
            <a:off x="1868805" y="3102610"/>
            <a:ext cx="8229600" cy="3276600"/>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文件传输协议</a:t>
            </a:r>
            <a:endParaRPr lang="zh-CN">
              <a:sym typeface="+mn-ea"/>
            </a:endParaRPr>
          </a:p>
        </p:txBody>
      </p:sp>
      <p:sp>
        <p:nvSpPr>
          <p:cNvPr id="3" name="内容占位符 2"/>
          <p:cNvSpPr/>
          <p:nvPr>
            <p:ph idx="1"/>
          </p:nvPr>
        </p:nvSpPr>
        <p:spPr/>
        <p:txBody>
          <a:bodyPr>
            <a:normAutofit/>
          </a:bodyPr>
          <a:p>
            <a:r>
              <a:rPr lang="zh-CN" altLang="en-US" sz="2400">
                <a:sym typeface="+mn-ea"/>
              </a:rPr>
              <a:t>两个连接有不同的生命周期</a:t>
            </a:r>
            <a:endParaRPr lang="zh-CN" altLang="en-US" sz="2400">
              <a:sym typeface="+mn-ea"/>
            </a:endParaRPr>
          </a:p>
          <a:p>
            <a:endParaRPr lang="zh-CN" altLang="en-US" sz="2400">
              <a:sym typeface="+mn-ea"/>
            </a:endParaRPr>
          </a:p>
          <a:p>
            <a:pPr lvl="1"/>
            <a:r>
              <a:rPr lang="zh-CN" altLang="en-US" sz="2055">
                <a:sym typeface="+mn-ea"/>
              </a:rPr>
              <a:t>控制连接在整个交互式</a:t>
            </a:r>
            <a:r>
              <a:rPr lang="en-US" altLang="zh-CN" sz="2055">
                <a:sym typeface="+mn-ea"/>
              </a:rPr>
              <a:t>FTP</a:t>
            </a:r>
            <a:r>
              <a:rPr lang="zh-CN" altLang="en-US" sz="2055">
                <a:sym typeface="+mn-ea"/>
              </a:rPr>
              <a:t>会话中都保持打开</a:t>
            </a:r>
            <a:endParaRPr lang="zh-CN" altLang="en-US" sz="2055">
              <a:sym typeface="+mn-ea"/>
            </a:endParaRPr>
          </a:p>
          <a:p>
            <a:pPr lvl="1"/>
            <a:endParaRPr lang="zh-CN" altLang="en-US" sz="2055">
              <a:sym typeface="+mn-ea"/>
            </a:endParaRPr>
          </a:p>
          <a:p>
            <a:pPr lvl="1"/>
            <a:r>
              <a:rPr lang="zh-CN" altLang="en-US" sz="2055">
                <a:sym typeface="+mn-ea"/>
              </a:rPr>
              <a:t>数据连接为每个文件传输打开和关闭，每次涉及使用文件传输命令时，它就打开，文件传输结束后，它就关闭</a:t>
            </a:r>
            <a:endParaRPr lang="zh-CN" altLang="en-US" sz="2055">
              <a:sym typeface="+mn-ea"/>
            </a:endParaRPr>
          </a:p>
          <a:p>
            <a:pPr marL="0" indent="0">
              <a:buNone/>
            </a:pPr>
            <a:r>
              <a:rPr lang="en-US" altLang="zh-CN" sz="2400">
                <a:sym typeface="+mn-ea"/>
              </a:rPr>
              <a:t>	</a:t>
            </a:r>
            <a:endParaRPr lang="en-US" altLang="zh-CN" sz="2400">
              <a:sym typeface="+mn-ea"/>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电子邮件</a:t>
            </a:r>
            <a:endParaRPr lang="zh-CN">
              <a:sym typeface="+mn-ea"/>
            </a:endParaRPr>
          </a:p>
        </p:txBody>
      </p:sp>
      <p:pic>
        <p:nvPicPr>
          <p:cNvPr id="4" name="内容占位符 3"/>
          <p:cNvPicPr>
            <a:picLocks noChangeAspect="1"/>
          </p:cNvPicPr>
          <p:nvPr>
            <p:ph idx="1"/>
          </p:nvPr>
        </p:nvPicPr>
        <p:blipFill>
          <a:blip r:embed="rId1"/>
          <a:stretch>
            <a:fillRect/>
          </a:stretch>
        </p:blipFill>
        <p:spPr>
          <a:xfrm>
            <a:off x="2330450" y="1825625"/>
            <a:ext cx="7530465"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二进制系统（以</a:t>
            </a:r>
            <a:r>
              <a:rPr lang="en-US" altLang="zh-CN">
                <a:sym typeface="+mn-ea"/>
              </a:rPr>
              <a:t>2</a:t>
            </a:r>
            <a:r>
              <a:rPr lang="zh-CN" altLang="en-US">
                <a:sym typeface="+mn-ea"/>
              </a:rPr>
              <a:t>为底）</a:t>
            </a:r>
            <a:endParaRPr lang="en-US" altLang="zh-CN">
              <a:sym typeface="+mn-ea"/>
            </a:endParaRPr>
          </a:p>
        </p:txBody>
      </p:sp>
      <p:sp>
        <p:nvSpPr>
          <p:cNvPr id="3" name="内容占位符 2"/>
          <p:cNvSpPr/>
          <p:nvPr>
            <p:ph idx="1"/>
          </p:nvPr>
        </p:nvSpPr>
        <p:spPr/>
        <p:txBody>
          <a:bodyPr>
            <a:normAutofit lnSpcReduction="10000"/>
          </a:bodyPr>
          <a:p>
            <a:pPr marL="0" indent="0">
              <a:buNone/>
            </a:pPr>
            <a:r>
              <a:rPr lang="zh-CN" altLang="en-US">
                <a:sym typeface="+mn-ea"/>
              </a:rPr>
              <a:t>符号集</a:t>
            </a:r>
            <a:r>
              <a:rPr lang="en-US" altLang="zh-CN">
                <a:sym typeface="+mn-ea"/>
              </a:rPr>
              <a:t>S={0,1}</a:t>
            </a:r>
            <a:endParaRPr lang="en-US" altLang="zh-CN"/>
          </a:p>
          <a:p>
            <a:pPr marL="0" indent="0">
              <a:buNone/>
            </a:pPr>
            <a:r>
              <a:rPr lang="zh-CN" altLang="en-US">
                <a:sym typeface="+mn-ea"/>
              </a:rPr>
              <a:t>底</a:t>
            </a:r>
            <a:r>
              <a:rPr lang="en-US" altLang="zh-CN">
                <a:sym typeface="+mn-ea"/>
              </a:rPr>
              <a:t>b=2</a:t>
            </a:r>
            <a:endParaRPr lang="en-US" altLang="zh-CN"/>
          </a:p>
          <a:p>
            <a:pPr marL="0" indent="0">
              <a:buNone/>
            </a:pPr>
            <a:endParaRPr lang="en-US" altLang="zh-CN" sz="1800"/>
          </a:p>
          <a:p>
            <a:pPr marL="0" indent="0">
              <a:buNone/>
            </a:pPr>
            <a:r>
              <a:rPr lang="zh-CN" altLang="en-US" sz="1800"/>
              <a:t>该系统中的符号常被称为</a:t>
            </a:r>
            <a:r>
              <a:rPr lang="zh-CN" altLang="en-US" sz="1800">
                <a:solidFill>
                  <a:srgbClr val="FF0000"/>
                </a:solidFill>
              </a:rPr>
              <a:t>二进制数码</a:t>
            </a:r>
            <a:r>
              <a:rPr lang="zh-CN" altLang="en-US" sz="1800"/>
              <a:t>或</a:t>
            </a:r>
            <a:r>
              <a:rPr lang="zh-CN" altLang="en-US" sz="1800">
                <a:solidFill>
                  <a:srgbClr val="FF0000"/>
                </a:solidFill>
              </a:rPr>
              <a:t>位</a:t>
            </a:r>
            <a:r>
              <a:rPr lang="zh-CN" altLang="en-US" sz="1800"/>
              <a:t>（位数码）</a:t>
            </a:r>
            <a:endParaRPr lang="en-US" altLang="zh-CN" sz="1800"/>
          </a:p>
          <a:p>
            <a:pPr marL="0" indent="0">
              <a:buNone/>
            </a:pPr>
            <a:endParaRPr lang="zh-CN" altLang="en-US" sz="1800"/>
          </a:p>
          <a:p>
            <a:pPr marL="0" indent="0">
              <a:buNone/>
            </a:pPr>
            <a:r>
              <a:rPr lang="zh-CN" altLang="en-US" sz="1800"/>
              <a:t>数据和程序是以二进制模式（即位模式），存储在计算机中的，这是因为计算机由</a:t>
            </a:r>
            <a:r>
              <a:rPr lang="zh-CN" altLang="en-US" sz="1800">
                <a:solidFill>
                  <a:srgbClr val="FF0000"/>
                </a:solidFill>
              </a:rPr>
              <a:t>电子开关制成</a:t>
            </a:r>
            <a:r>
              <a:rPr lang="zh-CN" altLang="en-US" sz="1800"/>
              <a:t>，它们</a:t>
            </a:r>
            <a:endParaRPr lang="zh-CN" altLang="en-US" sz="1800"/>
          </a:p>
          <a:p>
            <a:pPr marL="0" indent="0">
              <a:buNone/>
            </a:pPr>
            <a:r>
              <a:rPr lang="zh-CN" altLang="en-US" sz="1800">
                <a:solidFill>
                  <a:srgbClr val="FF0000"/>
                </a:solidFill>
              </a:rPr>
              <a:t>仅有开和关两种状态</a:t>
            </a:r>
            <a:r>
              <a:rPr lang="zh-CN" altLang="en-US" sz="1800"/>
              <a:t>，</a:t>
            </a:r>
            <a:r>
              <a:rPr lang="en-US" altLang="zh-CN" sz="1800"/>
              <a:t>1</a:t>
            </a:r>
            <a:r>
              <a:rPr lang="zh-CN" altLang="en-US" sz="1800"/>
              <a:t>和</a:t>
            </a:r>
            <a:r>
              <a:rPr lang="en-US" altLang="zh-CN" sz="1800"/>
              <a:t>0</a:t>
            </a:r>
            <a:r>
              <a:rPr lang="zh-CN" altLang="en-US" sz="1800"/>
              <a:t>分别表示两种不同的状态。</a:t>
            </a:r>
            <a:endParaRPr lang="zh-CN" altLang="en-US" sz="1800"/>
          </a:p>
          <a:p>
            <a:pPr marL="0" indent="0">
              <a:buNone/>
            </a:pPr>
            <a:endParaRPr lang="zh-CN" alt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——TELNET</a:t>
            </a:r>
            <a:r>
              <a:rPr lang="zh-CN" altLang="en-US">
                <a:sym typeface="+mn-ea"/>
              </a:rPr>
              <a:t>和</a:t>
            </a:r>
            <a:r>
              <a:rPr lang="en-US" altLang="zh-CN">
                <a:sym typeface="+mn-ea"/>
              </a:rPr>
              <a:t>SSH</a:t>
            </a:r>
            <a:endParaRPr lang="en-US" altLang="zh-CN">
              <a:sym typeface="+mn-ea"/>
            </a:endParaRPr>
          </a:p>
        </p:txBody>
      </p:sp>
      <p:sp>
        <p:nvSpPr>
          <p:cNvPr id="3" name="内容占位符 2"/>
          <p:cNvSpPr/>
          <p:nvPr>
            <p:ph idx="1"/>
          </p:nvPr>
        </p:nvSpPr>
        <p:spPr/>
        <p:txBody>
          <a:bodyPr>
            <a:normAutofit/>
          </a:bodyPr>
          <a:p>
            <a:r>
              <a:rPr lang="en-US" altLang="zh-CN">
                <a:sym typeface="+mn-ea"/>
              </a:rPr>
              <a:t>TELNET</a:t>
            </a:r>
            <a:r>
              <a:rPr lang="zh-CN" altLang="en-US">
                <a:sym typeface="+mn-ea"/>
              </a:rPr>
              <a:t>（</a:t>
            </a:r>
            <a:r>
              <a:rPr lang="en-US" altLang="zh-CN">
                <a:sym typeface="+mn-ea"/>
              </a:rPr>
              <a:t>Terminal Network</a:t>
            </a:r>
            <a:r>
              <a:rPr lang="zh-CN" altLang="en-US">
                <a:sym typeface="+mn-ea"/>
              </a:rPr>
              <a:t>）</a:t>
            </a:r>
            <a:endParaRPr lang="zh-CN" altLang="en-US">
              <a:sym typeface="+mn-ea"/>
            </a:endParaRPr>
          </a:p>
          <a:p>
            <a:pPr lvl="1"/>
            <a:r>
              <a:rPr lang="zh-CN" altLang="en-US">
                <a:sym typeface="+mn-ea"/>
              </a:rPr>
              <a:t>终端网络，最早的</a:t>
            </a:r>
            <a:r>
              <a:rPr lang="zh-CN" altLang="en-US">
                <a:solidFill>
                  <a:srgbClr val="FF0000"/>
                </a:solidFill>
                <a:sym typeface="+mn-ea"/>
              </a:rPr>
              <a:t>远程登录协议</a:t>
            </a:r>
            <a:r>
              <a:rPr lang="zh-CN" altLang="en-US">
                <a:sym typeface="+mn-ea"/>
              </a:rPr>
              <a:t>之一</a:t>
            </a:r>
            <a:endParaRPr lang="zh-CN" altLang="en-US">
              <a:sym typeface="+mn-ea"/>
            </a:endParaRPr>
          </a:p>
          <a:p>
            <a:pPr lvl="1"/>
            <a:r>
              <a:rPr lang="en-US" altLang="zh-CN">
                <a:sym typeface="+mn-ea"/>
              </a:rPr>
              <a:t>	TELNET</a:t>
            </a:r>
            <a:r>
              <a:rPr lang="zh-CN" altLang="en-US">
                <a:sym typeface="+mn-ea"/>
              </a:rPr>
              <a:t>以明文的（没有加密）发送所有数据，包括密码，不安全</a:t>
            </a:r>
            <a:endParaRPr lang="zh-CN" altLang="en-US">
              <a:sym typeface="+mn-ea"/>
            </a:endParaRPr>
          </a:p>
          <a:p>
            <a:endParaRPr lang="zh-CN" altLang="en-US">
              <a:sym typeface="+mn-ea"/>
            </a:endParaRPr>
          </a:p>
          <a:p>
            <a:r>
              <a:rPr lang="en-US" altLang="zh-CN">
                <a:sym typeface="+mn-ea"/>
              </a:rPr>
              <a:t>SSH</a:t>
            </a:r>
            <a:r>
              <a:rPr lang="zh-CN" altLang="en-US">
                <a:sym typeface="+mn-ea"/>
              </a:rPr>
              <a:t>（安全外壳）</a:t>
            </a:r>
            <a:endParaRPr lang="zh-CN" altLang="en-US">
              <a:sym typeface="+mn-ea"/>
            </a:endParaRPr>
          </a:p>
          <a:p>
            <a:pPr lvl="1"/>
            <a:r>
              <a:rPr lang="zh-CN" altLang="en-US">
                <a:sym typeface="+mn-ea"/>
              </a:rPr>
              <a:t>是一个可以用作多个目的（如远程登录和文件传输）的</a:t>
            </a:r>
            <a:r>
              <a:rPr lang="zh-CN" altLang="en-US">
                <a:solidFill>
                  <a:srgbClr val="FF0000"/>
                </a:solidFill>
                <a:sym typeface="+mn-ea"/>
              </a:rPr>
              <a:t>安全</a:t>
            </a:r>
            <a:r>
              <a:rPr lang="zh-CN" altLang="en-US">
                <a:sym typeface="+mn-ea"/>
              </a:rPr>
              <a:t>应用程序</a:t>
            </a:r>
            <a:endParaRPr lang="zh-CN" altLang="en-US">
              <a:sym typeface="+mn-ea"/>
            </a:endParaRPr>
          </a:p>
          <a:p>
            <a:pPr lvl="1"/>
            <a:r>
              <a:rPr lang="zh-CN" altLang="en-US">
                <a:sym typeface="+mn-ea"/>
              </a:rPr>
              <a:t>最初是为了替代</a:t>
            </a:r>
            <a:r>
              <a:rPr lang="en-US" altLang="zh-CN">
                <a:sym typeface="+mn-ea"/>
              </a:rPr>
              <a:t>TELNET</a:t>
            </a:r>
            <a:r>
              <a:rPr lang="zh-CN" altLang="en-US">
                <a:sym typeface="+mn-ea"/>
              </a:rPr>
              <a:t>而设计</a:t>
            </a:r>
            <a:endParaRPr lang="zh-CN" altLang="en-US">
              <a:sym typeface="+mn-ea"/>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域名系统（</a:t>
            </a:r>
            <a:r>
              <a:rPr lang="en-US" altLang="zh-CN">
                <a:sym typeface="+mn-ea"/>
              </a:rPr>
              <a:t>DNS</a:t>
            </a:r>
            <a:r>
              <a:rPr lang="zh-CN">
                <a:sym typeface="+mn-ea"/>
              </a:rPr>
              <a:t>）</a:t>
            </a:r>
            <a:endParaRPr lang="zh-CN"/>
          </a:p>
        </p:txBody>
      </p:sp>
      <p:sp>
        <p:nvSpPr>
          <p:cNvPr id="3" name="内容占位符 2"/>
          <p:cNvSpPr/>
          <p:nvPr>
            <p:ph idx="1"/>
          </p:nvPr>
        </p:nvSpPr>
        <p:spPr>
          <a:xfrm>
            <a:off x="838200" y="1825625"/>
            <a:ext cx="10515600" cy="4351338"/>
          </a:xfrm>
        </p:spPr>
        <p:txBody>
          <a:bodyPr>
            <a:normAutofit lnSpcReduction="20000"/>
          </a:bodyPr>
          <a:p>
            <a:r>
              <a:rPr lang="zh-CN" altLang="en-US">
                <a:sym typeface="+mn-ea"/>
              </a:rPr>
              <a:t>使用</a:t>
            </a:r>
            <a:r>
              <a:rPr lang="en-US" altLang="zh-CN">
                <a:solidFill>
                  <a:srgbClr val="FF0000"/>
                </a:solidFill>
                <a:sym typeface="+mn-ea"/>
              </a:rPr>
              <a:t>IP</a:t>
            </a:r>
            <a:r>
              <a:rPr lang="zh-CN" altLang="en-US">
                <a:solidFill>
                  <a:srgbClr val="FF0000"/>
                </a:solidFill>
                <a:sym typeface="+mn-ea"/>
              </a:rPr>
              <a:t>地址</a:t>
            </a:r>
            <a:r>
              <a:rPr lang="zh-CN" altLang="en-US"/>
              <a:t>唯一的标识主机与网络之间的连接，但是我们更愿意</a:t>
            </a:r>
            <a:endParaRPr lang="zh-CN" altLang="en-US"/>
          </a:p>
          <a:p>
            <a:pPr marL="0" indent="0">
              <a:buNone/>
            </a:pPr>
            <a:r>
              <a:rPr lang="zh-CN" altLang="en-US"/>
              <a:t>使用名字而不是数字化的地址，需要一个可以将名称</a:t>
            </a:r>
            <a:r>
              <a:rPr lang="zh-CN" altLang="en-US">
                <a:solidFill>
                  <a:srgbClr val="FF0000"/>
                </a:solidFill>
              </a:rPr>
              <a:t>映射</a:t>
            </a:r>
            <a:r>
              <a:rPr lang="zh-CN" altLang="en-US"/>
              <a:t>到地址的</a:t>
            </a:r>
            <a:endParaRPr lang="zh-CN" altLang="en-US"/>
          </a:p>
          <a:p>
            <a:pPr marL="0" indent="0">
              <a:buNone/>
            </a:pPr>
            <a:r>
              <a:rPr lang="zh-CN" altLang="en-US"/>
              <a:t>目录系统</a:t>
            </a:r>
            <a:endParaRPr lang="zh-CN" altLang="en-US"/>
          </a:p>
          <a:p>
            <a:endParaRPr lang="zh-CN" altLang="en-US"/>
          </a:p>
          <a:p>
            <a:r>
              <a:rPr lang="zh-CN" altLang="en-US"/>
              <a:t>中央目录系统</a:t>
            </a:r>
            <a:endParaRPr lang="zh-CN" altLang="en-US"/>
          </a:p>
          <a:p>
            <a:pPr lvl="1"/>
            <a:r>
              <a:rPr lang="zh-CN" altLang="en-US"/>
              <a:t>早期中央目录系统承担所有的映射工作，随着计算机网络的发展，中央</a:t>
            </a:r>
            <a:endParaRPr lang="zh-CN" altLang="en-US"/>
          </a:p>
          <a:p>
            <a:pPr marL="457200" lvl="1" indent="0">
              <a:buNone/>
            </a:pPr>
            <a:r>
              <a:rPr lang="zh-CN" altLang="en-US"/>
              <a:t>目录系统压力很大，一旦出现故障，整个通信网络就会瘫痪。</a:t>
            </a:r>
            <a:endParaRPr lang="zh-CN" altLang="en-US"/>
          </a:p>
          <a:p>
            <a:endParaRPr lang="zh-CN" altLang="en-US"/>
          </a:p>
          <a:p>
            <a:r>
              <a:rPr lang="zh-CN" altLang="en-US"/>
              <a:t>分布式目录系统</a:t>
            </a:r>
            <a:endParaRPr lang="zh-CN" altLang="en-US"/>
          </a:p>
          <a:p>
            <a:pPr lvl="1"/>
            <a:r>
              <a:rPr lang="zh-CN" altLang="en-US" sz="2400"/>
              <a:t>将目录映射的工作分布到世界上的很多专门的计算机上</a:t>
            </a:r>
            <a:endParaRPr lang="zh-CN" altLang="en-US"/>
          </a:p>
          <a:p>
            <a:pPr lvl="1"/>
            <a:endParaRPr lang="zh-CN" altLang="en-US"/>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域名系统（</a:t>
            </a:r>
            <a:r>
              <a:rPr lang="en-US" altLang="zh-CN">
                <a:sym typeface="+mn-ea"/>
              </a:rPr>
              <a:t>DNS</a:t>
            </a:r>
            <a:r>
              <a:rPr lang="zh-CN">
                <a:sym typeface="+mn-ea"/>
              </a:rPr>
              <a:t>）</a:t>
            </a:r>
            <a:endParaRPr lang="zh-CN"/>
          </a:p>
        </p:txBody>
      </p:sp>
      <p:pic>
        <p:nvPicPr>
          <p:cNvPr id="4" name="内容占位符 3"/>
          <p:cNvPicPr>
            <a:picLocks noChangeAspect="1"/>
          </p:cNvPicPr>
          <p:nvPr>
            <p:ph idx="1"/>
          </p:nvPr>
        </p:nvPicPr>
        <p:blipFill>
          <a:blip r:embed="rId1"/>
          <a:stretch>
            <a:fillRect/>
          </a:stretch>
        </p:blipFill>
        <p:spPr>
          <a:xfrm>
            <a:off x="2780665" y="2272030"/>
            <a:ext cx="6629400" cy="3457575"/>
          </a:xfrm>
          <a:prstGeom prst="rect">
            <a:avLst/>
          </a:prstGeom>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域名系统（</a:t>
            </a:r>
            <a:r>
              <a:rPr lang="en-US" altLang="zh-CN">
                <a:sym typeface="+mn-ea"/>
              </a:rPr>
              <a:t>DNS</a:t>
            </a:r>
            <a:r>
              <a:rPr lang="zh-CN">
                <a:sym typeface="+mn-ea"/>
              </a:rPr>
              <a:t>）</a:t>
            </a:r>
            <a:endParaRPr lang="zh-CN"/>
          </a:p>
        </p:txBody>
      </p:sp>
      <p:sp>
        <p:nvSpPr>
          <p:cNvPr id="3" name="内容占位符 2"/>
          <p:cNvSpPr/>
          <p:nvPr>
            <p:ph idx="1"/>
          </p:nvPr>
        </p:nvSpPr>
        <p:spPr/>
        <p:txBody>
          <a:bodyPr/>
          <a:p>
            <a:r>
              <a:rPr lang="zh-CN" altLang="en-US"/>
              <a:t>命名空间：可以把每一个</a:t>
            </a:r>
            <a:r>
              <a:rPr lang="en-US" altLang="zh-CN"/>
              <a:t>IP</a:t>
            </a:r>
            <a:r>
              <a:rPr lang="zh-CN" altLang="en-US"/>
              <a:t>地址映射到一个唯一的名称上，因为</a:t>
            </a:r>
            <a:r>
              <a:rPr lang="en-US" altLang="zh-CN"/>
              <a:t>IP</a:t>
            </a:r>
            <a:r>
              <a:rPr lang="zh-CN" altLang="en-US"/>
              <a:t>地址是唯一的，所以名称也必须唯一，这些名称通过分层进行组织</a:t>
            </a:r>
            <a:endParaRPr lang="zh-CN" altLang="en-US"/>
          </a:p>
          <a:p>
            <a:r>
              <a:rPr lang="zh-CN" altLang="en-US"/>
              <a:t>分层的命名空间</a:t>
            </a:r>
            <a:endParaRPr lang="zh-CN" altLang="en-US"/>
          </a:p>
          <a:p>
            <a:pPr lvl="1"/>
            <a:r>
              <a:rPr lang="zh-CN" altLang="en-US"/>
              <a:t>第一部分定义组织的本质</a:t>
            </a:r>
            <a:endParaRPr lang="zh-CN" altLang="en-US"/>
          </a:p>
          <a:p>
            <a:pPr lvl="1"/>
            <a:r>
              <a:rPr lang="zh-CN" altLang="en-US"/>
              <a:t>第二部分定义组织的名称</a:t>
            </a:r>
            <a:endParaRPr lang="zh-CN" altLang="en-US"/>
          </a:p>
          <a:p>
            <a:pPr lvl="1"/>
            <a:r>
              <a:rPr lang="zh-CN" altLang="en-US"/>
              <a:t>第三部分定义组织中的部门</a:t>
            </a:r>
            <a:endParaRPr lang="zh-CN" altLang="en-US"/>
          </a:p>
          <a:p>
            <a:pPr lvl="1"/>
            <a:r>
              <a:rPr lang="en-US" altLang="zh-CN"/>
              <a:t>......</a:t>
            </a:r>
            <a:endParaRPr lang="en-US" altLang="zh-CN"/>
          </a:p>
          <a:p>
            <a:pPr lvl="1"/>
            <a:endParaRPr lang="en-US" altLang="zh-CN"/>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域名系统（</a:t>
            </a:r>
            <a:r>
              <a:rPr lang="en-US" altLang="zh-CN">
                <a:sym typeface="+mn-ea"/>
              </a:rPr>
              <a:t>DNS</a:t>
            </a:r>
            <a:r>
              <a:rPr lang="zh-CN">
                <a:sym typeface="+mn-ea"/>
              </a:rPr>
              <a:t>）</a:t>
            </a:r>
            <a:endParaRPr lang="zh-CN"/>
          </a:p>
        </p:txBody>
      </p:sp>
      <p:sp>
        <p:nvSpPr>
          <p:cNvPr id="3" name="内容占位符 2"/>
          <p:cNvSpPr/>
          <p:nvPr>
            <p:ph idx="1"/>
          </p:nvPr>
        </p:nvSpPr>
        <p:spPr/>
        <p:txBody>
          <a:bodyPr/>
          <a:p>
            <a:pPr lvl="1"/>
            <a:r>
              <a:rPr lang="zh-CN"/>
              <a:t>网络中的域名系统</a:t>
            </a:r>
            <a:endParaRPr lang="zh-CN"/>
          </a:p>
          <a:p>
            <a:pPr marL="914400" lvl="2" indent="0">
              <a:buNone/>
            </a:pPr>
            <a:r>
              <a:rPr lang="zh-CN"/>
              <a:t>在网络中，域名空间（</a:t>
            </a:r>
            <a:r>
              <a:rPr lang="zh-CN">
                <a:solidFill>
                  <a:srgbClr val="FF0000"/>
                </a:solidFill>
              </a:rPr>
              <a:t>树</a:t>
            </a:r>
            <a:r>
              <a:rPr lang="zh-CN"/>
              <a:t>）分为三个不同部分：</a:t>
            </a:r>
            <a:endParaRPr lang="zh-CN"/>
          </a:p>
          <a:p>
            <a:pPr marL="914400" lvl="2" indent="0">
              <a:buNone/>
            </a:pPr>
            <a:r>
              <a:rPr lang="en-US" altLang="zh-CN"/>
              <a:t>	</a:t>
            </a:r>
            <a:r>
              <a:rPr lang="zh-CN"/>
              <a:t>一般域</a:t>
            </a:r>
            <a:endParaRPr lang="zh-CN"/>
          </a:p>
          <a:p>
            <a:pPr marL="914400" lvl="2" indent="0">
              <a:buNone/>
            </a:pPr>
            <a:r>
              <a:rPr lang="en-US" altLang="zh-CN"/>
              <a:t>	</a:t>
            </a:r>
            <a:r>
              <a:rPr lang="zh-CN"/>
              <a:t>国家域</a:t>
            </a:r>
            <a:endParaRPr lang="zh-CN"/>
          </a:p>
          <a:p>
            <a:pPr marL="914400" lvl="2" indent="0">
              <a:buNone/>
            </a:pPr>
            <a:r>
              <a:rPr lang="en-US" altLang="zh-CN"/>
              <a:t>	</a:t>
            </a:r>
            <a:r>
              <a:rPr lang="zh-CN"/>
              <a:t>反向域：作用是设置</a:t>
            </a:r>
            <a:r>
              <a:rPr lang="en-US" altLang="zh-CN"/>
              <a:t>IP</a:t>
            </a:r>
            <a:r>
              <a:rPr lang="zh-CN" altLang="en-US"/>
              <a:t>地址时找到该主机的名称，</a:t>
            </a:r>
            <a:r>
              <a:rPr lang="zh-CN"/>
              <a:t>由于随着网络的快速发展，跟踪反向域变得极为困难，</a:t>
            </a:r>
            <a:r>
              <a:rPr lang="zh-CN">
                <a:solidFill>
                  <a:srgbClr val="FF0000"/>
                </a:solidFill>
              </a:rPr>
              <a:t>已不再使用</a:t>
            </a:r>
            <a:endParaRPr lang="zh-CN"/>
          </a:p>
          <a:p>
            <a:pPr marL="914400" lvl="2" indent="0">
              <a:buNone/>
            </a:pPr>
            <a:endParaRPr lang="zh-CN"/>
          </a:p>
          <a:p>
            <a:pPr marL="914400" lvl="2" indent="0">
              <a:buNone/>
            </a:pPr>
            <a:endParaRPr lang="zh-CN"/>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域名系统（</a:t>
            </a:r>
            <a:r>
              <a:rPr lang="en-US" altLang="zh-CN">
                <a:sym typeface="+mn-ea"/>
              </a:rPr>
              <a:t>DNS</a:t>
            </a:r>
            <a:r>
              <a:rPr lang="zh-CN">
                <a:sym typeface="+mn-ea"/>
              </a:rPr>
              <a:t>）</a:t>
            </a:r>
            <a:endParaRPr lang="zh-CN" altLang="en-US"/>
          </a:p>
        </p:txBody>
      </p:sp>
      <p:sp>
        <p:nvSpPr>
          <p:cNvPr id="3" name="内容占位符 2"/>
          <p:cNvSpPr>
            <a:spLocks noGrp="1"/>
          </p:cNvSpPr>
          <p:nvPr>
            <p:ph idx="1"/>
          </p:nvPr>
        </p:nvSpPr>
        <p:spPr/>
        <p:txBody>
          <a:bodyPr/>
          <a:p>
            <a:r>
              <a:rPr lang="zh-CN" altLang="en-US"/>
              <a:t>一般域</a:t>
            </a:r>
            <a:endParaRPr lang="zh-CN" altLang="en-US"/>
          </a:p>
          <a:p>
            <a:pPr marL="457200" lvl="1" indent="0">
              <a:buNone/>
            </a:pPr>
            <a:r>
              <a:rPr lang="zh-CN" altLang="en-US"/>
              <a:t>根据注册主机的一般行为对它们进行定义，树上的</a:t>
            </a:r>
            <a:r>
              <a:rPr lang="zh-CN" altLang="en-US">
                <a:solidFill>
                  <a:srgbClr val="FF0000"/>
                </a:solidFill>
              </a:rPr>
              <a:t>每个节点</a:t>
            </a:r>
            <a:r>
              <a:rPr lang="zh-CN" altLang="en-US"/>
              <a:t>定义一个</a:t>
            </a:r>
            <a:r>
              <a:rPr lang="zh-CN" altLang="en-US">
                <a:solidFill>
                  <a:srgbClr val="FF0000"/>
                </a:solidFill>
              </a:rPr>
              <a:t>域</a:t>
            </a:r>
            <a:r>
              <a:rPr lang="zh-CN" altLang="en-US"/>
              <a:t>，一般域的第一层允许</a:t>
            </a:r>
            <a:r>
              <a:rPr lang="en-US" altLang="zh-CN"/>
              <a:t>14</a:t>
            </a:r>
            <a:r>
              <a:rPr lang="zh-CN" altLang="en-US"/>
              <a:t>个可能的标签</a:t>
            </a:r>
            <a:endParaRPr lang="zh-CN" altLang="en-US"/>
          </a:p>
        </p:txBody>
      </p:sp>
      <p:pic>
        <p:nvPicPr>
          <p:cNvPr id="4" name="图片 3"/>
          <p:cNvPicPr>
            <a:picLocks noChangeAspect="1"/>
          </p:cNvPicPr>
          <p:nvPr/>
        </p:nvPicPr>
        <p:blipFill>
          <a:blip r:embed="rId1"/>
          <a:stretch>
            <a:fillRect/>
          </a:stretch>
        </p:blipFill>
        <p:spPr>
          <a:xfrm>
            <a:off x="2121535" y="3323590"/>
            <a:ext cx="7496175" cy="3371850"/>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域名系统（</a:t>
            </a:r>
            <a:r>
              <a:rPr lang="en-US" altLang="zh-CN">
                <a:sym typeface="+mn-ea"/>
              </a:rPr>
              <a:t>DNS</a:t>
            </a:r>
            <a:r>
              <a:rPr lang="zh-CN">
                <a:sym typeface="+mn-ea"/>
              </a:rPr>
              <a:t>）</a:t>
            </a:r>
            <a:endParaRPr lang="zh-CN" altLang="en-US"/>
          </a:p>
        </p:txBody>
      </p:sp>
      <p:sp>
        <p:nvSpPr>
          <p:cNvPr id="3" name="内容占位符 2"/>
          <p:cNvSpPr>
            <a:spLocks noGrp="1"/>
          </p:cNvSpPr>
          <p:nvPr>
            <p:ph idx="1"/>
          </p:nvPr>
        </p:nvSpPr>
        <p:spPr/>
        <p:txBody>
          <a:bodyPr/>
          <a:p>
            <a:r>
              <a:rPr lang="zh-CN" altLang="en-US"/>
              <a:t>一般域标签</a:t>
            </a:r>
            <a:endParaRPr lang="zh-CN" altLang="en-US"/>
          </a:p>
        </p:txBody>
      </p:sp>
      <p:pic>
        <p:nvPicPr>
          <p:cNvPr id="5" name="图片 4"/>
          <p:cNvPicPr>
            <a:picLocks noChangeAspect="1"/>
          </p:cNvPicPr>
          <p:nvPr/>
        </p:nvPicPr>
        <p:blipFill>
          <a:blip r:embed="rId1"/>
          <a:stretch>
            <a:fillRect/>
          </a:stretch>
        </p:blipFill>
        <p:spPr>
          <a:xfrm>
            <a:off x="3323590" y="1825625"/>
            <a:ext cx="7153275" cy="4905375"/>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标准化</a:t>
            </a:r>
            <a:r>
              <a:rPr lang="en-US" altLang="zh-CN">
                <a:sym typeface="+mn-ea"/>
              </a:rPr>
              <a:t>C/S</a:t>
            </a:r>
            <a:r>
              <a:rPr lang="zh-CN" altLang="en-US">
                <a:sym typeface="+mn-ea"/>
              </a:rPr>
              <a:t>应用</a:t>
            </a:r>
            <a:r>
              <a:rPr lang="en-US" altLang="zh-CN">
                <a:sym typeface="+mn-ea"/>
              </a:rPr>
              <a:t>——</a:t>
            </a:r>
            <a:r>
              <a:rPr lang="zh-CN">
                <a:sym typeface="+mn-ea"/>
              </a:rPr>
              <a:t>域名系统（</a:t>
            </a:r>
            <a:r>
              <a:rPr lang="en-US" altLang="zh-CN">
                <a:sym typeface="+mn-ea"/>
              </a:rPr>
              <a:t>DNS</a:t>
            </a:r>
            <a:r>
              <a:rPr lang="zh-CN">
                <a:sym typeface="+mn-ea"/>
              </a:rPr>
              <a:t>）</a:t>
            </a:r>
            <a:endParaRPr lang="zh-CN" altLang="en-US"/>
          </a:p>
        </p:txBody>
      </p:sp>
      <p:sp>
        <p:nvSpPr>
          <p:cNvPr id="3" name="内容占位符 2"/>
          <p:cNvSpPr>
            <a:spLocks noGrp="1"/>
          </p:cNvSpPr>
          <p:nvPr>
            <p:ph idx="1"/>
          </p:nvPr>
        </p:nvSpPr>
        <p:spPr/>
        <p:txBody>
          <a:bodyPr/>
          <a:p>
            <a:r>
              <a:rPr lang="zh-CN" altLang="en-US"/>
              <a:t>国家域</a:t>
            </a:r>
            <a:endParaRPr lang="zh-CN" altLang="en-US"/>
          </a:p>
          <a:p>
            <a:pPr marL="457200" lvl="1" indent="0">
              <a:buNone/>
            </a:pPr>
            <a:r>
              <a:rPr lang="zh-CN" altLang="en-US"/>
              <a:t>使用</a:t>
            </a:r>
            <a:r>
              <a:rPr lang="zh-CN" altLang="en-US">
                <a:solidFill>
                  <a:srgbClr val="FF0000"/>
                </a:solidFill>
              </a:rPr>
              <a:t>两个字符</a:t>
            </a:r>
            <a:r>
              <a:rPr lang="zh-CN" altLang="en-US"/>
              <a:t>组成的国家缩写（如</a:t>
            </a:r>
            <a:r>
              <a:rPr lang="en-US" altLang="zh-CN"/>
              <a:t>us</a:t>
            </a:r>
            <a:r>
              <a:rPr lang="zh-CN" altLang="en-US"/>
              <a:t>为</a:t>
            </a:r>
            <a:r>
              <a:rPr lang="en-US" altLang="zh-CN"/>
              <a:t>United States</a:t>
            </a:r>
            <a:r>
              <a:rPr lang="zh-CN" altLang="en-US"/>
              <a:t>缩写，</a:t>
            </a:r>
            <a:r>
              <a:rPr lang="en-US" altLang="zh-CN"/>
              <a:t>ch</a:t>
            </a:r>
            <a:r>
              <a:rPr lang="zh-CN" altLang="en-US"/>
              <a:t>为</a:t>
            </a:r>
            <a:r>
              <a:rPr lang="en-US" altLang="zh-CN"/>
              <a:t>China</a:t>
            </a:r>
            <a:r>
              <a:rPr lang="zh-CN" altLang="en-US"/>
              <a:t>的缩写</a:t>
            </a:r>
            <a:r>
              <a:rPr lang="zh-CN" altLang="en-US"/>
              <a:t>）</a:t>
            </a:r>
            <a:endParaRPr lang="zh-CN" altLang="en-US"/>
          </a:p>
          <a:p>
            <a:r>
              <a:rPr lang="zh-CN" altLang="en-US"/>
              <a:t>第二个标签是可以编制的，也可以是更特定的国别称号，如美国用州的缩写作为国别缩写</a:t>
            </a:r>
            <a:r>
              <a:rPr lang="en-US" altLang="zh-CN"/>
              <a:t>us</a:t>
            </a:r>
            <a:r>
              <a:rPr lang="zh-CN" altLang="en-US"/>
              <a:t>的细分（如</a:t>
            </a:r>
            <a:r>
              <a:rPr lang="en-US" altLang="zh-CN"/>
              <a:t>ca.us</a:t>
            </a:r>
            <a:r>
              <a:rPr lang="zh-CN" altLang="en-US"/>
              <a:t>）</a:t>
            </a:r>
            <a:endParaRPr lang="zh-CN" altLang="en-US"/>
          </a:p>
        </p:txBody>
      </p:sp>
      <p:pic>
        <p:nvPicPr>
          <p:cNvPr id="4" name="图片 3"/>
          <p:cNvPicPr>
            <a:picLocks noChangeAspect="1"/>
          </p:cNvPicPr>
          <p:nvPr/>
        </p:nvPicPr>
        <p:blipFill>
          <a:blip r:embed="rId1"/>
          <a:stretch>
            <a:fillRect/>
          </a:stretch>
        </p:blipFill>
        <p:spPr>
          <a:xfrm>
            <a:off x="3823970" y="4134485"/>
            <a:ext cx="4543425" cy="2638425"/>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传输</a:t>
            </a:r>
            <a:r>
              <a:rPr lang="zh-CN" altLang="en-US">
                <a:sym typeface="+mn-ea"/>
              </a:rPr>
              <a:t>层</a:t>
            </a:r>
            <a:endParaRPr lang="zh-CN" altLang="en-US">
              <a:sym typeface="+mn-ea"/>
            </a:endParaRPr>
          </a:p>
        </p:txBody>
      </p:sp>
      <p:sp>
        <p:nvSpPr>
          <p:cNvPr id="3" name="内容占位符 2"/>
          <p:cNvSpPr/>
          <p:nvPr>
            <p:ph idx="1"/>
          </p:nvPr>
        </p:nvSpPr>
        <p:spPr/>
        <p:txBody>
          <a:bodyPr/>
          <a:p>
            <a:r>
              <a:rPr lang="zh-CN" altLang="en-US"/>
              <a:t>传输层服务</a:t>
            </a:r>
            <a:endParaRPr lang="zh-CN" altLang="en-US"/>
          </a:p>
          <a:p>
            <a:pPr marL="457200" lvl="1" indent="0">
              <a:buNone/>
            </a:pPr>
            <a:endParaRPr lang="zh-CN" altLang="en-US"/>
          </a:p>
          <a:p>
            <a:pPr marL="457200" lvl="1" indent="0">
              <a:buNone/>
            </a:pPr>
            <a:r>
              <a:rPr lang="zh-CN" altLang="en-US"/>
              <a:t>提供</a:t>
            </a:r>
            <a:r>
              <a:rPr lang="zh-CN" altLang="en-US">
                <a:solidFill>
                  <a:srgbClr val="FF0000"/>
                </a:solidFill>
              </a:rPr>
              <a:t>进程间</a:t>
            </a:r>
            <a:r>
              <a:rPr lang="zh-CN" altLang="en-US"/>
              <a:t>通信，一个进程是使用传输层服务的应用层实体（运行中的程序）</a:t>
            </a:r>
            <a:endParaRPr lang="zh-CN" altLang="en-US"/>
          </a:p>
          <a:p>
            <a:pPr lvl="1"/>
            <a:endParaRPr lang="zh-CN" altLang="en-US"/>
          </a:p>
          <a:p>
            <a:pPr lvl="1"/>
            <a:endParaRPr lang="zh-CN" altLang="en-US"/>
          </a:p>
          <a:p>
            <a:pPr marL="457200" lvl="1" indent="0">
              <a:buNone/>
            </a:pPr>
            <a:r>
              <a:rPr lang="zh-CN" altLang="en-US"/>
              <a:t>传输层的责任是将消息送抵</a:t>
            </a:r>
            <a:r>
              <a:rPr lang="zh-CN" altLang="en-US">
                <a:solidFill>
                  <a:srgbClr val="FF0000"/>
                </a:solidFill>
              </a:rPr>
              <a:t>相应</a:t>
            </a:r>
            <a:r>
              <a:rPr lang="zh-CN" altLang="en-US"/>
              <a:t>的进程</a:t>
            </a:r>
            <a:endParaRPr lang="zh-CN" altLang="en-US"/>
          </a:p>
          <a:p>
            <a:pPr lvl="1"/>
            <a:endParaRPr lang="zh-CN" altLang="en-US"/>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传输</a:t>
            </a:r>
            <a:r>
              <a:rPr lang="zh-CN" altLang="en-US">
                <a:sym typeface="+mn-ea"/>
              </a:rPr>
              <a:t>层</a:t>
            </a:r>
            <a:endParaRPr lang="zh-CN" altLang="en-US">
              <a:sym typeface="+mn-ea"/>
            </a:endParaRPr>
          </a:p>
        </p:txBody>
      </p:sp>
      <p:sp>
        <p:nvSpPr>
          <p:cNvPr id="3" name="内容占位符 2"/>
          <p:cNvSpPr/>
          <p:nvPr>
            <p:ph idx="1"/>
          </p:nvPr>
        </p:nvSpPr>
        <p:spPr/>
        <p:txBody>
          <a:bodyPr/>
          <a:p>
            <a:pPr lvl="1"/>
            <a:endParaRPr lang="zh-CN" altLang="en-US"/>
          </a:p>
          <a:p>
            <a:pPr lvl="1"/>
            <a:endParaRPr lang="zh-CN" altLang="en-US"/>
          </a:p>
        </p:txBody>
      </p:sp>
      <p:pic>
        <p:nvPicPr>
          <p:cNvPr id="4" name="图片 3"/>
          <p:cNvPicPr>
            <a:picLocks noChangeAspect="1"/>
          </p:cNvPicPr>
          <p:nvPr/>
        </p:nvPicPr>
        <p:blipFill>
          <a:blip r:embed="rId1"/>
          <a:stretch>
            <a:fillRect/>
          </a:stretch>
        </p:blipFill>
        <p:spPr>
          <a:xfrm>
            <a:off x="3645535" y="1586865"/>
            <a:ext cx="4562475" cy="48291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二进制系统（以</a:t>
            </a:r>
            <a:r>
              <a:rPr lang="en-US" altLang="zh-CN">
                <a:sym typeface="+mn-ea"/>
              </a:rPr>
              <a:t>2</a:t>
            </a:r>
            <a:r>
              <a:rPr lang="zh-CN" altLang="en-US">
                <a:sym typeface="+mn-ea"/>
              </a:rPr>
              <a:t>为底）</a:t>
            </a:r>
            <a:r>
              <a:rPr lang="en-US" altLang="zh-CN">
                <a:sym typeface="+mn-ea"/>
              </a:rPr>
              <a:t>——</a:t>
            </a:r>
            <a:r>
              <a:rPr lang="zh-CN" altLang="en-US">
                <a:sym typeface="+mn-ea"/>
              </a:rPr>
              <a:t>整数</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532130" y="2407920"/>
            <a:ext cx="11422380" cy="2042160"/>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计算机网络和因特网</a:t>
            </a:r>
            <a:r>
              <a:rPr lang="en-US" altLang="zh-CN">
                <a:sym typeface="+mn-ea"/>
              </a:rPr>
              <a:t>——</a:t>
            </a:r>
            <a:r>
              <a:rPr lang="zh-CN" altLang="en-US">
                <a:sym typeface="+mn-ea"/>
              </a:rPr>
              <a:t>传输</a:t>
            </a:r>
            <a:r>
              <a:rPr lang="zh-CN" altLang="en-US">
                <a:sym typeface="+mn-ea"/>
              </a:rPr>
              <a:t>层</a:t>
            </a:r>
            <a:endParaRPr lang="zh-CN" altLang="en-US">
              <a:sym typeface="+mn-ea"/>
            </a:endParaRPr>
          </a:p>
        </p:txBody>
      </p:sp>
      <p:sp>
        <p:nvSpPr>
          <p:cNvPr id="3" name="内容占位符 2"/>
          <p:cNvSpPr/>
          <p:nvPr>
            <p:ph idx="1"/>
          </p:nvPr>
        </p:nvSpPr>
        <p:spPr/>
        <p:txBody>
          <a:bodyPr/>
          <a:p>
            <a:pPr lvl="1"/>
            <a:endParaRPr lang="zh-CN" altLang="en-US"/>
          </a:p>
          <a:p>
            <a:pPr lvl="1"/>
            <a:r>
              <a:rPr lang="zh-CN" altLang="en-US"/>
              <a:t>端口号作用</a:t>
            </a:r>
            <a:endParaRPr lang="zh-CN" altLang="en-US"/>
          </a:p>
          <a:p>
            <a:pPr marL="914400" lvl="2" indent="0">
              <a:buNone/>
            </a:pPr>
            <a:r>
              <a:rPr lang="zh-CN" altLang="en-US"/>
              <a:t>是用于</a:t>
            </a:r>
            <a:r>
              <a:rPr lang="zh-CN" altLang="en-US">
                <a:solidFill>
                  <a:srgbClr val="FF0000"/>
                </a:solidFill>
              </a:rPr>
              <a:t>区分进程</a:t>
            </a:r>
            <a:r>
              <a:rPr lang="zh-CN" altLang="en-US"/>
              <a:t>，在</a:t>
            </a:r>
            <a:r>
              <a:rPr lang="en-US" altLang="zh-CN"/>
              <a:t>TCP/IP</a:t>
            </a:r>
            <a:r>
              <a:rPr lang="zh-CN" altLang="en-US"/>
              <a:t>协议中端口号范围是</a:t>
            </a:r>
            <a:r>
              <a:rPr lang="en-US" altLang="zh-CN">
                <a:solidFill>
                  <a:srgbClr val="FF0000"/>
                </a:solidFill>
              </a:rPr>
              <a:t>0~65535</a:t>
            </a:r>
            <a:r>
              <a:rPr lang="zh-CN" altLang="en-US">
                <a:solidFill>
                  <a:srgbClr val="FF0000"/>
                </a:solidFill>
              </a:rPr>
              <a:t>（</a:t>
            </a:r>
            <a:r>
              <a:rPr lang="en-US" altLang="zh-CN">
                <a:solidFill>
                  <a:srgbClr val="FF0000"/>
                </a:solidFill>
              </a:rPr>
              <a:t>16</a:t>
            </a:r>
            <a:r>
              <a:rPr lang="zh-CN" altLang="en-US">
                <a:solidFill>
                  <a:srgbClr val="FF0000"/>
                </a:solidFill>
              </a:rPr>
              <a:t>位）</a:t>
            </a:r>
            <a:endParaRPr lang="zh-CN" altLang="en-US">
              <a:solidFill>
                <a:srgbClr val="FF0000"/>
              </a:solidFill>
            </a:endParaRPr>
          </a:p>
          <a:p>
            <a:pPr lvl="1"/>
            <a:endParaRPr lang="zh-CN" altLang="en-US"/>
          </a:p>
          <a:p>
            <a:pPr lvl="1"/>
            <a:r>
              <a:rPr lang="zh-CN" altLang="en-US"/>
              <a:t>本地主机、本地进程、远程主机、远程进程</a:t>
            </a:r>
            <a:endParaRPr lang="zh-CN" altLang="en-US"/>
          </a:p>
          <a:p>
            <a:pPr marL="914400" lvl="2" indent="0">
              <a:buNone/>
            </a:pPr>
            <a:endParaRPr lang="zh-CN" altLang="en-US"/>
          </a:p>
          <a:p>
            <a:pPr marL="914400" lvl="2" indent="0">
              <a:buNone/>
            </a:pPr>
            <a:endParaRPr lang="zh-CN" altLang="en-US"/>
          </a:p>
          <a:p>
            <a:pPr marL="914400" lvl="2" indent="0">
              <a:buNone/>
            </a:pPr>
            <a:endParaRPr lang="zh-CN" altLang="en-US"/>
          </a:p>
          <a:p>
            <a:pPr marL="914400" lvl="2" indent="0">
              <a:buNone/>
            </a:pPr>
            <a:endParaRPr lang="zh-CN" altLang="en-US"/>
          </a:p>
        </p:txBody>
      </p:sp>
      <p:pic>
        <p:nvPicPr>
          <p:cNvPr id="5" name="图片 4"/>
          <p:cNvPicPr>
            <a:picLocks noChangeAspect="1"/>
          </p:cNvPicPr>
          <p:nvPr/>
        </p:nvPicPr>
        <p:blipFill>
          <a:blip r:embed="rId1"/>
          <a:stretch>
            <a:fillRect/>
          </a:stretch>
        </p:blipFill>
        <p:spPr>
          <a:xfrm>
            <a:off x="2114550" y="4290060"/>
            <a:ext cx="7962900" cy="22288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传输层</a:t>
            </a:r>
            <a:r>
              <a:rPr lang="en-US" altLang="zh-CN">
                <a:sym typeface="+mn-ea"/>
              </a:rPr>
              <a:t>——UDP</a:t>
            </a:r>
            <a:r>
              <a:rPr lang="zh-CN" altLang="en-US">
                <a:sym typeface="+mn-ea"/>
              </a:rPr>
              <a:t>协议</a:t>
            </a:r>
            <a:endParaRPr lang="zh-CN" altLang="en-US">
              <a:sym typeface="+mn-ea"/>
            </a:endParaRPr>
          </a:p>
        </p:txBody>
      </p:sp>
      <p:sp>
        <p:nvSpPr>
          <p:cNvPr id="3" name="内容占位符 2"/>
          <p:cNvSpPr/>
          <p:nvPr>
            <p:ph idx="1"/>
          </p:nvPr>
        </p:nvSpPr>
        <p:spPr/>
        <p:txBody>
          <a:bodyPr/>
          <a:p>
            <a:pPr lvl="1"/>
            <a:r>
              <a:rPr lang="zh-CN" altLang="en-US" sz="2800">
                <a:sym typeface="+mn-ea"/>
              </a:rPr>
              <a:t>用户数据报协议（</a:t>
            </a:r>
            <a:r>
              <a:rPr lang="en-US" altLang="zh-CN" sz="2800">
                <a:sym typeface="+mn-ea"/>
              </a:rPr>
              <a:t>UDP</a:t>
            </a:r>
            <a:r>
              <a:rPr lang="zh-CN" altLang="en-US" sz="2800">
                <a:sym typeface="+mn-ea"/>
              </a:rPr>
              <a:t>协议）</a:t>
            </a:r>
            <a:endParaRPr lang="zh-CN" altLang="en-US" sz="2800">
              <a:sym typeface="+mn-ea"/>
            </a:endParaRPr>
          </a:p>
          <a:p>
            <a:pPr marL="457200" lvl="1" indent="0">
              <a:buNone/>
            </a:pPr>
            <a:r>
              <a:rPr lang="en-US" altLang="zh-CN" sz="2000"/>
              <a:t>	</a:t>
            </a:r>
            <a:r>
              <a:rPr lang="zh-CN" altLang="en-US" sz="2000"/>
              <a:t>不可靠的</a:t>
            </a:r>
            <a:r>
              <a:rPr lang="zh-CN" altLang="en-US" sz="2000">
                <a:solidFill>
                  <a:srgbClr val="FF0000"/>
                </a:solidFill>
              </a:rPr>
              <a:t>无连接</a:t>
            </a:r>
            <a:r>
              <a:rPr lang="zh-CN" altLang="en-US" sz="2000"/>
              <a:t>传输协议，是一个极其简单同时</a:t>
            </a:r>
            <a:r>
              <a:rPr lang="zh-CN" altLang="en-US" sz="2000">
                <a:solidFill>
                  <a:srgbClr val="FF0000"/>
                </a:solidFill>
              </a:rPr>
              <a:t>开销最少</a:t>
            </a:r>
            <a:r>
              <a:rPr lang="zh-CN" altLang="en-US" sz="2000"/>
              <a:t>的协议。</a:t>
            </a:r>
            <a:endParaRPr lang="zh-CN" altLang="en-US" sz="2000"/>
          </a:p>
          <a:p>
            <a:pPr lvl="1"/>
            <a:endParaRPr lang="zh-CN" altLang="en-US" sz="2000"/>
          </a:p>
          <a:p>
            <a:pPr lvl="1"/>
            <a:r>
              <a:rPr lang="zh-CN" altLang="en-US" sz="2800"/>
              <a:t>用户数据报</a:t>
            </a:r>
            <a:endParaRPr lang="zh-CN" altLang="en-US" sz="2800"/>
          </a:p>
          <a:p>
            <a:pPr lvl="1">
              <a:buNone/>
            </a:pPr>
            <a:r>
              <a:rPr lang="en-US" altLang="zh-CN" sz="2000"/>
              <a:t>		</a:t>
            </a:r>
            <a:r>
              <a:rPr lang="zh-CN" altLang="en-US" sz="2000"/>
              <a:t>有一个固定大小为</a:t>
            </a:r>
            <a:r>
              <a:rPr lang="en-US" altLang="zh-CN" sz="2000"/>
              <a:t>8</a:t>
            </a:r>
            <a:r>
              <a:rPr lang="zh-CN" altLang="en-US" sz="2000"/>
              <a:t>字节的头，由于</a:t>
            </a:r>
            <a:r>
              <a:rPr lang="en-US" altLang="zh-CN" sz="2000"/>
              <a:t>UDP</a:t>
            </a:r>
            <a:r>
              <a:rPr lang="zh-CN" altLang="en-US" sz="2000"/>
              <a:t>用户数据报是存储在总长度为</a:t>
            </a:r>
            <a:r>
              <a:rPr lang="en-US" altLang="zh-CN" sz="2000"/>
              <a:t>65535</a:t>
            </a:r>
            <a:r>
              <a:rPr lang="zh-CN" altLang="en-US" sz="2000"/>
              <a:t>字节的</a:t>
            </a:r>
            <a:r>
              <a:rPr lang="en-US" altLang="zh-CN" sz="2000"/>
              <a:t>IP</a:t>
            </a:r>
            <a:endParaRPr lang="en-US" altLang="zh-CN" sz="2000"/>
          </a:p>
          <a:p>
            <a:pPr lvl="1">
              <a:buNone/>
            </a:pPr>
            <a:r>
              <a:rPr lang="zh-CN" altLang="en-US" sz="2000"/>
              <a:t>数据报中的，所以整体长度比较短</a:t>
            </a:r>
            <a:endParaRPr lang="zh-CN" altLang="en-US" sz="2000"/>
          </a:p>
          <a:p>
            <a:pPr marL="914400" lvl="2" indent="0">
              <a:buNone/>
            </a:pPr>
            <a:endParaRPr lang="zh-CN" altLang="en-US"/>
          </a:p>
          <a:p>
            <a:pPr marL="914400" lvl="2" indent="0">
              <a:buNone/>
            </a:pPr>
            <a:endParaRPr lang="zh-CN" altLang="en-US"/>
          </a:p>
          <a:p>
            <a:pPr marL="914400" lvl="2" indent="0">
              <a:buNone/>
            </a:pPr>
            <a:endParaRPr lang="zh-CN" altLang="en-US"/>
          </a:p>
          <a:p>
            <a:pPr marL="914400" lvl="2" indent="0">
              <a:buNone/>
            </a:pPr>
            <a:endParaRPr lang="zh-CN" altLang="en-US"/>
          </a:p>
          <a:p>
            <a:pPr marL="914400" lvl="2" indent="0">
              <a:buNone/>
            </a:pPr>
            <a:endParaRPr lang="zh-CN" altLang="en-US"/>
          </a:p>
        </p:txBody>
      </p:sp>
      <p:pic>
        <p:nvPicPr>
          <p:cNvPr id="4" name="图片 3"/>
          <p:cNvPicPr>
            <a:picLocks noChangeAspect="1"/>
          </p:cNvPicPr>
          <p:nvPr/>
        </p:nvPicPr>
        <p:blipFill>
          <a:blip r:embed="rId1"/>
          <a:stretch>
            <a:fillRect/>
          </a:stretch>
        </p:blipFill>
        <p:spPr>
          <a:xfrm>
            <a:off x="3034665" y="4414520"/>
            <a:ext cx="5133975" cy="192405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传输层</a:t>
            </a:r>
            <a:r>
              <a:rPr lang="en-US" altLang="zh-CN">
                <a:sym typeface="+mn-ea"/>
              </a:rPr>
              <a:t>——TCP</a:t>
            </a:r>
            <a:r>
              <a:rPr lang="zh-CN" altLang="en-US">
                <a:sym typeface="+mn-ea"/>
              </a:rPr>
              <a:t>协议</a:t>
            </a:r>
            <a:endParaRPr lang="zh-CN" altLang="en-US">
              <a:sym typeface="+mn-ea"/>
            </a:endParaRPr>
          </a:p>
        </p:txBody>
      </p:sp>
      <p:sp>
        <p:nvSpPr>
          <p:cNvPr id="3" name="内容占位符 2"/>
          <p:cNvSpPr/>
          <p:nvPr>
            <p:ph idx="1"/>
          </p:nvPr>
        </p:nvSpPr>
        <p:spPr/>
        <p:txBody>
          <a:bodyPr/>
          <a:p>
            <a:pPr lvl="1"/>
            <a:r>
              <a:rPr lang="zh-CN" altLang="en-US" sz="2800">
                <a:sym typeface="+mn-ea"/>
              </a:rPr>
              <a:t>传输控制协议（</a:t>
            </a:r>
            <a:r>
              <a:rPr lang="en-US" altLang="zh-CN" sz="2800">
                <a:sym typeface="+mn-ea"/>
              </a:rPr>
              <a:t>TCP</a:t>
            </a:r>
            <a:r>
              <a:rPr lang="zh-CN" altLang="en-US" sz="2800">
                <a:sym typeface="+mn-ea"/>
              </a:rPr>
              <a:t>协议）</a:t>
            </a:r>
            <a:endParaRPr lang="zh-CN" altLang="en-US" sz="2800">
              <a:sym typeface="+mn-ea"/>
            </a:endParaRPr>
          </a:p>
          <a:p>
            <a:pPr marL="457200" lvl="1" indent="0">
              <a:buNone/>
            </a:pPr>
            <a:r>
              <a:rPr lang="en-US" altLang="zh-CN" sz="2000"/>
              <a:t>	</a:t>
            </a:r>
            <a:r>
              <a:rPr lang="zh-CN" altLang="en-US" sz="2000"/>
              <a:t>面向连接的</a:t>
            </a:r>
            <a:r>
              <a:rPr lang="zh-CN" altLang="en-US" sz="2000">
                <a:solidFill>
                  <a:srgbClr val="FF0000"/>
                </a:solidFill>
              </a:rPr>
              <a:t>可靠</a:t>
            </a:r>
            <a:r>
              <a:rPr lang="zh-CN" altLang="en-US" sz="2000"/>
              <a:t>协议，明确定义了连接设施、数据传输和连接拆卸段以提供面向连接的服务</a:t>
            </a:r>
            <a:endParaRPr lang="zh-CN" altLang="en-US" sz="2000"/>
          </a:p>
          <a:p>
            <a:pPr marL="457200" lvl="1" indent="0">
              <a:buNone/>
            </a:pPr>
            <a:r>
              <a:rPr lang="en-US" altLang="zh-CN" sz="2000"/>
              <a:t>	</a:t>
            </a:r>
            <a:r>
              <a:rPr lang="zh-CN" altLang="en-US" sz="2000"/>
              <a:t>面向连接的服务：来自应用层的同一消息中所以数据包（段）之间有连接（关联）</a:t>
            </a:r>
            <a:endParaRPr lang="zh-CN" altLang="en-US" sz="2000"/>
          </a:p>
          <a:p>
            <a:pPr marL="457200" lvl="1" indent="0">
              <a:buNone/>
            </a:pPr>
            <a:r>
              <a:rPr lang="en-US" altLang="zh-CN" sz="2000"/>
              <a:t>	TCP</a:t>
            </a:r>
            <a:r>
              <a:rPr lang="zh-CN" altLang="en-US" sz="2000"/>
              <a:t>使用序列号来定义段的顺序，序列号与的每一段的字节数有关</a:t>
            </a:r>
            <a:endParaRPr lang="zh-CN" altLang="en-US" sz="2000"/>
          </a:p>
          <a:p>
            <a:pPr lvl="1"/>
            <a:r>
              <a:rPr lang="zh-CN" altLang="en-US" sz="2800"/>
              <a:t>段</a:t>
            </a:r>
            <a:endParaRPr lang="zh-CN" altLang="en-US" sz="2800"/>
          </a:p>
          <a:p>
            <a:pPr lvl="1">
              <a:buNone/>
            </a:pPr>
            <a:r>
              <a:rPr lang="en-US" altLang="zh-CN" sz="2000"/>
              <a:t>		</a:t>
            </a:r>
            <a:r>
              <a:rPr lang="en-US" sz="2000"/>
              <a:t>TCP</a:t>
            </a:r>
            <a:r>
              <a:rPr lang="zh-CN" altLang="en-US" sz="2000"/>
              <a:t>协议将一些字节组合成一个叫做</a:t>
            </a:r>
            <a:r>
              <a:rPr lang="zh-CN" altLang="en-US" sz="2000">
                <a:solidFill>
                  <a:srgbClr val="FF0000"/>
                </a:solidFill>
              </a:rPr>
              <a:t>段</a:t>
            </a:r>
            <a:r>
              <a:rPr lang="zh-CN" altLang="en-US" sz="2000"/>
              <a:t>的数据包，在每一段之前加上一个</a:t>
            </a:r>
            <a:r>
              <a:rPr lang="zh-CN" altLang="en-US" sz="2000">
                <a:solidFill>
                  <a:srgbClr val="FF0000"/>
                </a:solidFill>
              </a:rPr>
              <a:t>头</a:t>
            </a:r>
            <a:r>
              <a:rPr lang="zh-CN" altLang="en-US" sz="2000"/>
              <a:t>（目的是方便控制），并将这些段发送到网络层进行传输，这些段都封装在</a:t>
            </a:r>
            <a:r>
              <a:rPr lang="en-US" altLang="zh-CN" sz="2000"/>
              <a:t>IP</a:t>
            </a:r>
            <a:r>
              <a:rPr lang="zh-CN" altLang="en-US" sz="2000"/>
              <a:t>数据报里</a:t>
            </a:r>
            <a:endParaRPr lang="zh-CN" altLang="en-US"/>
          </a:p>
          <a:p>
            <a:pPr marL="914400" lvl="2" indent="0">
              <a:buNone/>
            </a:pPr>
            <a:endParaRPr lang="zh-CN" altLang="en-US"/>
          </a:p>
          <a:p>
            <a:pPr marL="914400" lvl="2" indent="0">
              <a:buNone/>
            </a:pPr>
            <a:endParaRPr lang="zh-CN" altLang="en-US"/>
          </a:p>
          <a:p>
            <a:pPr marL="914400" lvl="2" indent="0">
              <a:buNone/>
            </a:pPr>
            <a:endParaRPr lang="zh-CN" altLang="en-US"/>
          </a:p>
          <a:p>
            <a:pPr marL="914400" lvl="2" indent="0">
              <a:buNone/>
            </a:pPr>
            <a:endParaRPr lang="zh-CN" altLang="en-US"/>
          </a:p>
        </p:txBody>
      </p:sp>
      <p:pic>
        <p:nvPicPr>
          <p:cNvPr id="5" name="图片 4"/>
          <p:cNvPicPr>
            <a:picLocks noChangeAspect="1"/>
          </p:cNvPicPr>
          <p:nvPr/>
        </p:nvPicPr>
        <p:blipFill>
          <a:blip r:embed="rId1"/>
          <a:stretch>
            <a:fillRect/>
          </a:stretch>
        </p:blipFill>
        <p:spPr>
          <a:xfrm>
            <a:off x="3227070" y="4966970"/>
            <a:ext cx="5314950" cy="1466850"/>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网络层</a:t>
            </a:r>
            <a:endParaRPr lang="zh-CN" altLang="en-US">
              <a:sym typeface="+mn-ea"/>
            </a:endParaRPr>
          </a:p>
        </p:txBody>
      </p:sp>
      <p:sp>
        <p:nvSpPr>
          <p:cNvPr id="3" name="内容占位符 2"/>
          <p:cNvSpPr/>
          <p:nvPr>
            <p:ph idx="1"/>
          </p:nvPr>
        </p:nvSpPr>
        <p:spPr/>
        <p:txBody>
          <a:bodyPr/>
          <a:p>
            <a:pPr marL="914400" lvl="2" indent="0">
              <a:buNone/>
            </a:pPr>
            <a:r>
              <a:rPr lang="zh-CN" sz="2800">
                <a:sym typeface="+mn-ea"/>
              </a:rPr>
              <a:t>负责源主机到目的主机的数据传输</a:t>
            </a:r>
            <a:endParaRPr lang="zh-CN" sz="2800">
              <a:sym typeface="+mn-ea"/>
            </a:endParaRPr>
          </a:p>
          <a:p>
            <a:pPr marL="914400" lvl="2" indent="0">
              <a:buNone/>
            </a:pPr>
            <a:endParaRPr lang="zh-CN" altLang="en-US" sz="2800">
              <a:sym typeface="+mn-ea"/>
            </a:endParaRPr>
          </a:p>
          <a:p>
            <a:pPr marL="914400" lvl="2" indent="0">
              <a:buNone/>
            </a:pPr>
            <a:r>
              <a:rPr lang="zh-CN" altLang="en-US"/>
              <a:t>所有的路由器都涉及网络层</a:t>
            </a:r>
            <a:endParaRPr lang="zh-CN" altLang="en-US"/>
          </a:p>
          <a:p>
            <a:pPr marL="914400" lvl="2" indent="0">
              <a:buNone/>
            </a:pPr>
            <a:endParaRPr lang="zh-CN" altLang="en-US"/>
          </a:p>
          <a:p>
            <a:pPr marL="914400" lvl="2" indent="0">
              <a:buNone/>
            </a:pPr>
            <a:endParaRPr lang="zh-CN" altLang="en-US"/>
          </a:p>
          <a:p>
            <a:pPr marL="914400" lvl="2" indent="0">
              <a:buNone/>
            </a:pPr>
            <a:endParaRPr lang="zh-CN" altLang="en-US"/>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网络层</a:t>
            </a:r>
            <a:endParaRPr lang="zh-CN" altLang="en-US">
              <a:sym typeface="+mn-ea"/>
            </a:endParaRPr>
          </a:p>
        </p:txBody>
      </p:sp>
      <p:sp>
        <p:nvSpPr>
          <p:cNvPr id="3" name="内容占位符 2"/>
          <p:cNvSpPr/>
          <p:nvPr>
            <p:ph idx="1"/>
          </p:nvPr>
        </p:nvSpPr>
        <p:spPr/>
        <p:txBody>
          <a:bodyPr/>
          <a:p>
            <a:pPr marL="914400" lvl="2" indent="0">
              <a:buNone/>
            </a:pPr>
            <a:endParaRPr lang="zh-CN" altLang="en-US"/>
          </a:p>
          <a:p>
            <a:pPr marL="914400" lvl="2" indent="0">
              <a:buNone/>
            </a:pPr>
            <a:endParaRPr lang="zh-CN" altLang="en-US"/>
          </a:p>
          <a:p>
            <a:pPr marL="914400" lvl="2" indent="0">
              <a:buNone/>
            </a:pPr>
            <a:endParaRPr lang="zh-CN" altLang="en-US"/>
          </a:p>
        </p:txBody>
      </p:sp>
      <p:pic>
        <p:nvPicPr>
          <p:cNvPr id="4" name="图片 3"/>
          <p:cNvPicPr>
            <a:picLocks noChangeAspect="1"/>
          </p:cNvPicPr>
          <p:nvPr/>
        </p:nvPicPr>
        <p:blipFill>
          <a:blip r:embed="rId1"/>
          <a:stretch>
            <a:fillRect/>
          </a:stretch>
        </p:blipFill>
        <p:spPr>
          <a:xfrm>
            <a:off x="3695700" y="1501140"/>
            <a:ext cx="4800600" cy="5000625"/>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网络层</a:t>
            </a:r>
            <a:endParaRPr lang="zh-CN" altLang="en-US"/>
          </a:p>
        </p:txBody>
      </p:sp>
      <p:sp>
        <p:nvSpPr>
          <p:cNvPr id="3" name="内容占位符 2"/>
          <p:cNvSpPr>
            <a:spLocks noGrp="1"/>
          </p:cNvSpPr>
          <p:nvPr>
            <p:ph idx="1"/>
          </p:nvPr>
        </p:nvSpPr>
        <p:spPr/>
        <p:txBody>
          <a:bodyPr/>
          <a:p>
            <a:r>
              <a:rPr lang="zh-CN" altLang="en-US">
                <a:solidFill>
                  <a:srgbClr val="FF0000"/>
                </a:solidFill>
              </a:rPr>
              <a:t>打包</a:t>
            </a:r>
            <a:r>
              <a:rPr lang="zh-CN" altLang="en-US"/>
              <a:t>：在源主机的网络层数据包中封装</a:t>
            </a:r>
            <a:r>
              <a:rPr lang="zh-CN" altLang="en-US">
                <a:solidFill>
                  <a:srgbClr val="FF0000"/>
                </a:solidFill>
              </a:rPr>
              <a:t>有效负荷</a:t>
            </a:r>
            <a:r>
              <a:rPr lang="zh-CN" altLang="en-US"/>
              <a:t>（从上一层接收的数据），并且从来自目的主机网络层的数据包中解封有效负荷</a:t>
            </a:r>
            <a:endParaRPr lang="zh-CN" altLang="en-US"/>
          </a:p>
          <a:p>
            <a:endParaRPr lang="zh-CN" altLang="en-US"/>
          </a:p>
          <a:p>
            <a:r>
              <a:rPr lang="zh-CN" altLang="en-US"/>
              <a:t>负责将数据包从发送者送至接收者，同时保证数据包的内容不被改变</a:t>
            </a:r>
            <a:endParaRPr lang="zh-CN" altLang="en-US"/>
          </a:p>
          <a:p>
            <a:endParaRPr lang="zh-CN" altLang="en-US"/>
          </a:p>
          <a:p>
            <a:r>
              <a:rPr lang="zh-CN" altLang="en-US"/>
              <a:t>传输层的有效负荷可以封装在几个网络层数据包中</a:t>
            </a:r>
            <a:endParaRPr lang="zh-CN" altLang="en-US"/>
          </a:p>
          <a:p>
            <a:endParaRPr lang="zh-CN" altLang="en-US"/>
          </a:p>
          <a:p>
            <a:pPr marL="0" indent="0">
              <a:buNone/>
            </a:pPr>
            <a:endParaRPr lang="zh-CN" altLang="en-US"/>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网络层</a:t>
            </a:r>
            <a:endParaRPr lang="zh-CN" altLang="en-US"/>
          </a:p>
        </p:txBody>
      </p:sp>
      <p:pic>
        <p:nvPicPr>
          <p:cNvPr id="4" name="内容占位符 3"/>
          <p:cNvPicPr>
            <a:picLocks noChangeAspect="1"/>
          </p:cNvPicPr>
          <p:nvPr>
            <p:ph idx="1"/>
          </p:nvPr>
        </p:nvPicPr>
        <p:blipFill>
          <a:blip r:embed="rId1"/>
          <a:stretch>
            <a:fillRect/>
          </a:stretch>
        </p:blipFill>
        <p:spPr>
          <a:xfrm>
            <a:off x="1566545" y="2424430"/>
            <a:ext cx="9058275" cy="3152775"/>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网络层</a:t>
            </a:r>
            <a:endParaRPr lang="zh-CN" altLang="en-US"/>
          </a:p>
        </p:txBody>
      </p:sp>
      <p:sp>
        <p:nvSpPr>
          <p:cNvPr id="3" name="内容占位符 2"/>
          <p:cNvSpPr/>
          <p:nvPr>
            <p:ph idx="1"/>
          </p:nvPr>
        </p:nvSpPr>
        <p:spPr/>
        <p:txBody>
          <a:bodyPr/>
          <a:p>
            <a:pPr marL="0" indent="0">
              <a:buNone/>
            </a:pPr>
            <a:r>
              <a:rPr lang="zh-CN" altLang="en-US" sz="2800">
                <a:sym typeface="+mn-ea"/>
              </a:rPr>
              <a:t>数据包传递</a:t>
            </a:r>
            <a:endParaRPr lang="zh-CN" altLang="en-US" sz="2800"/>
          </a:p>
          <a:p>
            <a:pPr lvl="1"/>
            <a:r>
              <a:rPr lang="zh-CN" altLang="en-US" sz="2800">
                <a:sym typeface="+mn-ea"/>
              </a:rPr>
              <a:t>不可靠传递</a:t>
            </a:r>
            <a:endParaRPr lang="zh-CN" altLang="en-US" sz="2800"/>
          </a:p>
          <a:p>
            <a:pPr lvl="1"/>
            <a:r>
              <a:rPr lang="zh-CN" altLang="en-US" sz="2800">
                <a:sym typeface="+mn-ea"/>
              </a:rPr>
              <a:t>无连接传递</a:t>
            </a:r>
            <a:endParaRPr lang="zh-CN" altLang="en-US" sz="2800"/>
          </a:p>
          <a:p>
            <a:endParaRPr lang="zh-CN" altLang="en-US"/>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网络层</a:t>
            </a:r>
            <a:endParaRPr lang="zh-CN" altLang="en-US"/>
          </a:p>
        </p:txBody>
      </p:sp>
      <p:pic>
        <p:nvPicPr>
          <p:cNvPr id="4" name="内容占位符 3"/>
          <p:cNvPicPr>
            <a:picLocks noChangeAspect="1"/>
          </p:cNvPicPr>
          <p:nvPr>
            <p:ph idx="1"/>
          </p:nvPr>
        </p:nvPicPr>
        <p:blipFill>
          <a:blip r:embed="rId1"/>
          <a:stretch>
            <a:fillRect/>
          </a:stretch>
        </p:blipFill>
        <p:spPr>
          <a:xfrm>
            <a:off x="1571625" y="2070735"/>
            <a:ext cx="9048750" cy="4143375"/>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网络层</a:t>
            </a:r>
            <a:endParaRPr lang="zh-CN" altLang="en-US"/>
          </a:p>
        </p:txBody>
      </p:sp>
      <p:sp>
        <p:nvSpPr>
          <p:cNvPr id="3" name="内容占位符 2"/>
          <p:cNvSpPr/>
          <p:nvPr>
            <p:ph idx="1"/>
          </p:nvPr>
        </p:nvSpPr>
        <p:spPr>
          <a:xfrm>
            <a:off x="838200" y="1839595"/>
            <a:ext cx="10515600" cy="4351338"/>
          </a:xfrm>
        </p:spPr>
        <p:txBody>
          <a:bodyPr/>
          <a:p>
            <a:r>
              <a:rPr lang="zh-CN" altLang="en-US"/>
              <a:t>路由</a:t>
            </a:r>
            <a:endParaRPr lang="zh-CN" altLang="en-US"/>
          </a:p>
          <a:p>
            <a:pPr lvl="1"/>
            <a:r>
              <a:rPr lang="zh-CN" altLang="en-US"/>
              <a:t>网络层为将数据包从源主机传输到目的主机负责</a:t>
            </a:r>
            <a:endParaRPr lang="zh-CN" altLang="en-US"/>
          </a:p>
          <a:p>
            <a:pPr lvl="1"/>
            <a:endParaRPr lang="zh-CN" altLang="en-US"/>
          </a:p>
          <a:p>
            <a:pPr lvl="1"/>
            <a:r>
              <a:rPr lang="zh-CN" altLang="en-US"/>
              <a:t>网络层在可能的路由路线中找到</a:t>
            </a:r>
            <a:r>
              <a:rPr lang="zh-CN" altLang="en-US">
                <a:solidFill>
                  <a:srgbClr val="FF0000"/>
                </a:solidFill>
              </a:rPr>
              <a:t>最优路线</a:t>
            </a:r>
            <a:r>
              <a:rPr lang="zh-CN" altLang="en-US"/>
              <a:t>，需要一些特定的策略来定义最优路线</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1.</a:t>
            </a:r>
            <a:r>
              <a:rPr lang="zh-CN" altLang="en-US">
                <a:sym typeface="+mn-ea"/>
              </a:rPr>
              <a:t>图灵模型</a:t>
            </a:r>
            <a:endParaRPr lang="zh-CN" altLang="en-US"/>
          </a:p>
        </p:txBody>
      </p:sp>
      <p:sp>
        <p:nvSpPr>
          <p:cNvPr id="3" name="内容占位符 2"/>
          <p:cNvSpPr>
            <a:spLocks noGrp="1"/>
          </p:cNvSpPr>
          <p:nvPr>
            <p:ph idx="1"/>
          </p:nvPr>
        </p:nvSpPr>
        <p:spPr>
          <a:xfrm>
            <a:off x="838200" y="1797050"/>
            <a:ext cx="10515600" cy="4351338"/>
          </a:xfrm>
        </p:spPr>
        <p:txBody>
          <a:bodyPr/>
          <a:p>
            <a:pPr marL="0" indent="0">
              <a:buNone/>
            </a:pPr>
            <a:r>
              <a:rPr lang="zh-CN" altLang="en-US"/>
              <a:t>图灵机：什么是图灵机？</a:t>
            </a:r>
            <a:endParaRPr lang="zh-CN" altLang="en-US"/>
          </a:p>
          <a:p>
            <a:r>
              <a:rPr lang="en-US" altLang="zh-CN" sz="1800"/>
              <a:t>Alan Turing</a:t>
            </a:r>
            <a:r>
              <a:rPr lang="zh-CN" altLang="en-US" sz="1800"/>
              <a:t>（阿兰</a:t>
            </a:r>
            <a:r>
              <a:rPr lang="en-US" altLang="zh-CN" sz="1800"/>
              <a:t>-</a:t>
            </a:r>
            <a:r>
              <a:rPr lang="zh-CN" altLang="en-US" sz="1800"/>
              <a:t>图灵）</a:t>
            </a:r>
            <a:r>
              <a:rPr lang="en-US" altLang="zh-CN" sz="1800"/>
              <a:t>1937</a:t>
            </a:r>
            <a:r>
              <a:rPr lang="zh-CN" altLang="en-US" sz="1800"/>
              <a:t>年首次提出通用计算机</a:t>
            </a:r>
            <a:r>
              <a:rPr lang="zh-CN" altLang="en-US" sz="1800">
                <a:solidFill>
                  <a:srgbClr val="FF0000"/>
                </a:solidFill>
              </a:rPr>
              <a:t>设想</a:t>
            </a:r>
            <a:r>
              <a:rPr lang="zh-CN" altLang="en-US" sz="1800"/>
              <a:t>：所有的计算都可能在一种特殊的机器上执行。</a:t>
            </a:r>
            <a:endParaRPr lang="zh-CN" altLang="en-US" sz="1800"/>
          </a:p>
          <a:p>
            <a:r>
              <a:rPr lang="zh-CN" altLang="en-US" sz="1800"/>
              <a:t>是一种数学上的描述</a:t>
            </a:r>
            <a:endParaRPr lang="zh-CN" altLang="en-US" sz="1800"/>
          </a:p>
          <a:p>
            <a:r>
              <a:rPr lang="zh-CN" altLang="en-US" sz="1800"/>
              <a:t>不是一台真实的机器</a:t>
            </a:r>
            <a:endParaRPr lang="zh-CN" altLang="en-US" sz="1800"/>
          </a:p>
          <a:p>
            <a:endParaRPr lang="zh-CN" altLang="en-US" sz="1800"/>
          </a:p>
          <a:p>
            <a:r>
              <a:rPr lang="zh-CN" altLang="en-US" sz="1800"/>
              <a:t>图灵奖</a:t>
            </a:r>
            <a:endParaRPr lang="zh-CN" altLang="en-US"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二进制系统（以</a:t>
            </a:r>
            <a:r>
              <a:rPr lang="en-US" altLang="zh-CN">
                <a:sym typeface="+mn-ea"/>
              </a:rPr>
              <a:t>2</a:t>
            </a:r>
            <a:r>
              <a:rPr lang="zh-CN" altLang="en-US">
                <a:sym typeface="+mn-ea"/>
              </a:rPr>
              <a:t>为底）</a:t>
            </a:r>
            <a:r>
              <a:rPr lang="en-US" altLang="zh-CN">
                <a:sym typeface="+mn-ea"/>
              </a:rPr>
              <a:t>——</a:t>
            </a:r>
            <a:r>
              <a:rPr lang="zh-CN" altLang="en-US">
                <a:sym typeface="+mn-ea"/>
              </a:rPr>
              <a:t>位置量表示</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838200" y="2069465"/>
            <a:ext cx="10270490" cy="2964815"/>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网络层</a:t>
            </a:r>
            <a:endParaRPr lang="zh-CN" altLang="en-US"/>
          </a:p>
        </p:txBody>
      </p:sp>
      <p:sp>
        <p:nvSpPr>
          <p:cNvPr id="3" name="内容占位符 2"/>
          <p:cNvSpPr/>
          <p:nvPr>
            <p:ph idx="1"/>
          </p:nvPr>
        </p:nvSpPr>
        <p:spPr>
          <a:xfrm>
            <a:off x="838200" y="1839595"/>
            <a:ext cx="10515600" cy="4351338"/>
          </a:xfrm>
        </p:spPr>
        <p:txBody>
          <a:bodyPr/>
          <a:p>
            <a:r>
              <a:rPr lang="zh-CN" altLang="en-US"/>
              <a:t>网络层协议</a:t>
            </a:r>
            <a:endParaRPr lang="zh-CN" altLang="en-US"/>
          </a:p>
          <a:p>
            <a:pPr lvl="1"/>
            <a:r>
              <a:rPr lang="zh-CN" altLang="en-US" sz="2400"/>
              <a:t>网络层有很多协议，但最主要的协议是</a:t>
            </a:r>
            <a:r>
              <a:rPr lang="zh-CN" altLang="en-US" sz="2400">
                <a:solidFill>
                  <a:srgbClr val="FF0000"/>
                </a:solidFill>
              </a:rPr>
              <a:t>网际协议（</a:t>
            </a:r>
            <a:r>
              <a:rPr lang="en-US" altLang="zh-CN" sz="2400">
                <a:solidFill>
                  <a:srgbClr val="FF0000"/>
                </a:solidFill>
              </a:rPr>
              <a:t>IP</a:t>
            </a:r>
            <a:r>
              <a:rPr lang="zh-CN" altLang="en-US" sz="2400">
                <a:solidFill>
                  <a:srgbClr val="FF0000"/>
                </a:solidFill>
              </a:rPr>
              <a:t>协议）</a:t>
            </a:r>
            <a:r>
              <a:rPr lang="zh-CN" altLang="en-US" sz="2400"/>
              <a:t>，其他协议都是辅助协议，帮助</a:t>
            </a:r>
            <a:r>
              <a:rPr lang="en-US" altLang="zh-CN" sz="2400"/>
              <a:t>IP</a:t>
            </a:r>
            <a:r>
              <a:rPr lang="zh-CN" altLang="en-US" sz="2400"/>
              <a:t>完成职责</a:t>
            </a:r>
            <a:endParaRPr lang="zh-CN" altLang="en-US" sz="2400"/>
          </a:p>
          <a:p>
            <a:pPr lvl="1"/>
            <a:endParaRPr lang="zh-CN" altLang="en-US" sz="2400"/>
          </a:p>
          <a:p>
            <a:pPr lvl="1"/>
            <a:r>
              <a:rPr lang="zh-CN" altLang="en-US" sz="2400"/>
              <a:t>两类网络协议：</a:t>
            </a:r>
            <a:r>
              <a:rPr lang="en-US" altLang="zh-CN" sz="2400"/>
              <a:t>IPv4</a:t>
            </a:r>
            <a:r>
              <a:rPr lang="zh-CN" altLang="en-US" sz="2400"/>
              <a:t>和</a:t>
            </a:r>
            <a:r>
              <a:rPr lang="en-US" altLang="zh-CN" sz="2400"/>
              <a:t>IPv6</a:t>
            </a:r>
            <a:endParaRPr lang="zh-CN" altLang="en-US"/>
          </a:p>
          <a:p>
            <a:endParaRPr lang="zh-CN" altLang="en-US"/>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网络层</a:t>
            </a:r>
            <a:r>
              <a:rPr lang="en-US" altLang="zh-CN">
                <a:sym typeface="+mn-ea"/>
              </a:rPr>
              <a:t>——IPv4</a:t>
            </a:r>
            <a:r>
              <a:rPr lang="zh-CN" altLang="en-US">
                <a:sym typeface="+mn-ea"/>
              </a:rPr>
              <a:t>协议</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r>
              <a:rPr lang="zh-CN" altLang="en-US" sz="2000"/>
              <a:t>第</a:t>
            </a:r>
            <a:r>
              <a:rPr lang="en-US" altLang="zh-CN" sz="2000"/>
              <a:t>4</a:t>
            </a:r>
            <a:r>
              <a:rPr lang="zh-CN" altLang="en-US" sz="2000"/>
              <a:t>版</a:t>
            </a:r>
            <a:r>
              <a:rPr lang="zh-CN" altLang="en-US" sz="2000">
                <a:sym typeface="+mn-ea"/>
              </a:rPr>
              <a:t>网际协议（</a:t>
            </a:r>
            <a:r>
              <a:rPr lang="en-US" altLang="zh-CN" sz="2000">
                <a:sym typeface="+mn-ea"/>
              </a:rPr>
              <a:t>IPv4</a:t>
            </a:r>
            <a:r>
              <a:rPr lang="zh-CN" altLang="en-US" sz="2000">
                <a:sym typeface="+mn-ea"/>
              </a:rPr>
              <a:t>）</a:t>
            </a:r>
            <a:endParaRPr lang="zh-CN" altLang="en-US" sz="2000">
              <a:sym typeface="+mn-ea"/>
            </a:endParaRPr>
          </a:p>
          <a:p>
            <a:r>
              <a:rPr lang="en-US" altLang="zh-CN" sz="2000"/>
              <a:t>IPv4</a:t>
            </a:r>
            <a:r>
              <a:rPr lang="zh-CN" altLang="en-US" sz="2000"/>
              <a:t>地址：用来标记每个设备和互联网之间的连接的</a:t>
            </a:r>
            <a:r>
              <a:rPr lang="zh-CN" altLang="en-US" sz="2000">
                <a:solidFill>
                  <a:srgbClr val="FF0000"/>
                </a:solidFill>
              </a:rPr>
              <a:t>标识符</a:t>
            </a:r>
            <a:r>
              <a:rPr lang="zh-CN" altLang="en-US" sz="2000"/>
              <a:t>，也叫作</a:t>
            </a:r>
            <a:r>
              <a:rPr lang="zh-CN" altLang="en-US" sz="2000">
                <a:solidFill>
                  <a:srgbClr val="FF0000"/>
                </a:solidFill>
              </a:rPr>
              <a:t>网络地址</a:t>
            </a:r>
            <a:r>
              <a:rPr lang="zh-CN" altLang="en-US" sz="2000"/>
              <a:t>，是一种</a:t>
            </a:r>
            <a:r>
              <a:rPr lang="en-US" altLang="zh-CN" sz="2000">
                <a:solidFill>
                  <a:srgbClr val="FF0000"/>
                </a:solidFill>
              </a:rPr>
              <a:t>32</a:t>
            </a:r>
            <a:r>
              <a:rPr lang="zh-CN" altLang="en-US" sz="2000">
                <a:solidFill>
                  <a:srgbClr val="FF0000"/>
                </a:solidFill>
              </a:rPr>
              <a:t>位</a:t>
            </a:r>
            <a:r>
              <a:rPr lang="zh-CN" altLang="en-US" sz="2000"/>
              <a:t>的地址，</a:t>
            </a:r>
            <a:r>
              <a:rPr lang="zh-CN" altLang="en-US" sz="2000">
                <a:solidFill>
                  <a:srgbClr val="FF0000"/>
                </a:solidFill>
              </a:rPr>
              <a:t>唯一</a:t>
            </a:r>
            <a:r>
              <a:rPr lang="zh-CN" altLang="en-US" sz="2000"/>
              <a:t>但又通用地定义了主机或路由器与网络之间的连接</a:t>
            </a:r>
            <a:endParaRPr lang="zh-CN" altLang="en-US" sz="2000"/>
          </a:p>
          <a:p>
            <a:endParaRPr lang="zh-CN" altLang="en-US" sz="2000"/>
          </a:p>
          <a:p>
            <a:r>
              <a:rPr lang="en-US" altLang="zh-CN" sz="2000"/>
              <a:t>IP</a:t>
            </a:r>
            <a:r>
              <a:rPr lang="zh-CN" altLang="en-US" sz="2000"/>
              <a:t>地址是</a:t>
            </a:r>
            <a:r>
              <a:rPr lang="zh-CN" altLang="en-US" sz="2000">
                <a:solidFill>
                  <a:srgbClr val="FF0000"/>
                </a:solidFill>
              </a:rPr>
              <a:t>连接的地址</a:t>
            </a:r>
            <a:r>
              <a:rPr lang="zh-CN" altLang="en-US" sz="2000"/>
              <a:t>而非主机或路由器的地址，当一个设备移到另外的网络中，它的</a:t>
            </a:r>
            <a:r>
              <a:rPr lang="en-US" altLang="zh-CN" sz="2000"/>
              <a:t>IP</a:t>
            </a:r>
            <a:r>
              <a:rPr lang="zh-CN" altLang="en-US" sz="2000"/>
              <a:t>地址可能会改变</a:t>
            </a:r>
            <a:endParaRPr lang="zh-CN" altLang="en-US" sz="2000"/>
          </a:p>
          <a:p>
            <a:endParaRPr lang="zh-CN" altLang="en-US" sz="2000"/>
          </a:p>
          <a:p>
            <a:r>
              <a:rPr lang="en-US" altLang="zh-CN" sz="2000"/>
              <a:t>IPv4</a:t>
            </a:r>
            <a:r>
              <a:rPr lang="zh-CN" altLang="en-US" sz="2000"/>
              <a:t>地址是</a:t>
            </a:r>
            <a:r>
              <a:rPr lang="zh-CN" altLang="en-US" sz="2000">
                <a:solidFill>
                  <a:srgbClr val="FF0000"/>
                </a:solidFill>
              </a:rPr>
              <a:t>独一无二</a:t>
            </a:r>
            <a:r>
              <a:rPr lang="zh-CN" altLang="en-US" sz="2000"/>
              <a:t>的，每个地址定义一个且只有一个与网络之间的连接，如果一个设备（如路由器）有多个网络连接，那么就有多个</a:t>
            </a:r>
            <a:r>
              <a:rPr lang="en-US" altLang="zh-CN" sz="2000"/>
              <a:t>IPv4</a:t>
            </a:r>
            <a:r>
              <a:rPr lang="zh-CN" altLang="en-US" sz="2000"/>
              <a:t>地址。</a:t>
            </a:r>
            <a:endParaRPr lang="zh-CN" altLang="en-US" sz="200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网络层</a:t>
            </a:r>
            <a:r>
              <a:rPr lang="en-US" altLang="zh-CN">
                <a:sym typeface="+mn-ea"/>
              </a:rPr>
              <a:t>——IPv4</a:t>
            </a:r>
            <a:r>
              <a:rPr lang="zh-CN" altLang="en-US">
                <a:sym typeface="+mn-ea"/>
              </a:rPr>
              <a:t>协议</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r>
              <a:rPr lang="en-US"/>
              <a:t>IPv4</a:t>
            </a:r>
            <a:r>
              <a:rPr lang="zh-CN" altLang="en-US"/>
              <a:t>地址的三种表示法</a:t>
            </a:r>
            <a:endParaRPr lang="zh-CN" altLang="en-US"/>
          </a:p>
          <a:p>
            <a:pPr lvl="1"/>
            <a:r>
              <a:rPr lang="zh-CN" altLang="en-US" sz="2000"/>
              <a:t>以二进制表示法</a:t>
            </a:r>
            <a:endParaRPr lang="zh-CN" altLang="en-US" sz="2000"/>
          </a:p>
          <a:p>
            <a:pPr lvl="1"/>
            <a:r>
              <a:rPr lang="zh-CN" altLang="en-US" sz="2000"/>
              <a:t>带点的十进制表示法</a:t>
            </a:r>
            <a:endParaRPr lang="zh-CN" altLang="en-US" sz="2000"/>
          </a:p>
          <a:p>
            <a:pPr lvl="1"/>
            <a:r>
              <a:rPr lang="zh-CN" altLang="en-US" sz="2000"/>
              <a:t>十六进制表示法</a:t>
            </a:r>
            <a:endParaRPr lang="zh-CN" altLang="en-US" sz="2000"/>
          </a:p>
          <a:p>
            <a:pPr marL="457200" lvl="1" indent="0">
              <a:buNone/>
            </a:pPr>
            <a:endParaRPr lang="zh-CN" altLang="en-US" sz="2000"/>
          </a:p>
        </p:txBody>
      </p:sp>
      <p:pic>
        <p:nvPicPr>
          <p:cNvPr id="4" name="图片 3"/>
          <p:cNvPicPr>
            <a:picLocks noChangeAspect="1"/>
          </p:cNvPicPr>
          <p:nvPr/>
        </p:nvPicPr>
        <p:blipFill>
          <a:blip r:embed="rId1"/>
          <a:stretch>
            <a:fillRect/>
          </a:stretch>
        </p:blipFill>
        <p:spPr>
          <a:xfrm>
            <a:off x="2843530" y="3540125"/>
            <a:ext cx="6505575" cy="2514600"/>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网络层</a:t>
            </a:r>
            <a:r>
              <a:rPr lang="en-US" altLang="zh-CN">
                <a:sym typeface="+mn-ea"/>
              </a:rPr>
              <a:t>——IPv4</a:t>
            </a:r>
            <a:r>
              <a:rPr lang="zh-CN" altLang="en-US">
                <a:sym typeface="+mn-ea"/>
              </a:rPr>
              <a:t>协议</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r>
              <a:rPr lang="en-US"/>
              <a:t>IPv4</a:t>
            </a:r>
            <a:r>
              <a:rPr lang="zh-CN" altLang="en-US"/>
              <a:t>地址的分级</a:t>
            </a:r>
            <a:endParaRPr lang="zh-CN" altLang="en-US"/>
          </a:p>
          <a:p>
            <a:pPr lvl="1"/>
            <a:r>
              <a:rPr lang="zh-CN" altLang="en-US" sz="2000"/>
              <a:t>地址的第一部分叫做前缀，定义网络</a:t>
            </a:r>
            <a:endParaRPr lang="zh-CN" altLang="en-US" sz="2000"/>
          </a:p>
          <a:p>
            <a:pPr lvl="1"/>
            <a:r>
              <a:rPr lang="zh-CN" altLang="en-US" sz="2000"/>
              <a:t>地址的第二部分叫做后缀，定义节点（设备和网络的连接）</a:t>
            </a:r>
            <a:endParaRPr lang="zh-CN" altLang="en-US" sz="2000"/>
          </a:p>
          <a:p>
            <a:pPr lvl="1"/>
            <a:r>
              <a:rPr lang="zh-CN" altLang="en-US" sz="2000"/>
              <a:t>前缀和后缀的长度取决于网络（组织）的站点</a:t>
            </a:r>
            <a:endParaRPr lang="zh-CN"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pic>
        <p:nvPicPr>
          <p:cNvPr id="6" name="图片 5"/>
          <p:cNvPicPr>
            <a:picLocks noChangeAspect="1"/>
          </p:cNvPicPr>
          <p:nvPr/>
        </p:nvPicPr>
        <p:blipFill>
          <a:blip r:embed="rId1"/>
          <a:stretch>
            <a:fillRect/>
          </a:stretch>
        </p:blipFill>
        <p:spPr>
          <a:xfrm>
            <a:off x="2590800" y="3602355"/>
            <a:ext cx="5486400" cy="312420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网络层</a:t>
            </a:r>
            <a:r>
              <a:rPr lang="en-US" altLang="zh-CN">
                <a:sym typeface="+mn-ea"/>
              </a:rPr>
              <a:t>——IPv4</a:t>
            </a:r>
            <a:r>
              <a:rPr lang="zh-CN" altLang="en-US">
                <a:sym typeface="+mn-ea"/>
              </a:rPr>
              <a:t>协议</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r>
              <a:rPr lang="en-US"/>
              <a:t>IPv4</a:t>
            </a:r>
            <a:r>
              <a:rPr lang="zh-CN" altLang="en-US"/>
              <a:t>数据报</a:t>
            </a:r>
            <a:endParaRPr lang="zh-CN" altLang="en-US"/>
          </a:p>
          <a:p>
            <a:pPr lvl="1"/>
            <a:r>
              <a:rPr lang="en-US" altLang="zh-CN"/>
              <a:t>IP</a:t>
            </a:r>
            <a:r>
              <a:rPr lang="zh-CN" altLang="en-US"/>
              <a:t>使用的</a:t>
            </a:r>
            <a:r>
              <a:rPr lang="zh-CN" altLang="en-US">
                <a:solidFill>
                  <a:srgbClr val="FF0000"/>
                </a:solidFill>
              </a:rPr>
              <a:t>数据包</a:t>
            </a:r>
            <a:r>
              <a:rPr lang="zh-CN" altLang="en-US"/>
              <a:t>叫做</a:t>
            </a:r>
            <a:r>
              <a:rPr lang="zh-CN" altLang="en-US">
                <a:solidFill>
                  <a:srgbClr val="FF0000"/>
                </a:solidFill>
              </a:rPr>
              <a:t>数据报</a:t>
            </a:r>
            <a:r>
              <a:rPr lang="zh-CN" altLang="en-US"/>
              <a:t>，数据报是一种长度不一的数据包</a:t>
            </a:r>
            <a:endParaRPr lang="zh-CN" altLang="en-US"/>
          </a:p>
          <a:p>
            <a:r>
              <a:rPr lang="zh-CN" altLang="en-US"/>
              <a:t>数据包包括两部分：</a:t>
            </a:r>
            <a:endParaRPr lang="zh-CN" altLang="en-US"/>
          </a:p>
          <a:p>
            <a:pPr lvl="1"/>
            <a:r>
              <a:rPr lang="zh-CN" altLang="en-US"/>
              <a:t>头：长度是</a:t>
            </a:r>
            <a:r>
              <a:rPr lang="en-US" altLang="zh-CN"/>
              <a:t>20~60</a:t>
            </a:r>
            <a:r>
              <a:rPr lang="zh-CN" altLang="en-US"/>
              <a:t>字节，包含路由和传递时必要的信息</a:t>
            </a:r>
            <a:endParaRPr lang="zh-CN" altLang="en-US"/>
          </a:p>
          <a:p>
            <a:pPr lvl="1"/>
            <a:r>
              <a:rPr lang="zh-CN" altLang="en-US"/>
              <a:t>有效负荷（数据）</a:t>
            </a:r>
            <a:endParaRPr lang="zh-CN" altLang="en-US"/>
          </a:p>
          <a:p>
            <a:endParaRPr lang="en-US"/>
          </a:p>
          <a:p>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pic>
        <p:nvPicPr>
          <p:cNvPr id="4" name="图片 3"/>
          <p:cNvPicPr>
            <a:picLocks noChangeAspect="1"/>
          </p:cNvPicPr>
          <p:nvPr/>
        </p:nvPicPr>
        <p:blipFill>
          <a:blip r:embed="rId1"/>
          <a:stretch>
            <a:fillRect/>
          </a:stretch>
        </p:blipFill>
        <p:spPr>
          <a:xfrm>
            <a:off x="3875405" y="4403725"/>
            <a:ext cx="5343525" cy="1914525"/>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网络层</a:t>
            </a:r>
            <a:r>
              <a:rPr lang="en-US" altLang="zh-CN">
                <a:sym typeface="+mn-ea"/>
              </a:rPr>
              <a:t>——IPv6</a:t>
            </a:r>
            <a:r>
              <a:rPr lang="zh-CN" altLang="en-US">
                <a:sym typeface="+mn-ea"/>
              </a:rPr>
              <a:t>协议</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r>
              <a:rPr lang="zh-CN" altLang="en-US"/>
              <a:t>第</a:t>
            </a:r>
            <a:r>
              <a:rPr lang="en-US" altLang="zh-CN"/>
              <a:t>6</a:t>
            </a:r>
            <a:r>
              <a:rPr lang="zh-CN" altLang="en-US"/>
              <a:t>版网际协议（</a:t>
            </a:r>
            <a:r>
              <a:rPr lang="en-US" altLang="zh-CN"/>
              <a:t>IPv6</a:t>
            </a:r>
            <a:r>
              <a:rPr lang="zh-CN" altLang="en-US"/>
              <a:t>）</a:t>
            </a:r>
            <a:endParaRPr lang="zh-CN" altLang="en-US"/>
          </a:p>
          <a:p>
            <a:pPr lvl="1"/>
            <a:endParaRPr lang="zh-CN" altLang="en-US" sz="2400"/>
          </a:p>
          <a:p>
            <a:pPr marL="457200" lvl="1" indent="0">
              <a:buNone/>
            </a:pPr>
            <a:r>
              <a:rPr lang="zh-CN" altLang="en-US" sz="2400">
                <a:solidFill>
                  <a:srgbClr val="FF0000"/>
                </a:solidFill>
              </a:rPr>
              <a:t>扩大</a:t>
            </a:r>
            <a:r>
              <a:rPr lang="en-US" altLang="zh-CN" sz="2400">
                <a:solidFill>
                  <a:srgbClr val="FF0000"/>
                </a:solidFill>
              </a:rPr>
              <a:t>IPv4</a:t>
            </a:r>
            <a:r>
              <a:rPr lang="zh-CN" altLang="en-US" sz="2400">
                <a:solidFill>
                  <a:srgbClr val="FF0000"/>
                </a:solidFill>
              </a:rPr>
              <a:t>的地址空间</a:t>
            </a:r>
            <a:r>
              <a:rPr lang="zh-CN" altLang="en-US" sz="2400"/>
              <a:t>，同时重新设计</a:t>
            </a:r>
            <a:r>
              <a:rPr lang="en-US" altLang="zh-CN" sz="2400"/>
              <a:t>IP</a:t>
            </a:r>
            <a:r>
              <a:rPr lang="zh-CN" altLang="en-US" sz="2400"/>
              <a:t>数据包的格式，并修改一些辅助性协议</a:t>
            </a:r>
            <a:endParaRPr lang="zh-CN" altLang="en-US" sz="2400"/>
          </a:p>
          <a:p>
            <a:pPr lvl="1"/>
            <a:endParaRPr lang="zh-CN" altLang="en-US" sz="2400"/>
          </a:p>
          <a:p>
            <a:pPr lvl="1"/>
            <a:endParaRPr lang="en-US"/>
          </a:p>
          <a:p>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网络层</a:t>
            </a:r>
            <a:r>
              <a:rPr lang="en-US" altLang="zh-CN">
                <a:sym typeface="+mn-ea"/>
              </a:rPr>
              <a:t>——IPv6</a:t>
            </a:r>
            <a:r>
              <a:rPr lang="zh-CN" altLang="en-US">
                <a:sym typeface="+mn-ea"/>
              </a:rPr>
              <a:t>协议</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r>
              <a:rPr lang="en-US" altLang="zh-CN"/>
              <a:t>IPv6</a:t>
            </a:r>
            <a:r>
              <a:rPr lang="zh-CN" altLang="en-US"/>
              <a:t>地址</a:t>
            </a:r>
            <a:endParaRPr lang="zh-CN" altLang="en-US"/>
          </a:p>
          <a:p>
            <a:pPr marL="457200" lvl="1" indent="0">
              <a:buNone/>
            </a:pPr>
            <a:r>
              <a:rPr lang="zh-CN" altLang="en-US"/>
              <a:t>为了防止地址耗尽，</a:t>
            </a:r>
            <a:r>
              <a:rPr lang="en-US" altLang="zh-CN"/>
              <a:t>IPv6</a:t>
            </a:r>
            <a:r>
              <a:rPr lang="zh-CN" altLang="en-US"/>
              <a:t>使用</a:t>
            </a:r>
            <a:r>
              <a:rPr lang="en-US" altLang="zh-CN">
                <a:solidFill>
                  <a:srgbClr val="FF0000"/>
                </a:solidFill>
              </a:rPr>
              <a:t>128</a:t>
            </a:r>
            <a:r>
              <a:rPr lang="zh-CN" altLang="en-US">
                <a:solidFill>
                  <a:srgbClr val="FF0000"/>
                </a:solidFill>
              </a:rPr>
              <a:t>位</a:t>
            </a:r>
            <a:r>
              <a:rPr lang="zh-CN" altLang="en-US"/>
              <a:t>来定义任何连接到网络中的设备</a:t>
            </a:r>
            <a:endParaRPr lang="zh-CN" altLang="en-US"/>
          </a:p>
          <a:p>
            <a:pPr marL="457200" lvl="1" indent="0">
              <a:buNone/>
            </a:pPr>
            <a:endParaRPr lang="zh-CN" altLang="en-US"/>
          </a:p>
          <a:p>
            <a:pPr marL="457200" lvl="1" indent="0">
              <a:buNone/>
            </a:pPr>
            <a:r>
              <a:rPr lang="zh-CN" altLang="en-US"/>
              <a:t>地址显示为二进制或冒号十六进制的格式</a:t>
            </a:r>
            <a:endParaRPr lang="zh-CN" altLang="en-US"/>
          </a:p>
          <a:p>
            <a:pPr lvl="1"/>
            <a:r>
              <a:rPr lang="en-US" altLang="zh-CN"/>
              <a:t>	</a:t>
            </a:r>
            <a:r>
              <a:rPr lang="zh-CN" altLang="en-US"/>
              <a:t>二进制用于计算机的存储</a:t>
            </a:r>
            <a:endParaRPr lang="zh-CN" altLang="en-US"/>
          </a:p>
          <a:p>
            <a:pPr lvl="1"/>
            <a:r>
              <a:rPr lang="en-US" altLang="zh-CN"/>
              <a:t>	</a:t>
            </a:r>
            <a:r>
              <a:rPr lang="zh-CN" altLang="en-US"/>
              <a:t>十六进制用于人们的使用</a:t>
            </a:r>
            <a:endParaRPr lang="zh-CN" altLang="en-US"/>
          </a:p>
          <a:p>
            <a:pPr lvl="1"/>
            <a:endParaRPr lang="zh-CN" altLang="en-US"/>
          </a:p>
          <a:p>
            <a:pPr marL="457200" lvl="1" indent="0">
              <a:buNone/>
            </a:pPr>
            <a:endParaRPr lang="zh-CN" altLang="en-US"/>
          </a:p>
          <a:p>
            <a:pPr lvl="1">
              <a:buNone/>
            </a:pPr>
            <a:endParaRPr lang="en-US"/>
          </a:p>
          <a:p>
            <a:r>
              <a:rPr lang="en-US" altLang="en-US" sz="2000"/>
              <a:t>IPV6</a:t>
            </a:r>
            <a:r>
              <a:rPr lang="zh-CN" altLang="en-US" sz="2000"/>
              <a:t>地址</a:t>
            </a:r>
            <a:r>
              <a:rPr lang="zh-CN" altLang="en-US" sz="2000"/>
              <a:t>分级：站点（组织）、子网、连接（到主机的连接）</a:t>
            </a:r>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网络层</a:t>
            </a:r>
            <a:r>
              <a:rPr lang="en-US" altLang="zh-CN">
                <a:sym typeface="+mn-ea"/>
              </a:rPr>
              <a:t>——IPv6</a:t>
            </a:r>
            <a:r>
              <a:rPr lang="zh-CN" altLang="en-US">
                <a:sym typeface="+mn-ea"/>
              </a:rPr>
              <a:t>协议</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lvl="1">
              <a:buNone/>
            </a:pPr>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pic>
        <p:nvPicPr>
          <p:cNvPr id="4" name="图片 3"/>
          <p:cNvPicPr>
            <a:picLocks noChangeAspect="1"/>
          </p:cNvPicPr>
          <p:nvPr/>
        </p:nvPicPr>
        <p:blipFill>
          <a:blip r:embed="rId1"/>
          <a:stretch>
            <a:fillRect/>
          </a:stretch>
        </p:blipFill>
        <p:spPr>
          <a:xfrm>
            <a:off x="2419985" y="1257935"/>
            <a:ext cx="8181975" cy="5514975"/>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endParaRPr lang="zh-CN" altLang="en-US"/>
          </a:p>
        </p:txBody>
      </p:sp>
      <p:sp>
        <p:nvSpPr>
          <p:cNvPr id="3" name="内容占位符 2"/>
          <p:cNvSpPr>
            <a:spLocks noGrp="1"/>
          </p:cNvSpPr>
          <p:nvPr>
            <p:ph idx="1"/>
          </p:nvPr>
        </p:nvSpPr>
        <p:spPr/>
        <p:txBody>
          <a:bodyPr/>
          <a:p>
            <a:r>
              <a:rPr lang="en-US" altLang="zh-CN"/>
              <a:t>TCP/IP</a:t>
            </a:r>
            <a:r>
              <a:rPr lang="zh-CN" altLang="en-US"/>
              <a:t>协议</a:t>
            </a:r>
            <a:r>
              <a:rPr lang="zh-CN" altLang="en-US">
                <a:solidFill>
                  <a:srgbClr val="FF0000"/>
                </a:solidFill>
              </a:rPr>
              <a:t>没有定义</a:t>
            </a:r>
            <a:r>
              <a:rPr lang="zh-CN" altLang="en-US"/>
              <a:t>数据链路层中的</a:t>
            </a:r>
            <a:r>
              <a:rPr lang="zh-CN" altLang="en-US">
                <a:solidFill>
                  <a:srgbClr val="FF0000"/>
                </a:solidFill>
              </a:rPr>
              <a:t>任何协议</a:t>
            </a:r>
            <a:endParaRPr lang="zh-CN" altLang="en-US"/>
          </a:p>
          <a:p>
            <a:endParaRPr lang="zh-CN" altLang="en-US"/>
          </a:p>
          <a:p>
            <a:r>
              <a:rPr lang="zh-CN" altLang="en-US"/>
              <a:t>源和目标主机只包含一个数据链路层，每个路由器有两个数据链路层</a:t>
            </a:r>
            <a:endParaRPr lang="zh-CN" altLang="en-US"/>
          </a:p>
          <a:p>
            <a:endParaRPr lang="zh-CN" altLang="en-US"/>
          </a:p>
          <a:p>
            <a:endParaRPr lang="zh-CN" altLang="en-US"/>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endParaRPr lang="zh-CN" altLang="en-US"/>
          </a:p>
        </p:txBody>
      </p:sp>
      <p:sp>
        <p:nvSpPr>
          <p:cNvPr id="3" name="内容占位符 2"/>
          <p:cNvSpPr>
            <a:spLocks noGrp="1"/>
          </p:cNvSpPr>
          <p:nvPr>
            <p:ph idx="1"/>
          </p:nvPr>
        </p:nvSpPr>
        <p:spPr/>
        <p:txBody>
          <a:bodyPr/>
          <a:p>
            <a:endParaRPr lang="zh-CN" altLang="en-US"/>
          </a:p>
        </p:txBody>
      </p:sp>
      <p:pic>
        <p:nvPicPr>
          <p:cNvPr id="4" name="图片 3"/>
          <p:cNvPicPr>
            <a:picLocks noChangeAspect="1"/>
          </p:cNvPicPr>
          <p:nvPr/>
        </p:nvPicPr>
        <p:blipFill>
          <a:blip r:embed="rId1"/>
          <a:stretch>
            <a:fillRect/>
          </a:stretch>
        </p:blipFill>
        <p:spPr>
          <a:xfrm>
            <a:off x="3706495" y="1691005"/>
            <a:ext cx="5314950" cy="47434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二进制系统（以</a:t>
            </a:r>
            <a:r>
              <a:rPr lang="en-US" altLang="zh-CN">
                <a:sym typeface="+mn-ea"/>
              </a:rPr>
              <a:t>2</a:t>
            </a:r>
            <a:r>
              <a:rPr lang="zh-CN" altLang="en-US">
                <a:sym typeface="+mn-ea"/>
              </a:rPr>
              <a:t>为底）</a:t>
            </a:r>
            <a:r>
              <a:rPr lang="en-US" altLang="zh-CN">
                <a:sym typeface="+mn-ea"/>
              </a:rPr>
              <a:t>——</a:t>
            </a:r>
            <a:r>
              <a:rPr lang="zh-CN" altLang="en-US">
                <a:sym typeface="+mn-ea"/>
              </a:rPr>
              <a:t>示例</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1377315" y="1691005"/>
            <a:ext cx="8564245" cy="4385945"/>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节点和链接</a:t>
            </a:r>
            <a:endParaRPr lang="zh-CN" altLang="en-US">
              <a:sym typeface="+mn-ea"/>
            </a:endParaRPr>
          </a:p>
        </p:txBody>
      </p:sp>
      <p:sp>
        <p:nvSpPr>
          <p:cNvPr id="3" name="内容占位符 2"/>
          <p:cNvSpPr>
            <a:spLocks noGrp="1"/>
          </p:cNvSpPr>
          <p:nvPr>
            <p:ph idx="1"/>
          </p:nvPr>
        </p:nvSpPr>
        <p:spPr/>
        <p:txBody>
          <a:bodyPr/>
          <a:p>
            <a:r>
              <a:rPr lang="zh-CN"/>
              <a:t>节点和链接</a:t>
            </a:r>
            <a:endParaRPr lang="zh-CN"/>
          </a:p>
          <a:p>
            <a:pPr lvl="1"/>
            <a:r>
              <a:rPr lang="zh-CN"/>
              <a:t>节点：主机和路由器</a:t>
            </a:r>
            <a:endParaRPr lang="zh-CN"/>
          </a:p>
          <a:p>
            <a:pPr lvl="1"/>
            <a:r>
              <a:rPr lang="zh-CN"/>
              <a:t>链接：节点之间的网络看作链接</a:t>
            </a:r>
            <a:endParaRPr lang="zh-CN"/>
          </a:p>
          <a:p>
            <a:r>
              <a:rPr lang="zh-CN"/>
              <a:t>数据链路层的通信是</a:t>
            </a:r>
            <a:r>
              <a:rPr lang="zh-CN">
                <a:solidFill>
                  <a:srgbClr val="FF0000"/>
                </a:solidFill>
              </a:rPr>
              <a:t>节点对节点</a:t>
            </a:r>
            <a:r>
              <a:rPr lang="zh-CN"/>
              <a:t>的</a:t>
            </a:r>
            <a:endParaRPr lang="zh-CN"/>
          </a:p>
          <a:p>
            <a:endParaRPr lang="zh-CN"/>
          </a:p>
        </p:txBody>
      </p:sp>
      <p:pic>
        <p:nvPicPr>
          <p:cNvPr id="4" name="图片 3"/>
          <p:cNvPicPr>
            <a:picLocks noChangeAspect="1"/>
          </p:cNvPicPr>
          <p:nvPr/>
        </p:nvPicPr>
        <p:blipFill>
          <a:blip r:embed="rId1"/>
          <a:stretch>
            <a:fillRect/>
          </a:stretch>
        </p:blipFill>
        <p:spPr>
          <a:xfrm>
            <a:off x="2173605" y="3960495"/>
            <a:ext cx="7505700" cy="2381250"/>
          </a:xfrm>
          <a:prstGeom prst="rect">
            <a:avLst/>
          </a:prstGeom>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局域网（有线</a:t>
            </a:r>
            <a:r>
              <a:rPr lang="en-US" altLang="zh-CN">
                <a:sym typeface="+mn-ea"/>
              </a:rPr>
              <a:t>LAN</a:t>
            </a:r>
            <a:r>
              <a:rPr lang="zh-CN" altLang="en-US">
                <a:sym typeface="+mn-ea"/>
              </a:rPr>
              <a:t>）</a:t>
            </a:r>
            <a:endParaRPr lang="zh-CN" altLang="en-US">
              <a:sym typeface="+mn-ea"/>
            </a:endParaRPr>
          </a:p>
        </p:txBody>
      </p:sp>
      <p:sp>
        <p:nvSpPr>
          <p:cNvPr id="3" name="内容占位符 2"/>
          <p:cNvSpPr>
            <a:spLocks noGrp="1"/>
          </p:cNvSpPr>
          <p:nvPr>
            <p:ph idx="1"/>
          </p:nvPr>
        </p:nvSpPr>
        <p:spPr/>
        <p:txBody>
          <a:bodyPr/>
          <a:p>
            <a:r>
              <a:rPr lang="zh-CN"/>
              <a:t>局域网可以是有线或无线网络</a:t>
            </a:r>
            <a:endParaRPr lang="zh-CN"/>
          </a:p>
          <a:p>
            <a:r>
              <a:rPr lang="zh-CN"/>
              <a:t>有线</a:t>
            </a:r>
            <a:r>
              <a:rPr lang="en-US" altLang="zh-CN"/>
              <a:t>LAN</a:t>
            </a:r>
            <a:r>
              <a:rPr lang="zh-CN" altLang="en-US"/>
              <a:t>：以太网</a:t>
            </a:r>
            <a:endParaRPr lang="zh-CN" altLang="en-US"/>
          </a:p>
          <a:p>
            <a:pPr lvl="1"/>
            <a:r>
              <a:rPr lang="zh-CN" altLang="en-US"/>
              <a:t>以太网的发展经历了</a:t>
            </a:r>
            <a:r>
              <a:rPr lang="en-US" altLang="zh-CN"/>
              <a:t>4</a:t>
            </a:r>
            <a:r>
              <a:rPr lang="zh-CN" altLang="en-US"/>
              <a:t>个阶段：标准以太网（</a:t>
            </a:r>
            <a:r>
              <a:rPr lang="en-US" altLang="zh-CN"/>
              <a:t>10Mbps</a:t>
            </a:r>
            <a:r>
              <a:rPr lang="zh-CN" altLang="en-US"/>
              <a:t>，每秒一千万位）、快速以太网（</a:t>
            </a:r>
            <a:r>
              <a:rPr lang="en-US" altLang="zh-CN"/>
              <a:t>100Mbps</a:t>
            </a:r>
            <a:r>
              <a:rPr lang="zh-CN" altLang="en-US"/>
              <a:t>）、千兆以太网（</a:t>
            </a:r>
            <a:r>
              <a:rPr lang="en-US" altLang="zh-CN"/>
              <a:t>1Gbps</a:t>
            </a:r>
            <a:r>
              <a:rPr lang="zh-CN" altLang="en-US"/>
              <a:t>）和万兆以太网（</a:t>
            </a:r>
            <a:r>
              <a:rPr lang="en-US" altLang="zh-CN"/>
              <a:t>10Gbps</a:t>
            </a:r>
            <a:r>
              <a:rPr lang="zh-CN" altLang="en-US"/>
              <a:t>），数据数率（每秒传输的位数），每一阶段都增加了</a:t>
            </a:r>
            <a:r>
              <a:rPr lang="en-US" altLang="zh-CN"/>
              <a:t>10</a:t>
            </a:r>
            <a:r>
              <a:rPr lang="zh-CN" altLang="en-US"/>
              <a:t>倍</a:t>
            </a:r>
            <a:endParaRPr lang="zh-CN" altLang="en-US"/>
          </a:p>
          <a:p>
            <a:pPr lvl="1"/>
            <a:endParaRPr lang="zh-CN" altLang="en-US"/>
          </a:p>
          <a:p>
            <a:pPr lvl="1"/>
            <a:r>
              <a:rPr lang="zh-CN" altLang="en-US"/>
              <a:t>这些位不是一个接一个发送的，每组数据都被打包起来称为</a:t>
            </a:r>
            <a:r>
              <a:rPr lang="zh-CN" altLang="en-US">
                <a:solidFill>
                  <a:srgbClr val="FF0000"/>
                </a:solidFill>
              </a:rPr>
              <a:t>帧</a:t>
            </a:r>
            <a:endParaRPr lang="zh-CN" altLang="en-US"/>
          </a:p>
          <a:p>
            <a:pPr lvl="1"/>
            <a:endParaRPr lang="zh-CN" altLang="en-US"/>
          </a:p>
          <a:p>
            <a:pPr lvl="1"/>
            <a:r>
              <a:rPr lang="zh-CN" altLang="en-US"/>
              <a:t>帧：包含负荷（数据）、源地址（</a:t>
            </a:r>
            <a:r>
              <a:rPr lang="en-US" altLang="zh-CN"/>
              <a:t>6</a:t>
            </a:r>
            <a:r>
              <a:rPr lang="zh-CN" altLang="en-US"/>
              <a:t>字节）、目的地址（</a:t>
            </a:r>
            <a:r>
              <a:rPr lang="en-US" altLang="zh-CN"/>
              <a:t>6</a:t>
            </a:r>
            <a:r>
              <a:rPr lang="zh-CN" altLang="en-US"/>
              <a:t>字节</a:t>
            </a:r>
            <a:r>
              <a:rPr lang="zh-CN" altLang="en-US"/>
              <a:t>）、数据类型（</a:t>
            </a:r>
            <a:r>
              <a:rPr lang="en-US" altLang="zh-CN"/>
              <a:t>2</a:t>
            </a:r>
            <a:r>
              <a:rPr lang="zh-CN" altLang="en-US"/>
              <a:t>字节</a:t>
            </a:r>
            <a:r>
              <a:rPr lang="zh-CN" altLang="en-US"/>
              <a:t>）、循环校验位（</a:t>
            </a:r>
            <a:r>
              <a:rPr lang="en-US" altLang="zh-CN"/>
              <a:t>4</a:t>
            </a:r>
            <a:r>
              <a:rPr lang="zh-CN" altLang="en-US"/>
              <a:t>位，校验</a:t>
            </a:r>
            <a:r>
              <a:rPr lang="zh-CN" altLang="en-US">
                <a:sym typeface="+mn-ea"/>
              </a:rPr>
              <a:t>数据完整性</a:t>
            </a:r>
            <a:r>
              <a:rPr lang="zh-CN" altLang="en-US"/>
              <a:t>）</a:t>
            </a:r>
            <a:endParaRPr lang="zh-CN" altLang="en-US"/>
          </a:p>
          <a:p>
            <a:pPr lvl="1"/>
            <a:endParaRPr lang="zh-CN" altLang="en-US"/>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局域网（帧）</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1513840" y="2243455"/>
            <a:ext cx="9163050" cy="3514725"/>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局域网（无线</a:t>
            </a:r>
            <a:r>
              <a:rPr lang="en-US" altLang="zh-CN">
                <a:sym typeface="+mn-ea"/>
              </a:rPr>
              <a:t>LAN</a:t>
            </a:r>
            <a:r>
              <a:rPr lang="zh-CN" altLang="en-US">
                <a:sym typeface="+mn-ea"/>
              </a:rPr>
              <a:t>）</a:t>
            </a:r>
            <a:endParaRPr lang="zh-CN" altLang="en-US">
              <a:sym typeface="+mn-ea"/>
            </a:endParaRPr>
          </a:p>
        </p:txBody>
      </p:sp>
      <p:sp>
        <p:nvSpPr>
          <p:cNvPr id="3" name="内容占位符 2"/>
          <p:cNvSpPr/>
          <p:nvPr>
            <p:ph idx="1"/>
          </p:nvPr>
        </p:nvSpPr>
        <p:spPr/>
        <p:txBody>
          <a:bodyPr/>
          <a:p>
            <a:r>
              <a:rPr lang="zh-CN" altLang="en-US"/>
              <a:t>无线</a:t>
            </a:r>
            <a:r>
              <a:rPr lang="en-US" altLang="zh-CN"/>
              <a:t>LAN</a:t>
            </a:r>
            <a:endParaRPr lang="en-US" altLang="zh-CN"/>
          </a:p>
          <a:p>
            <a:pPr lvl="1"/>
            <a:r>
              <a:rPr lang="zh-CN" altLang="en-US"/>
              <a:t>使用空气作为传输媒介，通过电磁波传播</a:t>
            </a:r>
            <a:endParaRPr lang="zh-CN" altLang="en-US"/>
          </a:p>
          <a:p>
            <a:pPr lvl="1"/>
            <a:r>
              <a:rPr lang="zh-CN" altLang="en-US"/>
              <a:t>有两种技术：无线以太网和蓝牙</a:t>
            </a:r>
            <a:endParaRPr lang="zh-CN" altLang="en-US"/>
          </a:p>
          <a:p>
            <a:pPr lvl="2"/>
            <a:r>
              <a:rPr lang="zh-CN" altLang="en-US"/>
              <a:t>无线以太网（</a:t>
            </a:r>
            <a:r>
              <a:rPr lang="en-US" altLang="zh-CN"/>
              <a:t>WiFi</a:t>
            </a:r>
            <a:r>
              <a:rPr lang="zh-CN" altLang="en-US"/>
              <a:t>，</a:t>
            </a:r>
            <a:r>
              <a:rPr lang="en-US" altLang="zh-CN"/>
              <a:t>wireless fidelity</a:t>
            </a:r>
            <a:r>
              <a:rPr lang="zh-CN" altLang="en-US"/>
              <a:t>）定义了两种服务：基本服务集（</a:t>
            </a:r>
            <a:r>
              <a:rPr lang="en-US" altLang="zh-CN"/>
              <a:t>BSS</a:t>
            </a:r>
            <a:r>
              <a:rPr lang="zh-CN" altLang="en-US"/>
              <a:t>）和扩展服务集（</a:t>
            </a:r>
            <a:r>
              <a:rPr lang="en-US" altLang="zh-CN"/>
              <a:t>ESS</a:t>
            </a:r>
            <a:r>
              <a:rPr lang="zh-CN" altLang="en-US"/>
              <a:t>）</a:t>
            </a:r>
            <a:endParaRPr lang="zh-CN" altLang="en-US"/>
          </a:p>
          <a:p>
            <a:pPr lvl="2"/>
            <a:endParaRPr lang="zh-CN" altLang="en-US"/>
          </a:p>
          <a:p>
            <a:pPr lvl="2"/>
            <a:r>
              <a:rPr lang="zh-CN" altLang="en-US"/>
              <a:t>蓝牙</a:t>
            </a:r>
            <a:endParaRPr lang="zh-CN" altLang="en-US"/>
          </a:p>
          <a:p>
            <a:pPr lvl="3"/>
            <a:r>
              <a:rPr lang="zh-CN" altLang="en-US" sz="1800"/>
              <a:t>用于连接不同功能的设备，如电话、笔记本、照相机、打印机等</a:t>
            </a:r>
            <a:endParaRPr lang="zh-CN" altLang="en-US" sz="1800"/>
          </a:p>
          <a:p>
            <a:pPr lvl="3"/>
            <a:r>
              <a:rPr lang="zh-CN" altLang="en-US" sz="1800"/>
              <a:t>蓝牙发覆盖范围有限</a:t>
            </a:r>
            <a:endParaRPr lang="zh-CN" altLang="en-US" sz="1800"/>
          </a:p>
          <a:p>
            <a:pPr lvl="3"/>
            <a:r>
              <a:rPr lang="zh-CN" altLang="en-US" sz="1800"/>
              <a:t>应用：无线鼠标、无线键盘、蓝牙音箱等</a:t>
            </a:r>
            <a:endParaRPr lang="zh-CN" altLang="en-US"/>
          </a:p>
          <a:p>
            <a:pPr lvl="3"/>
            <a:endParaRPr lang="zh-CN" altLang="en-US"/>
          </a:p>
          <a:p>
            <a:pPr lvl="2"/>
            <a:endParaRPr lang="zh-CN" altLang="en-US"/>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广域网（有线</a:t>
            </a:r>
            <a:r>
              <a:rPr lang="en-US" altLang="zh-CN">
                <a:sym typeface="+mn-ea"/>
              </a:rPr>
              <a:t>WAN</a:t>
            </a:r>
            <a:r>
              <a:rPr lang="zh-CN" altLang="en-US">
                <a:sym typeface="+mn-ea"/>
              </a:rPr>
              <a:t>）</a:t>
            </a:r>
            <a:endParaRPr lang="zh-CN" altLang="en-US">
              <a:sym typeface="+mn-ea"/>
            </a:endParaRPr>
          </a:p>
        </p:txBody>
      </p:sp>
      <p:sp>
        <p:nvSpPr>
          <p:cNvPr id="3" name="内容占位符 2"/>
          <p:cNvSpPr/>
          <p:nvPr>
            <p:ph idx="1"/>
          </p:nvPr>
        </p:nvSpPr>
        <p:spPr/>
        <p:txBody>
          <a:bodyPr/>
          <a:p>
            <a:r>
              <a:rPr lang="zh-CN" altLang="en-US"/>
              <a:t>有线</a:t>
            </a:r>
            <a:r>
              <a:rPr lang="en-US" altLang="zh-CN"/>
              <a:t>WAN</a:t>
            </a:r>
            <a:endParaRPr lang="en-US" altLang="zh-CN"/>
          </a:p>
          <a:p>
            <a:pPr lvl="1"/>
            <a:r>
              <a:rPr lang="zh-CN" altLang="en-US"/>
              <a:t>点对点有线</a:t>
            </a:r>
            <a:r>
              <a:rPr lang="en-US" altLang="zh-CN"/>
              <a:t>WAN</a:t>
            </a:r>
            <a:endParaRPr lang="en-US" altLang="zh-CN"/>
          </a:p>
          <a:p>
            <a:pPr lvl="1"/>
            <a:r>
              <a:rPr lang="zh-CN" altLang="en-US"/>
              <a:t>拨号上网服务</a:t>
            </a:r>
            <a:endParaRPr lang="zh-CN" altLang="en-US"/>
          </a:p>
          <a:p>
            <a:pPr lvl="2"/>
            <a:r>
              <a:rPr lang="zh-CN" altLang="en-US" sz="2000"/>
              <a:t>拨号网络或连接使用电话网络提供的服务来传输数据</a:t>
            </a:r>
            <a:endParaRPr lang="zh-CN" altLang="en-US" sz="2000"/>
          </a:p>
          <a:p>
            <a:pPr lvl="2"/>
            <a:endParaRPr lang="zh-CN" altLang="en-US" sz="2000"/>
          </a:p>
          <a:p>
            <a:pPr lvl="2"/>
            <a:r>
              <a:rPr lang="zh-CN" altLang="en-US" sz="2000"/>
              <a:t>对数字化数据通信的需求导致了拨号</a:t>
            </a:r>
            <a:r>
              <a:rPr lang="zh-CN" altLang="en-US" sz="2000">
                <a:solidFill>
                  <a:srgbClr val="FF0000"/>
                </a:solidFill>
              </a:rPr>
              <a:t>调制解调器</a:t>
            </a:r>
            <a:r>
              <a:rPr lang="zh-CN" altLang="en-US" sz="2000"/>
              <a:t>的发明</a:t>
            </a:r>
            <a:endParaRPr lang="zh-CN" altLang="en-US" sz="2000"/>
          </a:p>
          <a:p>
            <a:pPr lvl="2"/>
            <a:endParaRPr lang="zh-CN" altLang="en-US" sz="2000"/>
          </a:p>
          <a:p>
            <a:pPr lvl="2"/>
            <a:r>
              <a:rPr lang="zh-CN" altLang="en-US" sz="2000"/>
              <a:t>调制调节器：</a:t>
            </a:r>
            <a:r>
              <a:rPr lang="zh-CN" altLang="en-US" sz="2000">
                <a:solidFill>
                  <a:srgbClr val="FF0000"/>
                </a:solidFill>
              </a:rPr>
              <a:t>信号调制器</a:t>
            </a:r>
            <a:r>
              <a:rPr lang="zh-CN" altLang="en-US" sz="2000"/>
              <a:t>和</a:t>
            </a:r>
            <a:r>
              <a:rPr lang="zh-CN" altLang="en-US" sz="2000">
                <a:solidFill>
                  <a:srgbClr val="FF0000"/>
                </a:solidFill>
              </a:rPr>
              <a:t>信号解调器</a:t>
            </a:r>
            <a:r>
              <a:rPr lang="zh-CN" altLang="en-US" sz="2000"/>
              <a:t>，调制器通过数据制造信号，解调器从调制信号中恢复数据</a:t>
            </a:r>
            <a:endParaRPr lang="zh-CN" altLang="en-US"/>
          </a:p>
          <a:p>
            <a:pPr lvl="2"/>
            <a:endParaRPr lang="zh-CN" altLang="en-US"/>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广域网（有线</a:t>
            </a:r>
            <a:r>
              <a:rPr lang="en-US" altLang="zh-CN">
                <a:sym typeface="+mn-ea"/>
              </a:rPr>
              <a:t>WAN</a:t>
            </a:r>
            <a:r>
              <a:rPr lang="zh-CN" altLang="en-US">
                <a:sym typeface="+mn-ea"/>
              </a:rPr>
              <a:t>）</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1366520" y="2591435"/>
            <a:ext cx="9458325" cy="2819400"/>
          </a:xfrm>
          <a:prstGeom prst="rect">
            <a:avLst/>
          </a:prstGeo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广域网（有线</a:t>
            </a:r>
            <a:r>
              <a:rPr lang="en-US" altLang="zh-CN">
                <a:sym typeface="+mn-ea"/>
              </a:rPr>
              <a:t>WAN</a:t>
            </a:r>
            <a:r>
              <a:rPr lang="zh-CN" altLang="en-US">
                <a:sym typeface="+mn-ea"/>
              </a:rPr>
              <a:t>）</a:t>
            </a:r>
            <a:endParaRPr lang="zh-CN" altLang="en-US">
              <a:sym typeface="+mn-ea"/>
            </a:endParaRPr>
          </a:p>
        </p:txBody>
      </p:sp>
      <p:sp>
        <p:nvSpPr>
          <p:cNvPr id="3" name="内容占位符 2"/>
          <p:cNvSpPr/>
          <p:nvPr>
            <p:ph idx="1"/>
          </p:nvPr>
        </p:nvSpPr>
        <p:spPr/>
        <p:txBody>
          <a:bodyPr/>
          <a:p>
            <a:r>
              <a:rPr lang="zh-CN" altLang="en-US"/>
              <a:t>数字用户线路（</a:t>
            </a:r>
            <a:r>
              <a:rPr lang="en-US" altLang="zh-CN"/>
              <a:t>DSL</a:t>
            </a:r>
            <a:r>
              <a:rPr lang="zh-CN" altLang="en-US"/>
              <a:t>）在传统调制解调器达到它们的最高数据速率后，电话公司开发出的另一种技术，来提供高速网络连接</a:t>
            </a:r>
            <a:endParaRPr lang="zh-CN" altLang="en-US"/>
          </a:p>
          <a:p>
            <a:r>
              <a:rPr lang="en-US" altLang="zh-CN"/>
              <a:t>DSL</a:t>
            </a:r>
            <a:r>
              <a:rPr lang="zh-CN" altLang="en-US"/>
              <a:t>技术是一系列通过不同的首字母区分的技术（</a:t>
            </a:r>
            <a:r>
              <a:rPr lang="en-US" altLang="zh-CN"/>
              <a:t>ADSL</a:t>
            </a:r>
            <a:r>
              <a:rPr lang="zh-CN" altLang="en-US"/>
              <a:t>、</a:t>
            </a:r>
            <a:r>
              <a:rPr lang="en-US" altLang="zh-CN"/>
              <a:t>VDSL</a:t>
            </a:r>
            <a:r>
              <a:rPr lang="zh-CN" altLang="en-US"/>
              <a:t>、</a:t>
            </a:r>
            <a:r>
              <a:rPr lang="en-US" altLang="zh-CN"/>
              <a:t>HDSL</a:t>
            </a:r>
            <a:r>
              <a:rPr lang="zh-CN" altLang="en-US"/>
              <a:t>和</a:t>
            </a:r>
            <a:r>
              <a:rPr lang="en-US" altLang="zh-CN"/>
              <a:t>SDSL</a:t>
            </a:r>
            <a:r>
              <a:rPr lang="zh-CN" altLang="en-US"/>
              <a:t>），这个系列通常用</a:t>
            </a:r>
            <a:r>
              <a:rPr lang="en-US" altLang="zh-CN"/>
              <a:t>xDSL</a:t>
            </a:r>
            <a:r>
              <a:rPr lang="zh-CN" altLang="en-US"/>
              <a:t>表示（</a:t>
            </a:r>
            <a:r>
              <a:rPr lang="en-US" altLang="zh-CN"/>
              <a:t>x</a:t>
            </a:r>
            <a:r>
              <a:rPr lang="zh-CN" altLang="en-US"/>
              <a:t>用</a:t>
            </a:r>
            <a:r>
              <a:rPr lang="en-US" altLang="zh-CN"/>
              <a:t>A</a:t>
            </a:r>
            <a:r>
              <a:rPr lang="zh-CN" altLang="en-US"/>
              <a:t>、</a:t>
            </a:r>
            <a:r>
              <a:rPr lang="en-US" altLang="zh-CN"/>
              <a:t>V</a:t>
            </a:r>
            <a:r>
              <a:rPr lang="zh-CN" altLang="en-US"/>
              <a:t>、</a:t>
            </a:r>
            <a:r>
              <a:rPr lang="en-US" altLang="zh-CN"/>
              <a:t>D</a:t>
            </a:r>
            <a:r>
              <a:rPr lang="zh-CN" altLang="en-US"/>
              <a:t>、</a:t>
            </a:r>
            <a:r>
              <a:rPr lang="en-US" altLang="zh-CN"/>
              <a:t>S</a:t>
            </a:r>
            <a:r>
              <a:rPr lang="zh-CN" altLang="en-US"/>
              <a:t>来</a:t>
            </a:r>
            <a:r>
              <a:rPr lang="zh-CN" altLang="en-US"/>
              <a:t>表示</a:t>
            </a:r>
            <a:r>
              <a:rPr lang="zh-CN" altLang="en-US"/>
              <a:t>）</a:t>
            </a:r>
            <a:endParaRPr lang="zh-CN" altLang="en-US"/>
          </a:p>
          <a:p>
            <a:r>
              <a:rPr lang="en-US" altLang="zh-CN"/>
              <a:t>ADSL</a:t>
            </a:r>
            <a:r>
              <a:rPr lang="zh-CN" altLang="en-US"/>
              <a:t>（非对称数字用户线路）：在下游方向（从网络到居民）比在上游方向（从居民到网络）提供更快的速度</a:t>
            </a:r>
            <a:endParaRPr lang="zh-CN" altLang="en-US"/>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广域网（有线</a:t>
            </a:r>
            <a:r>
              <a:rPr lang="en-US" altLang="zh-CN">
                <a:sym typeface="+mn-ea"/>
              </a:rPr>
              <a:t>WAN</a:t>
            </a:r>
            <a:r>
              <a:rPr lang="zh-CN" altLang="en-US">
                <a:sym typeface="+mn-ea"/>
              </a:rPr>
              <a:t>）</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1347470" y="2557780"/>
            <a:ext cx="9496425" cy="2886075"/>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广域网（有线</a:t>
            </a:r>
            <a:r>
              <a:rPr lang="en-US" altLang="zh-CN">
                <a:sym typeface="+mn-ea"/>
              </a:rPr>
              <a:t>WAN</a:t>
            </a:r>
            <a:r>
              <a:rPr lang="zh-CN" altLang="en-US">
                <a:sym typeface="+mn-ea"/>
              </a:rPr>
              <a:t>）</a:t>
            </a:r>
            <a:endParaRPr lang="zh-CN" altLang="en-US">
              <a:sym typeface="+mn-ea"/>
            </a:endParaRPr>
          </a:p>
        </p:txBody>
      </p:sp>
      <p:sp>
        <p:nvSpPr>
          <p:cNvPr id="3" name="内容占位符 2"/>
          <p:cNvSpPr/>
          <p:nvPr>
            <p:ph idx="1"/>
          </p:nvPr>
        </p:nvSpPr>
        <p:spPr/>
        <p:txBody>
          <a:bodyPr/>
          <a:p>
            <a:r>
              <a:rPr lang="zh-CN" altLang="en-US"/>
              <a:t>有线电视网络</a:t>
            </a:r>
            <a:endParaRPr lang="zh-CN" altLang="en-US"/>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广域网（无线</a:t>
            </a:r>
            <a:r>
              <a:rPr lang="en-US" altLang="zh-CN">
                <a:sym typeface="+mn-ea"/>
              </a:rPr>
              <a:t>WAN</a:t>
            </a:r>
            <a:r>
              <a:rPr lang="zh-CN" altLang="en-US">
                <a:sym typeface="+mn-ea"/>
              </a:rPr>
              <a:t>）</a:t>
            </a:r>
            <a:endParaRPr lang="zh-CN" altLang="en-US">
              <a:sym typeface="+mn-ea"/>
            </a:endParaRPr>
          </a:p>
        </p:txBody>
      </p:sp>
      <p:sp>
        <p:nvSpPr>
          <p:cNvPr id="3" name="内容占位符 2"/>
          <p:cNvSpPr/>
          <p:nvPr>
            <p:ph idx="1"/>
          </p:nvPr>
        </p:nvSpPr>
        <p:spPr/>
        <p:txBody>
          <a:bodyPr/>
          <a:p>
            <a:r>
              <a:rPr lang="en-US" altLang="zh-CN"/>
              <a:t>WiMax</a:t>
            </a:r>
            <a:r>
              <a:rPr lang="zh-CN" altLang="en-US"/>
              <a:t>（全球互联接入）</a:t>
            </a:r>
            <a:endParaRPr lang="zh-CN" altLang="en-US"/>
          </a:p>
          <a:p>
            <a:pPr lvl="1"/>
            <a:r>
              <a:rPr lang="zh-CN" altLang="en-US"/>
              <a:t>是</a:t>
            </a:r>
            <a:r>
              <a:rPr lang="en-US" altLang="zh-CN"/>
              <a:t>DSL</a:t>
            </a:r>
            <a:r>
              <a:rPr lang="zh-CN" altLang="en-US"/>
              <a:t>或通过电缆连接因特网的无线版，它提供两种服务（固定</a:t>
            </a:r>
            <a:r>
              <a:rPr lang="en-US" altLang="zh-CN"/>
              <a:t>WiMax</a:t>
            </a:r>
            <a:r>
              <a:rPr lang="zh-CN" altLang="en-US"/>
              <a:t>）将主要工作站与固定工作站或移动电话之类的移动工作站相连接</a:t>
            </a:r>
            <a:endParaRPr lang="en-US" altLang="zh-CN"/>
          </a:p>
        </p:txBody>
      </p:sp>
      <p:pic>
        <p:nvPicPr>
          <p:cNvPr id="4" name="图片 3"/>
          <p:cNvPicPr>
            <a:picLocks noChangeAspect="1"/>
          </p:cNvPicPr>
          <p:nvPr/>
        </p:nvPicPr>
        <p:blipFill>
          <a:blip r:embed="rId1"/>
          <a:stretch>
            <a:fillRect/>
          </a:stretch>
        </p:blipFill>
        <p:spPr>
          <a:xfrm>
            <a:off x="2102485" y="3291205"/>
            <a:ext cx="8353425" cy="28860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二进制系统（以</a:t>
            </a:r>
            <a:r>
              <a:rPr lang="en-US" altLang="zh-CN">
                <a:sym typeface="+mn-ea"/>
              </a:rPr>
              <a:t>2</a:t>
            </a:r>
            <a:r>
              <a:rPr lang="zh-CN" altLang="en-US">
                <a:sym typeface="+mn-ea"/>
              </a:rPr>
              <a:t>为底）</a:t>
            </a:r>
            <a:r>
              <a:rPr lang="en-US" altLang="zh-CN">
                <a:sym typeface="+mn-ea"/>
              </a:rPr>
              <a:t>——</a:t>
            </a:r>
            <a:r>
              <a:rPr lang="zh-CN" altLang="en-US">
                <a:sym typeface="+mn-ea"/>
              </a:rPr>
              <a:t>最大值</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782320" y="2750820"/>
            <a:ext cx="10571480" cy="1148080"/>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数据链路层</a:t>
            </a:r>
            <a:r>
              <a:rPr lang="en-US" altLang="zh-CN">
                <a:sym typeface="+mn-ea"/>
              </a:rPr>
              <a:t>——</a:t>
            </a:r>
            <a:r>
              <a:rPr lang="zh-CN" altLang="en-US">
                <a:sym typeface="+mn-ea"/>
              </a:rPr>
              <a:t>广域网（无线</a:t>
            </a:r>
            <a:r>
              <a:rPr lang="en-US" altLang="zh-CN">
                <a:sym typeface="+mn-ea"/>
              </a:rPr>
              <a:t>WAN</a:t>
            </a:r>
            <a:r>
              <a:rPr lang="zh-CN" altLang="en-US">
                <a:sym typeface="+mn-ea"/>
              </a:rPr>
              <a:t>）</a:t>
            </a:r>
            <a:endParaRPr lang="zh-CN" altLang="en-US">
              <a:sym typeface="+mn-ea"/>
            </a:endParaRPr>
          </a:p>
        </p:txBody>
      </p:sp>
      <p:sp>
        <p:nvSpPr>
          <p:cNvPr id="3" name="内容占位符 2"/>
          <p:cNvSpPr/>
          <p:nvPr>
            <p:ph idx="1"/>
          </p:nvPr>
        </p:nvSpPr>
        <p:spPr/>
        <p:txBody>
          <a:bodyPr/>
          <a:p>
            <a:r>
              <a:rPr lang="zh-CN" altLang="en-US"/>
              <a:t>手机网络</a:t>
            </a:r>
            <a:endParaRPr lang="zh-CN" altLang="en-US"/>
          </a:p>
          <a:p>
            <a:r>
              <a:rPr lang="zh-CN" altLang="en-US"/>
              <a:t>卫星网络</a:t>
            </a:r>
            <a:endParaRPr lang="zh-CN" altLang="en-US"/>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lvl="1">
              <a:buNone/>
            </a:pPr>
            <a:r>
              <a:rPr lang="zh-CN" altLang="en-US" sz="2800"/>
              <a:t>物理层</a:t>
            </a:r>
            <a:endParaRPr lang="zh-CN" altLang="en-US" sz="2800"/>
          </a:p>
          <a:p>
            <a:pPr lvl="1">
              <a:buNone/>
            </a:pPr>
            <a:endParaRPr lang="zh-CN" altLang="en-US" sz="2800"/>
          </a:p>
          <a:p>
            <a:pPr lvl="1">
              <a:buNone/>
            </a:pPr>
            <a:r>
              <a:rPr lang="en-US" altLang="zh-CN" sz="2800"/>
              <a:t>		</a:t>
            </a:r>
            <a:r>
              <a:rPr lang="zh-CN" altLang="en-US" sz="2800"/>
              <a:t>从数据链路层接收的位转换成用于传输的电磁信号，信号通过媒介进行传输</a:t>
            </a:r>
            <a:endParaRPr lang="zh-CN" altLang="en-US" sz="2800"/>
          </a:p>
          <a:p>
            <a:pPr lvl="1">
              <a:buNone/>
            </a:pPr>
            <a:endParaRPr lang="zh-CN" altLang="en-US" sz="2800"/>
          </a:p>
          <a:p>
            <a:pPr lvl="1">
              <a:buNone/>
            </a:pPr>
            <a:endParaRPr lang="zh-CN" altLang="en-US" sz="2800"/>
          </a:p>
          <a:p>
            <a:pPr lvl="1">
              <a:buNone/>
            </a:pPr>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lvl="1">
              <a:buNone/>
            </a:pPr>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pic>
        <p:nvPicPr>
          <p:cNvPr id="5" name="图片 4"/>
          <p:cNvPicPr>
            <a:picLocks noChangeAspect="1"/>
          </p:cNvPicPr>
          <p:nvPr/>
        </p:nvPicPr>
        <p:blipFill>
          <a:blip r:embed="rId1"/>
          <a:stretch>
            <a:fillRect/>
          </a:stretch>
        </p:blipFill>
        <p:spPr>
          <a:xfrm>
            <a:off x="3837940" y="1161415"/>
            <a:ext cx="5362575" cy="5438775"/>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r>
              <a:rPr lang="en-US" altLang="zh-CN">
                <a:sym typeface="+mn-ea"/>
              </a:rPr>
              <a:t>——</a:t>
            </a:r>
            <a:r>
              <a:rPr lang="zh-CN" altLang="en-US">
                <a:sym typeface="+mn-ea"/>
              </a:rPr>
              <a:t>数据和信号</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lvl="1">
              <a:buNone/>
            </a:pPr>
            <a:r>
              <a:rPr lang="zh-CN" altLang="en-US" sz="2000"/>
              <a:t>数据和信号</a:t>
            </a:r>
            <a:endParaRPr lang="zh-CN" altLang="en-US" sz="2000"/>
          </a:p>
          <a:p>
            <a:pPr lvl="1">
              <a:buNone/>
            </a:pPr>
            <a:r>
              <a:rPr lang="zh-CN" altLang="en-US" sz="2000"/>
              <a:t>在物理层的通信是节点对节点的，但是节点交换的是电磁信号</a:t>
            </a:r>
            <a:endParaRPr lang="zh-CN" altLang="en-US" sz="2000"/>
          </a:p>
          <a:p>
            <a:pPr lvl="1">
              <a:buNone/>
            </a:pPr>
            <a:endParaRPr lang="zh-CN" altLang="en-US" sz="2000"/>
          </a:p>
          <a:p>
            <a:pPr lvl="1">
              <a:buNone/>
            </a:pPr>
            <a:r>
              <a:rPr lang="zh-CN" altLang="en-US" sz="2000"/>
              <a:t>模拟数据和数字数据</a:t>
            </a:r>
            <a:endParaRPr lang="zh-CN" altLang="en-US" sz="2000"/>
          </a:p>
          <a:p>
            <a:pPr lvl="1">
              <a:buNone/>
            </a:pPr>
            <a:endParaRPr lang="zh-CN" altLang="en-US" sz="2000"/>
          </a:p>
          <a:p>
            <a:pPr lvl="1">
              <a:buNone/>
            </a:pPr>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pic>
        <p:nvPicPr>
          <p:cNvPr id="4" name="图片 3"/>
          <p:cNvPicPr>
            <a:picLocks noChangeAspect="1"/>
          </p:cNvPicPr>
          <p:nvPr/>
        </p:nvPicPr>
        <p:blipFill>
          <a:blip r:embed="rId1"/>
          <a:stretch>
            <a:fillRect/>
          </a:stretch>
        </p:blipFill>
        <p:spPr>
          <a:xfrm>
            <a:off x="2293620" y="3656965"/>
            <a:ext cx="7181850" cy="2647950"/>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r>
              <a:rPr lang="en-US" altLang="zh-CN">
                <a:sym typeface="+mn-ea"/>
              </a:rPr>
              <a:t>——</a:t>
            </a:r>
            <a:r>
              <a:rPr lang="zh-CN" altLang="en-US">
                <a:sym typeface="+mn-ea"/>
              </a:rPr>
              <a:t>数据和信号</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lvl="1">
              <a:buNone/>
            </a:pPr>
            <a:r>
              <a:rPr lang="zh-CN" altLang="en-US" sz="2000"/>
              <a:t>数字化传输</a:t>
            </a:r>
            <a:endParaRPr lang="zh-CN" altLang="en-US" sz="2000"/>
          </a:p>
          <a:p>
            <a:pPr lvl="1">
              <a:buNone/>
            </a:pPr>
            <a:endParaRPr lang="en-US" altLang="en-US" sz="2000"/>
          </a:p>
          <a:p>
            <a:pPr lvl="1">
              <a:buNone/>
            </a:pPr>
            <a:r>
              <a:rPr lang="zh-CN" altLang="en-US" sz="2000"/>
              <a:t>数数转换技术：将数字数据转换为数字信号的方法</a:t>
            </a:r>
            <a:endParaRPr lang="zh-CN" altLang="en-US" sz="2000"/>
          </a:p>
          <a:p>
            <a:pPr lvl="1">
              <a:buNone/>
            </a:pPr>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pic>
        <p:nvPicPr>
          <p:cNvPr id="5" name="图片 4"/>
          <p:cNvPicPr>
            <a:picLocks noChangeAspect="1"/>
          </p:cNvPicPr>
          <p:nvPr/>
        </p:nvPicPr>
        <p:blipFill>
          <a:blip r:embed="rId1"/>
          <a:stretch>
            <a:fillRect/>
          </a:stretch>
        </p:blipFill>
        <p:spPr>
          <a:xfrm>
            <a:off x="1874520" y="3990975"/>
            <a:ext cx="7172325" cy="2200275"/>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r>
              <a:rPr lang="en-US" altLang="zh-CN">
                <a:sym typeface="+mn-ea"/>
              </a:rPr>
              <a:t>——</a:t>
            </a:r>
            <a:r>
              <a:rPr lang="zh-CN" altLang="en-US">
                <a:sym typeface="+mn-ea"/>
              </a:rPr>
              <a:t>数据和信号</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lvl="1">
              <a:buNone/>
            </a:pPr>
            <a:r>
              <a:rPr lang="zh-CN" altLang="en-US" sz="2000"/>
              <a:t>数字化传输</a:t>
            </a:r>
            <a:endParaRPr lang="zh-CN" altLang="en-US" sz="2000"/>
          </a:p>
          <a:p>
            <a:pPr lvl="1">
              <a:buNone/>
            </a:pPr>
            <a:endParaRPr lang="zh-CN" altLang="en-US" sz="2000"/>
          </a:p>
          <a:p>
            <a:pPr lvl="1">
              <a:buNone/>
            </a:pPr>
            <a:r>
              <a:rPr lang="zh-CN" altLang="en-US" sz="2000"/>
              <a:t>模数转换技术：将模拟数据转换为数字信号的方法</a:t>
            </a:r>
            <a:endParaRPr lang="zh-CN" altLang="en-US" sz="2000"/>
          </a:p>
          <a:p>
            <a:pPr lvl="1">
              <a:buNone/>
            </a:pPr>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pic>
        <p:nvPicPr>
          <p:cNvPr id="4" name="图片 3"/>
          <p:cNvPicPr>
            <a:picLocks noChangeAspect="1"/>
          </p:cNvPicPr>
          <p:nvPr/>
        </p:nvPicPr>
        <p:blipFill>
          <a:blip r:embed="rId1"/>
          <a:stretch>
            <a:fillRect/>
          </a:stretch>
        </p:blipFill>
        <p:spPr>
          <a:xfrm>
            <a:off x="2288540" y="3305175"/>
            <a:ext cx="7219950" cy="3552825"/>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r>
              <a:rPr lang="en-US" altLang="zh-CN">
                <a:sym typeface="+mn-ea"/>
              </a:rPr>
              <a:t>——</a:t>
            </a:r>
            <a:r>
              <a:rPr lang="zh-CN" altLang="en-US">
                <a:sym typeface="+mn-ea"/>
              </a:rPr>
              <a:t>数据和信号</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lvl="1">
              <a:buNone/>
            </a:pPr>
            <a:r>
              <a:rPr lang="zh-CN" altLang="en-US" sz="2000"/>
              <a:t>模拟传输</a:t>
            </a:r>
            <a:endParaRPr lang="zh-CN" altLang="en-US" sz="2000"/>
          </a:p>
          <a:p>
            <a:pPr lvl="1">
              <a:buNone/>
            </a:pPr>
            <a:endParaRPr lang="en-US" altLang="en-US" sz="2000"/>
          </a:p>
          <a:p>
            <a:pPr lvl="1">
              <a:buNone/>
            </a:pPr>
            <a:r>
              <a:rPr lang="zh-CN" altLang="en-US" sz="2000"/>
              <a:t>数模转换技术：基于数字数据的信息改变模拟信号的某个特征的过程</a:t>
            </a:r>
            <a:endParaRPr lang="zh-CN" altLang="en-US" sz="2000"/>
          </a:p>
          <a:p>
            <a:pPr marL="457200" lvl="1" indent="0">
              <a:buNone/>
            </a:pPr>
            <a:endParaRPr lang="zh-CN" altLang="en-US" sz="1710"/>
          </a:p>
        </p:txBody>
      </p:sp>
      <p:pic>
        <p:nvPicPr>
          <p:cNvPr id="5" name="图片 4"/>
          <p:cNvPicPr>
            <a:picLocks noChangeAspect="1"/>
          </p:cNvPicPr>
          <p:nvPr/>
        </p:nvPicPr>
        <p:blipFill>
          <a:blip r:embed="rId1"/>
          <a:stretch>
            <a:fillRect/>
          </a:stretch>
        </p:blipFill>
        <p:spPr>
          <a:xfrm>
            <a:off x="2189480" y="3545840"/>
            <a:ext cx="7191375" cy="247650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r>
              <a:rPr lang="en-US" altLang="zh-CN">
                <a:sym typeface="+mn-ea"/>
              </a:rPr>
              <a:t>——</a:t>
            </a:r>
            <a:r>
              <a:rPr lang="zh-CN" altLang="en-US">
                <a:sym typeface="+mn-ea"/>
              </a:rPr>
              <a:t>数据和信号</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lvl="1">
              <a:buNone/>
            </a:pPr>
            <a:r>
              <a:rPr lang="zh-CN" altLang="en-US" sz="2000"/>
              <a:t>模拟传输</a:t>
            </a:r>
            <a:endParaRPr lang="zh-CN" altLang="en-US" sz="2000"/>
          </a:p>
          <a:p>
            <a:pPr lvl="1">
              <a:buNone/>
            </a:pPr>
            <a:endParaRPr lang="en-US" altLang="en-US" sz="2000"/>
          </a:p>
          <a:p>
            <a:pPr lvl="1">
              <a:buNone/>
            </a:pPr>
            <a:r>
              <a:rPr lang="zh-CN" altLang="en-US" sz="2000"/>
              <a:t>模模转换技术：基于模拟数据的信息改变模拟信号的某个特征的过程</a:t>
            </a:r>
            <a:endParaRPr lang="en-US" altLang="en-US" sz="2000"/>
          </a:p>
          <a:p>
            <a:pPr marL="457200" lvl="1" indent="0">
              <a:buNone/>
            </a:pPr>
            <a:endParaRPr lang="zh-CN" altLang="en-US" sz="1710"/>
          </a:p>
          <a:p>
            <a:pPr marL="457200" lvl="1" indent="0">
              <a:buNone/>
            </a:pPr>
            <a:endParaRPr lang="zh-CN" altLang="en-US" sz="1710"/>
          </a:p>
          <a:p>
            <a:pPr marL="457200" lvl="1" indent="0">
              <a:buNone/>
            </a:pPr>
            <a:endParaRPr lang="zh-CN" altLang="en-US" sz="1710"/>
          </a:p>
        </p:txBody>
      </p:sp>
      <p:pic>
        <p:nvPicPr>
          <p:cNvPr id="6" name="图片 5"/>
          <p:cNvPicPr>
            <a:picLocks noChangeAspect="1"/>
          </p:cNvPicPr>
          <p:nvPr/>
        </p:nvPicPr>
        <p:blipFill>
          <a:blip r:embed="rId1"/>
          <a:stretch>
            <a:fillRect/>
          </a:stretch>
        </p:blipFill>
        <p:spPr>
          <a:xfrm>
            <a:off x="2196465" y="3590290"/>
            <a:ext cx="7600950" cy="2276475"/>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r>
              <a:rPr lang="en-US" altLang="zh-CN">
                <a:sym typeface="+mn-ea"/>
              </a:rPr>
              <a:t>——</a:t>
            </a:r>
            <a:r>
              <a:rPr lang="zh-CN" altLang="en-US">
                <a:sym typeface="+mn-ea"/>
              </a:rPr>
              <a:t>传输介质</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marL="457200" lvl="1" indent="0">
              <a:buNone/>
            </a:pPr>
            <a:r>
              <a:rPr lang="zh-CN" altLang="en-US" sz="2800"/>
              <a:t>在物理层产生的电子信号需要传输介质来从一端传输到另一端。传输介质通常在物理层之下，并且受到物理层的直接控制</a:t>
            </a:r>
            <a:endParaRPr lang="zh-CN" altLang="en-US" sz="2800"/>
          </a:p>
        </p:txBody>
      </p:sp>
      <p:pic>
        <p:nvPicPr>
          <p:cNvPr id="4" name="图片 3"/>
          <p:cNvPicPr>
            <a:picLocks noChangeAspect="1"/>
          </p:cNvPicPr>
          <p:nvPr/>
        </p:nvPicPr>
        <p:blipFill>
          <a:blip r:embed="rId1"/>
          <a:stretch>
            <a:fillRect/>
          </a:stretch>
        </p:blipFill>
        <p:spPr>
          <a:xfrm>
            <a:off x="2004695" y="3419475"/>
            <a:ext cx="7505700" cy="224790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r>
              <a:rPr lang="en-US" altLang="zh-CN">
                <a:sym typeface="+mn-ea"/>
              </a:rPr>
              <a:t>——</a:t>
            </a:r>
            <a:r>
              <a:rPr lang="zh-CN" altLang="en-US">
                <a:sym typeface="+mn-ea"/>
              </a:rPr>
              <a:t>传输介质</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marL="457200" lvl="1" indent="0">
              <a:buNone/>
            </a:pPr>
            <a:r>
              <a:rPr lang="zh-CN" altLang="en-US" sz="2800"/>
              <a:t>传输介质大致定义为任何可以将信号从源传输到目标的介质</a:t>
            </a:r>
            <a:endParaRPr lang="zh-CN" altLang="en-US" sz="2800"/>
          </a:p>
          <a:p>
            <a:pPr marL="457200" lvl="1" indent="0">
              <a:buNone/>
            </a:pPr>
            <a:endParaRPr lang="zh-CN" altLang="en-US" sz="2800"/>
          </a:p>
          <a:p>
            <a:pPr marL="457200" lvl="1" indent="0">
              <a:buNone/>
            </a:pPr>
            <a:r>
              <a:rPr lang="zh-CN" altLang="en-US" sz="2800"/>
              <a:t>在电信中，传输介质分为两大类：</a:t>
            </a:r>
            <a:endParaRPr lang="zh-CN" altLang="en-US" sz="2800"/>
          </a:p>
          <a:p>
            <a:pPr lvl="1"/>
            <a:r>
              <a:rPr lang="zh-CN" altLang="en-US" sz="2800"/>
              <a:t>导向介质</a:t>
            </a:r>
            <a:endParaRPr lang="zh-CN" altLang="en-US" sz="2800"/>
          </a:p>
          <a:p>
            <a:pPr marL="457200" lvl="1" indent="0">
              <a:buNone/>
            </a:pPr>
            <a:r>
              <a:rPr lang="en-US" altLang="zh-CN" sz="2800"/>
              <a:t>	</a:t>
            </a:r>
            <a:r>
              <a:rPr lang="zh-CN" altLang="en-US" sz="2800"/>
              <a:t>双绞线、同轴电缆、光纤</a:t>
            </a:r>
            <a:endParaRPr lang="zh-CN" altLang="en-US" sz="2800"/>
          </a:p>
          <a:p>
            <a:pPr lvl="1"/>
            <a:r>
              <a:rPr lang="zh-CN" altLang="en-US" sz="2800"/>
              <a:t>无导向介质</a:t>
            </a:r>
            <a:endParaRPr lang="zh-CN" altLang="en-US" sz="2800"/>
          </a:p>
          <a:p>
            <a:pPr marL="457200" lvl="1" indent="0">
              <a:buNone/>
            </a:pPr>
            <a:r>
              <a:rPr lang="en-US" altLang="zh-CN" sz="2800"/>
              <a:t>	</a:t>
            </a:r>
            <a:r>
              <a:rPr lang="zh-CN" altLang="en-US" sz="2800"/>
              <a:t>自由空间（电磁波）</a:t>
            </a:r>
            <a:endParaRPr lang="zh-CN" altLang="en-US"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二进制系统（以</a:t>
            </a:r>
            <a:r>
              <a:rPr lang="en-US" altLang="zh-CN">
                <a:sym typeface="+mn-ea"/>
              </a:rPr>
              <a:t>2</a:t>
            </a:r>
            <a:r>
              <a:rPr lang="zh-CN" altLang="en-US">
                <a:sym typeface="+mn-ea"/>
              </a:rPr>
              <a:t>为底）</a:t>
            </a:r>
            <a:r>
              <a:rPr lang="en-US" altLang="zh-CN">
                <a:sym typeface="+mn-ea"/>
              </a:rPr>
              <a:t>——</a:t>
            </a:r>
            <a:r>
              <a:rPr lang="zh-CN" altLang="en-US">
                <a:sym typeface="+mn-ea"/>
              </a:rPr>
              <a:t>实数</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607060" y="2107565"/>
            <a:ext cx="11247755" cy="2874010"/>
          </a:xfrm>
          <a:prstGeom prst="rect">
            <a:avLst/>
          </a:prstGeom>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r>
              <a:rPr lang="en-US" altLang="zh-CN">
                <a:sym typeface="+mn-ea"/>
              </a:rPr>
              <a:t>——</a:t>
            </a:r>
            <a:r>
              <a:rPr lang="zh-CN" altLang="en-US">
                <a:sym typeface="+mn-ea"/>
              </a:rPr>
              <a:t>传输介质</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marL="457200" lvl="1" indent="0">
              <a:buNone/>
            </a:pPr>
            <a:r>
              <a:rPr lang="zh-CN" sz="2800"/>
              <a:t>导向介质</a:t>
            </a:r>
            <a:endParaRPr lang="zh-CN" sz="2800"/>
          </a:p>
        </p:txBody>
      </p:sp>
      <p:pic>
        <p:nvPicPr>
          <p:cNvPr id="4" name="图片 3"/>
          <p:cNvPicPr>
            <a:picLocks noChangeAspect="1"/>
          </p:cNvPicPr>
          <p:nvPr/>
        </p:nvPicPr>
        <p:blipFill>
          <a:blip r:embed="rId1"/>
          <a:stretch>
            <a:fillRect/>
          </a:stretch>
        </p:blipFill>
        <p:spPr>
          <a:xfrm>
            <a:off x="3335655" y="2259330"/>
            <a:ext cx="7877175" cy="4286250"/>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07035"/>
            <a:ext cx="10515600" cy="1325563"/>
          </a:xfrm>
        </p:spPr>
        <p:txBody>
          <a:bodyPr>
            <a:normAutofit/>
          </a:bodyPr>
          <a:p>
            <a:r>
              <a:rPr lang="zh-CN" altLang="en-US">
                <a:sym typeface="+mn-ea"/>
              </a:rPr>
              <a:t>物理层</a:t>
            </a:r>
            <a:r>
              <a:rPr lang="en-US" altLang="zh-CN">
                <a:sym typeface="+mn-ea"/>
              </a:rPr>
              <a:t>——</a:t>
            </a:r>
            <a:r>
              <a:rPr lang="zh-CN" altLang="en-US">
                <a:sym typeface="+mn-ea"/>
              </a:rPr>
              <a:t>传输介质</a:t>
            </a:r>
            <a:endParaRPr lang="zh-CN" altLang="en-US">
              <a:sym typeface="+mn-ea"/>
            </a:endParaRPr>
          </a:p>
        </p:txBody>
      </p:sp>
      <p:sp>
        <p:nvSpPr>
          <p:cNvPr id="3" name="内容占位符 2"/>
          <p:cNvSpPr/>
          <p:nvPr>
            <p:ph idx="1"/>
          </p:nvPr>
        </p:nvSpPr>
        <p:spPr>
          <a:xfrm>
            <a:off x="838200" y="1839595"/>
            <a:ext cx="10515600" cy="4351338"/>
          </a:xfrm>
        </p:spPr>
        <p:txBody>
          <a:bodyPr>
            <a:normAutofit/>
          </a:bodyPr>
          <a:p>
            <a:pPr marL="457200" lvl="1" indent="0">
              <a:buNone/>
            </a:pPr>
            <a:r>
              <a:rPr lang="zh-CN" sz="2800"/>
              <a:t>无导向介质</a:t>
            </a:r>
            <a:endParaRPr lang="zh-CN" sz="2800"/>
          </a:p>
          <a:p>
            <a:pPr marL="457200" lvl="1" indent="0">
              <a:buNone/>
            </a:pPr>
            <a:r>
              <a:rPr lang="en-US" altLang="zh-CN" sz="2800"/>
              <a:t>	</a:t>
            </a:r>
            <a:r>
              <a:rPr lang="zh-CN" altLang="en-US" sz="2800"/>
              <a:t>不通过物理上的导体来传播电磁波，即无线通信，信号通常在自由空间中传播，任何有能接收信号的设备都能使用</a:t>
            </a:r>
            <a:r>
              <a:rPr lang="en-US" altLang="zh-CN" sz="2800"/>
              <a:t>	</a:t>
            </a:r>
            <a:endParaRPr lang="en-US" altLang="zh-CN" sz="2800"/>
          </a:p>
        </p:txBody>
      </p:sp>
      <p:pic>
        <p:nvPicPr>
          <p:cNvPr id="5" name="图片 4"/>
          <p:cNvPicPr>
            <a:picLocks noChangeAspect="1"/>
          </p:cNvPicPr>
          <p:nvPr/>
        </p:nvPicPr>
        <p:blipFill>
          <a:blip r:embed="rId1"/>
          <a:stretch>
            <a:fillRect/>
          </a:stretch>
        </p:blipFill>
        <p:spPr>
          <a:xfrm>
            <a:off x="1990090" y="3449320"/>
            <a:ext cx="7620000" cy="2019300"/>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7</a:t>
            </a:r>
            <a:r>
              <a:rPr lang="zh-CN" altLang="en-US"/>
              <a:t>章 操作系统</a:t>
            </a:r>
            <a:endParaRPr lang="zh-CN" altLang="en-US"/>
          </a:p>
        </p:txBody>
      </p:sp>
      <p:sp>
        <p:nvSpPr>
          <p:cNvPr id="3" name="内容占位符 2"/>
          <p:cNvSpPr>
            <a:spLocks noGrp="1"/>
          </p:cNvSpPr>
          <p:nvPr>
            <p:ph idx="1"/>
          </p:nvPr>
        </p:nvSpPr>
        <p:spPr/>
        <p:txBody>
          <a:bodyPr/>
          <a:p>
            <a:r>
              <a:rPr lang="zh-CN" altLang="en-US"/>
              <a:t>理解操作系统在计算机中的作用</a:t>
            </a:r>
            <a:endParaRPr lang="zh-CN" altLang="en-US"/>
          </a:p>
          <a:p>
            <a:r>
              <a:rPr lang="zh-CN" altLang="en-US"/>
              <a:t>操作系统的定义</a:t>
            </a:r>
            <a:endParaRPr lang="zh-CN" altLang="en-US"/>
          </a:p>
          <a:p>
            <a:r>
              <a:rPr lang="zh-CN" altLang="en-US"/>
              <a:t>操作系统调入内存的自举过程</a:t>
            </a:r>
            <a:endParaRPr lang="zh-CN" altLang="en-US"/>
          </a:p>
          <a:p>
            <a:r>
              <a:rPr lang="zh-CN" altLang="en-US"/>
              <a:t>操作系统的组成部分</a:t>
            </a:r>
            <a:endParaRPr lang="zh-CN" altLang="en-US"/>
          </a:p>
          <a:p>
            <a:r>
              <a:rPr lang="zh-CN" altLang="en-US"/>
              <a:t>操作系统中内存管理的作用</a:t>
            </a:r>
            <a:endParaRPr lang="zh-CN" altLang="en-US"/>
          </a:p>
          <a:p>
            <a:r>
              <a:rPr lang="zh-CN" altLang="en-US">
                <a:sym typeface="+mn-ea"/>
              </a:rPr>
              <a:t>操作系统中进程管理的作用</a:t>
            </a:r>
            <a:endParaRPr lang="zh-CN" altLang="en-US"/>
          </a:p>
          <a:p>
            <a:r>
              <a:rPr lang="zh-CN" altLang="en-US">
                <a:sym typeface="+mn-ea"/>
              </a:rPr>
              <a:t>操作系统中设备管理的作用</a:t>
            </a:r>
            <a:endParaRPr lang="zh-CN" altLang="en-US">
              <a:sym typeface="+mn-ea"/>
            </a:endParaRPr>
          </a:p>
          <a:p>
            <a:r>
              <a:rPr lang="zh-CN" altLang="en-US">
                <a:sym typeface="+mn-ea"/>
              </a:rPr>
              <a:t>常见的操作系统</a:t>
            </a:r>
            <a:endParaRPr lang="zh-CN" altLang="en-US"/>
          </a:p>
          <a:p>
            <a:endParaRPr lang="zh-CN" altLang="en-US"/>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a:t>
            </a:r>
            <a:endParaRPr lang="zh-CN" altLang="en-US"/>
          </a:p>
        </p:txBody>
      </p:sp>
      <p:sp>
        <p:nvSpPr>
          <p:cNvPr id="3" name="内容占位符 2"/>
          <p:cNvSpPr>
            <a:spLocks noGrp="1"/>
          </p:cNvSpPr>
          <p:nvPr>
            <p:ph idx="1"/>
          </p:nvPr>
        </p:nvSpPr>
        <p:spPr/>
        <p:txBody>
          <a:bodyPr/>
          <a:p>
            <a:pPr marL="0" indent="0">
              <a:buNone/>
            </a:pPr>
            <a:r>
              <a:rPr lang="zh-CN" altLang="en-US"/>
              <a:t>计算机系统由两个主要部分组成：硬件和软件</a:t>
            </a:r>
            <a:endParaRPr lang="zh-CN" altLang="en-US"/>
          </a:p>
          <a:p>
            <a:r>
              <a:rPr lang="zh-CN" altLang="en-US"/>
              <a:t>硬件：计算机物理设备</a:t>
            </a:r>
            <a:endParaRPr lang="zh-CN" altLang="en-US"/>
          </a:p>
          <a:p>
            <a:r>
              <a:rPr lang="zh-CN" altLang="en-US"/>
              <a:t>软件：使硬件能够正常工作的程序集合</a:t>
            </a:r>
            <a:endParaRPr lang="zh-CN" altLang="en-US"/>
          </a:p>
          <a:p>
            <a:pPr lvl="1"/>
            <a:r>
              <a:rPr lang="zh-CN" altLang="en-US"/>
              <a:t>操作系统</a:t>
            </a:r>
            <a:endParaRPr lang="zh-CN" altLang="en-US"/>
          </a:p>
          <a:p>
            <a:pPr marL="914400" lvl="2" indent="0">
              <a:buNone/>
            </a:pPr>
            <a:r>
              <a:rPr lang="zh-CN" altLang="en-US" sz="2000"/>
              <a:t>控制计算机系统用户对硬件的访问</a:t>
            </a:r>
            <a:endParaRPr lang="zh-CN" altLang="en-US"/>
          </a:p>
          <a:p>
            <a:pPr lvl="1"/>
            <a:r>
              <a:rPr lang="zh-CN" altLang="en-US"/>
              <a:t>应用程序</a:t>
            </a:r>
            <a:endParaRPr lang="zh-CN" altLang="en-US"/>
          </a:p>
          <a:p>
            <a:pPr marL="914400" lvl="2" indent="0">
              <a:buNone/>
            </a:pPr>
            <a:r>
              <a:rPr lang="zh-CN" altLang="en-US" sz="2000"/>
              <a:t>使用计算机硬件来解决用户问题</a:t>
            </a:r>
            <a:endParaRPr lang="zh-CN" altLang="en-US"/>
          </a:p>
          <a:p>
            <a:pPr lvl="1"/>
            <a:endParaRPr lang="zh-CN" altLang="en-US"/>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a:t>
            </a:r>
            <a:endParaRPr lang="zh-CN" altLang="en-US"/>
          </a:p>
        </p:txBody>
      </p:sp>
      <p:sp>
        <p:nvSpPr>
          <p:cNvPr id="3" name="内容占位符 2"/>
          <p:cNvSpPr>
            <a:spLocks noGrp="1"/>
          </p:cNvSpPr>
          <p:nvPr>
            <p:ph idx="1"/>
          </p:nvPr>
        </p:nvSpPr>
        <p:spPr/>
        <p:txBody>
          <a:bodyPr/>
          <a:p>
            <a:pPr marL="0" indent="0">
              <a:buNone/>
            </a:pPr>
            <a:r>
              <a:rPr lang="zh-CN" altLang="en-US"/>
              <a:t>定义：操作系统是计算机</a:t>
            </a:r>
            <a:r>
              <a:rPr lang="zh-CN" altLang="en-US">
                <a:solidFill>
                  <a:srgbClr val="FF0000"/>
                </a:solidFill>
              </a:rPr>
              <a:t>硬件</a:t>
            </a:r>
            <a:r>
              <a:rPr lang="zh-CN" altLang="en-US"/>
              <a:t>和</a:t>
            </a:r>
            <a:r>
              <a:rPr lang="zh-CN" altLang="en-US">
                <a:solidFill>
                  <a:srgbClr val="FF0000"/>
                </a:solidFill>
              </a:rPr>
              <a:t>用户</a:t>
            </a:r>
            <a:r>
              <a:rPr lang="zh-CN" altLang="en-US"/>
              <a:t>（程序和人）的一个接口，它使得其他程序更加方便有效地运行，并能方便地对计算机硬件和软件资源进行访问</a:t>
            </a:r>
            <a:endParaRPr lang="zh-CN" altLang="en-US"/>
          </a:p>
          <a:p>
            <a:pPr marL="0" indent="0">
              <a:buNone/>
            </a:pPr>
            <a:endParaRPr lang="zh-CN" altLang="en-US"/>
          </a:p>
          <a:p>
            <a:pPr marL="0" indent="0">
              <a:buNone/>
            </a:pPr>
            <a:r>
              <a:rPr lang="zh-CN" altLang="en-US"/>
              <a:t>操作系统的两个主要目标</a:t>
            </a:r>
            <a:endParaRPr lang="zh-CN" altLang="en-US"/>
          </a:p>
          <a:p>
            <a:pPr lvl="1"/>
            <a:r>
              <a:rPr lang="en-US" altLang="zh-CN"/>
              <a:t>	</a:t>
            </a:r>
            <a:r>
              <a:rPr lang="zh-CN" altLang="en-US"/>
              <a:t>有效使用硬件</a:t>
            </a:r>
            <a:endParaRPr lang="zh-CN" altLang="en-US"/>
          </a:p>
          <a:p>
            <a:pPr lvl="1"/>
            <a:r>
              <a:rPr lang="en-US" altLang="zh-CN"/>
              <a:t>	</a:t>
            </a:r>
            <a:r>
              <a:rPr lang="zh-CN" altLang="en-US"/>
              <a:t>有效使用资源</a:t>
            </a:r>
            <a:endParaRPr lang="zh-CN" altLang="en-US"/>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a:t>
            </a:r>
            <a:r>
              <a:rPr lang="en-US" altLang="zh-CN"/>
              <a:t>——</a:t>
            </a:r>
            <a:r>
              <a:rPr lang="zh-CN" altLang="en-US"/>
              <a:t>自举过程</a:t>
            </a:r>
            <a:endParaRPr lang="zh-CN" altLang="en-US"/>
          </a:p>
        </p:txBody>
      </p:sp>
      <p:sp>
        <p:nvSpPr>
          <p:cNvPr id="3" name="内容占位符 2"/>
          <p:cNvSpPr>
            <a:spLocks noGrp="1"/>
          </p:cNvSpPr>
          <p:nvPr>
            <p:ph idx="1"/>
          </p:nvPr>
        </p:nvSpPr>
        <p:spPr/>
        <p:txBody>
          <a:bodyPr/>
          <a:p>
            <a:pPr marL="0" indent="0">
              <a:buNone/>
            </a:pPr>
            <a:r>
              <a:rPr lang="zh-CN" altLang="en-US">
                <a:sym typeface="+mn-ea"/>
              </a:rPr>
              <a:t>操作系统负责把其他程序装入内存，以便运行，但是操作系统本身也是程序，也需要装入内存和运行，这个问题如何解决？</a:t>
            </a:r>
            <a:endParaRPr lang="zh-CN" altLang="en-US">
              <a:sym typeface="+mn-ea"/>
            </a:endParaRPr>
          </a:p>
          <a:p>
            <a:pPr marL="0" indent="0">
              <a:buNone/>
            </a:pPr>
            <a:r>
              <a:rPr lang="en-US" altLang="zh-CN" sz="2000"/>
              <a:t>	</a:t>
            </a:r>
            <a:r>
              <a:rPr lang="zh-CN" altLang="en-US" sz="2000"/>
              <a:t>使用</a:t>
            </a:r>
            <a:r>
              <a:rPr lang="en-US" altLang="zh-CN" sz="2000">
                <a:solidFill>
                  <a:srgbClr val="FF0000"/>
                </a:solidFill>
              </a:rPr>
              <a:t>ROM</a:t>
            </a:r>
            <a:r>
              <a:rPr lang="zh-CN" altLang="en-US" sz="2000">
                <a:solidFill>
                  <a:srgbClr val="FF0000"/>
                </a:solidFill>
              </a:rPr>
              <a:t>技术</a:t>
            </a:r>
            <a:r>
              <a:rPr lang="zh-CN" altLang="en-US" sz="2000"/>
              <a:t>把操作系统存储（由制造商完成）在内存中，即可解决。</a:t>
            </a:r>
            <a:endParaRPr lang="zh-CN" altLang="en-US" sz="2000"/>
          </a:p>
          <a:p>
            <a:pPr marL="0" indent="0">
              <a:buNone/>
            </a:pPr>
            <a:endParaRPr lang="zh-CN" altLang="en-US" sz="2000"/>
          </a:p>
        </p:txBody>
      </p:sp>
      <p:pic>
        <p:nvPicPr>
          <p:cNvPr id="4" name="图片 3"/>
          <p:cNvPicPr>
            <a:picLocks noChangeAspect="1"/>
          </p:cNvPicPr>
          <p:nvPr/>
        </p:nvPicPr>
        <p:blipFill>
          <a:blip r:embed="rId1"/>
          <a:stretch>
            <a:fillRect/>
          </a:stretch>
        </p:blipFill>
        <p:spPr>
          <a:xfrm>
            <a:off x="3276600" y="3449955"/>
            <a:ext cx="4819650" cy="2638425"/>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操作系统</a:t>
            </a:r>
            <a:r>
              <a:rPr lang="en-US" altLang="zh-CN"/>
              <a:t>——</a:t>
            </a:r>
            <a:r>
              <a:rPr lang="zh-CN" altLang="en-US"/>
              <a:t>演化</a:t>
            </a:r>
            <a:endParaRPr lang="zh-CN" altLang="en-US"/>
          </a:p>
        </p:txBody>
      </p:sp>
      <p:sp>
        <p:nvSpPr>
          <p:cNvPr id="3" name="内容占位符 2"/>
          <p:cNvSpPr>
            <a:spLocks noGrp="1"/>
          </p:cNvSpPr>
          <p:nvPr>
            <p:ph idx="1"/>
          </p:nvPr>
        </p:nvSpPr>
        <p:spPr/>
        <p:txBody>
          <a:bodyPr/>
          <a:p>
            <a:pPr marL="0" indent="0">
              <a:buNone/>
            </a:pPr>
            <a:r>
              <a:rPr lang="en-US" altLang="zh-CN">
                <a:sym typeface="+mn-ea"/>
              </a:rPr>
              <a:t>--&gt;</a:t>
            </a:r>
            <a:r>
              <a:rPr lang="zh-CN" altLang="en-US">
                <a:sym typeface="+mn-ea"/>
              </a:rPr>
              <a:t>批处理系统</a:t>
            </a:r>
            <a:endParaRPr lang="zh-CN" altLang="en-US">
              <a:sym typeface="+mn-ea"/>
            </a:endParaRPr>
          </a:p>
          <a:p>
            <a:pPr marL="0" indent="0">
              <a:buNone/>
            </a:pPr>
            <a:r>
              <a:rPr lang="en-US" altLang="zh-CN">
                <a:sym typeface="+mn-ea"/>
              </a:rPr>
              <a:t>	--&gt;</a:t>
            </a:r>
            <a:r>
              <a:rPr lang="zh-CN" altLang="en-US">
                <a:sym typeface="+mn-ea"/>
              </a:rPr>
              <a:t>分时系统</a:t>
            </a:r>
            <a:endParaRPr lang="zh-CN" altLang="en-US">
              <a:sym typeface="+mn-ea"/>
            </a:endParaRPr>
          </a:p>
          <a:p>
            <a:pPr marL="0" indent="0">
              <a:buNone/>
            </a:pPr>
            <a:r>
              <a:rPr lang="en-US" altLang="zh-CN">
                <a:sym typeface="+mn-ea"/>
              </a:rPr>
              <a:t>		--&gt;</a:t>
            </a:r>
            <a:r>
              <a:rPr lang="zh-CN" altLang="en-US">
                <a:sym typeface="+mn-ea"/>
              </a:rPr>
              <a:t>个人系统</a:t>
            </a:r>
            <a:endParaRPr lang="zh-CN" altLang="en-US">
              <a:sym typeface="+mn-ea"/>
            </a:endParaRPr>
          </a:p>
          <a:p>
            <a:pPr marL="0" indent="0">
              <a:buNone/>
            </a:pPr>
            <a:r>
              <a:rPr lang="en-US" altLang="zh-CN">
                <a:sym typeface="+mn-ea"/>
              </a:rPr>
              <a:t>			--&gt;</a:t>
            </a:r>
            <a:r>
              <a:rPr lang="zh-CN" altLang="en-US">
                <a:sym typeface="+mn-ea"/>
              </a:rPr>
              <a:t>并行系统</a:t>
            </a:r>
            <a:endParaRPr lang="zh-CN" altLang="en-US">
              <a:sym typeface="+mn-ea"/>
            </a:endParaRPr>
          </a:p>
          <a:p>
            <a:pPr marL="0" indent="0">
              <a:buNone/>
            </a:pPr>
            <a:r>
              <a:rPr lang="en-US" altLang="zh-CN">
                <a:sym typeface="+mn-ea"/>
              </a:rPr>
              <a:t>				--&gt;</a:t>
            </a:r>
            <a:r>
              <a:rPr lang="zh-CN" altLang="en-US">
                <a:sym typeface="+mn-ea"/>
              </a:rPr>
              <a:t>分布式系统</a:t>
            </a:r>
            <a:endParaRPr lang="zh-CN" altLang="en-US">
              <a:sym typeface="+mn-ea"/>
            </a:endParaRPr>
          </a:p>
          <a:p>
            <a:pPr marL="0" indent="0">
              <a:buNone/>
            </a:pPr>
            <a:r>
              <a:rPr lang="en-US" altLang="zh-CN">
                <a:sym typeface="+mn-ea"/>
              </a:rPr>
              <a:t>					--&gt;</a:t>
            </a:r>
            <a:r>
              <a:rPr lang="zh-CN" altLang="en-US">
                <a:sym typeface="+mn-ea"/>
              </a:rPr>
              <a:t>实时系统</a:t>
            </a:r>
            <a:endParaRPr lang="zh-CN" altLang="en-US" sz="2000">
              <a:sym typeface="+mn-ea"/>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演化（</a:t>
            </a:r>
            <a:r>
              <a:rPr lang="zh-CN" altLang="en-US">
                <a:sym typeface="+mn-ea"/>
              </a:rPr>
              <a:t>批处理系统</a:t>
            </a:r>
            <a:r>
              <a:rPr lang="zh-CN" altLang="en-US"/>
              <a:t>）</a:t>
            </a:r>
            <a:endParaRPr lang="zh-CN" altLang="en-US"/>
          </a:p>
        </p:txBody>
      </p:sp>
      <p:sp>
        <p:nvSpPr>
          <p:cNvPr id="3" name="内容占位符 2"/>
          <p:cNvSpPr>
            <a:spLocks noGrp="1"/>
          </p:cNvSpPr>
          <p:nvPr>
            <p:ph idx="1"/>
          </p:nvPr>
        </p:nvSpPr>
        <p:spPr/>
        <p:txBody>
          <a:bodyPr/>
          <a:p>
            <a:pPr marL="0" indent="0">
              <a:buNone/>
            </a:pPr>
            <a:r>
              <a:rPr lang="zh-CN" altLang="en-US">
                <a:sym typeface="+mn-ea"/>
              </a:rPr>
              <a:t>批处理系统</a:t>
            </a:r>
            <a:endParaRPr lang="zh-CN" altLang="en-US">
              <a:sym typeface="+mn-ea"/>
            </a:endParaRPr>
          </a:p>
          <a:p>
            <a:pPr marL="0" indent="0">
              <a:buNone/>
            </a:pPr>
            <a:r>
              <a:rPr lang="en-US" altLang="zh-CN">
                <a:sym typeface="+mn-ea"/>
              </a:rPr>
              <a:t>	</a:t>
            </a:r>
            <a:r>
              <a:rPr lang="zh-CN" altLang="en-US">
                <a:sym typeface="+mn-ea"/>
              </a:rPr>
              <a:t>早期的操作系统，用穿孔卡进行输入数据，行式打印机输出结果，磁带作为存储设备</a:t>
            </a:r>
            <a:endParaRPr lang="zh-CN" altLang="en-US">
              <a:sym typeface="+mn-ea"/>
            </a:endParaRPr>
          </a:p>
          <a:p>
            <a:pPr marL="0" indent="0">
              <a:buNone/>
            </a:pPr>
            <a:endParaRPr lang="zh-CN" altLang="en-US" sz="2000">
              <a:sym typeface="+mn-ea"/>
            </a:endParaRPr>
          </a:p>
          <a:p>
            <a:pPr marL="0" indent="0">
              <a:buNone/>
            </a:pPr>
            <a:r>
              <a:rPr lang="zh-CN" altLang="en-US">
                <a:sym typeface="+mn-ea"/>
              </a:rPr>
              <a:t>每一个要运行的程序叫做一个</a:t>
            </a:r>
            <a:r>
              <a:rPr lang="zh-CN" altLang="en-US">
                <a:solidFill>
                  <a:srgbClr val="FF0000"/>
                </a:solidFill>
                <a:sym typeface="+mn-ea"/>
              </a:rPr>
              <a:t>作业</a:t>
            </a:r>
            <a:endParaRPr lang="zh-CN" altLang="en-US">
              <a:sym typeface="+mn-ea"/>
            </a:endParaRPr>
          </a:p>
          <a:p>
            <a:pPr marL="0" indent="0">
              <a:buNone/>
            </a:pPr>
            <a:endParaRPr lang="zh-CN" altLang="en-US">
              <a:sym typeface="+mn-ea"/>
            </a:endParaRPr>
          </a:p>
          <a:p>
            <a:pPr marL="0" indent="0">
              <a:buNone/>
            </a:pPr>
            <a:r>
              <a:rPr lang="zh-CN" altLang="en-US">
                <a:sym typeface="+mn-ea"/>
              </a:rPr>
              <a:t>它们保证计算机所有资源从一个作业转换到另一个作业</a:t>
            </a:r>
            <a:endParaRPr lang="zh-CN" altLang="en-US">
              <a:sym typeface="+mn-ea"/>
            </a:endParaRPr>
          </a:p>
          <a:p>
            <a:pPr marL="0" indent="0">
              <a:buNone/>
            </a:pPr>
            <a:endParaRPr lang="zh-CN" altLang="en-US">
              <a:sym typeface="+mn-ea"/>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演化（分时</a:t>
            </a:r>
            <a:r>
              <a:rPr lang="zh-CN" altLang="en-US">
                <a:sym typeface="+mn-ea"/>
              </a:rPr>
              <a:t>系统</a:t>
            </a:r>
            <a:r>
              <a:rPr lang="zh-CN" altLang="en-US"/>
              <a:t>）</a:t>
            </a:r>
            <a:endParaRPr lang="zh-CN" altLang="en-US"/>
          </a:p>
        </p:txBody>
      </p:sp>
      <p:sp>
        <p:nvSpPr>
          <p:cNvPr id="3" name="内容占位符 2"/>
          <p:cNvSpPr>
            <a:spLocks noGrp="1"/>
          </p:cNvSpPr>
          <p:nvPr>
            <p:ph idx="1"/>
          </p:nvPr>
        </p:nvSpPr>
        <p:spPr/>
        <p:txBody>
          <a:bodyPr>
            <a:normAutofit fontScale="90000"/>
          </a:bodyPr>
          <a:p>
            <a:pPr marL="0" indent="0">
              <a:buNone/>
            </a:pPr>
            <a:r>
              <a:rPr lang="zh-CN" altLang="en-US">
                <a:sym typeface="+mn-ea"/>
              </a:rPr>
              <a:t>分时系统</a:t>
            </a:r>
            <a:endParaRPr lang="zh-CN" altLang="en-US">
              <a:sym typeface="+mn-ea"/>
            </a:endParaRPr>
          </a:p>
          <a:p>
            <a:pPr marL="0" indent="0">
              <a:buNone/>
            </a:pPr>
            <a:r>
              <a:rPr lang="en-US" altLang="zh-CN">
                <a:sym typeface="+mn-ea"/>
              </a:rPr>
              <a:t>	</a:t>
            </a:r>
            <a:r>
              <a:rPr lang="zh-CN" altLang="en-US">
                <a:sym typeface="+mn-ea"/>
              </a:rPr>
              <a:t>为了有效的使用资源，</a:t>
            </a:r>
            <a:r>
              <a:rPr lang="zh-CN" altLang="en-US">
                <a:solidFill>
                  <a:srgbClr val="FF0000"/>
                </a:solidFill>
                <a:sym typeface="+mn-ea"/>
              </a:rPr>
              <a:t>多道程序的概念</a:t>
            </a:r>
            <a:r>
              <a:rPr lang="zh-CN" altLang="en-US">
                <a:sym typeface="+mn-ea"/>
              </a:rPr>
              <a:t>被引入。它可以将多个作业同时装入内存，并且仅当该资源可用时分配给需要它的作业。</a:t>
            </a:r>
            <a:endParaRPr lang="zh-CN" altLang="en-US" sz="2000">
              <a:sym typeface="+mn-ea"/>
            </a:endParaRPr>
          </a:p>
          <a:p>
            <a:pPr marL="0" indent="0">
              <a:buNone/>
            </a:pPr>
            <a:endParaRPr lang="zh-CN" altLang="en-US">
              <a:sym typeface="+mn-ea"/>
            </a:endParaRPr>
          </a:p>
          <a:p>
            <a:r>
              <a:rPr lang="zh-CN" altLang="en-US" sz="2220">
                <a:sym typeface="+mn-ea"/>
              </a:rPr>
              <a:t>多道程序的</a:t>
            </a:r>
            <a:r>
              <a:rPr lang="zh-CN" altLang="en-US" sz="2220">
                <a:solidFill>
                  <a:srgbClr val="FF0000"/>
                </a:solidFill>
                <a:sym typeface="+mn-ea"/>
              </a:rPr>
              <a:t>分时概念</a:t>
            </a:r>
            <a:r>
              <a:rPr lang="zh-CN" altLang="en-US" sz="2220">
                <a:sym typeface="+mn-ea"/>
              </a:rPr>
              <a:t>：资源可以被不同的作业分享。每个作业可以分到一段时间来使用资源。</a:t>
            </a:r>
            <a:endParaRPr lang="zh-CN" altLang="en-US" sz="2220">
              <a:sym typeface="+mn-ea"/>
            </a:endParaRPr>
          </a:p>
          <a:p>
            <a:endParaRPr lang="zh-CN" altLang="en-US" sz="2220">
              <a:sym typeface="+mn-ea"/>
            </a:endParaRPr>
          </a:p>
          <a:p>
            <a:r>
              <a:rPr lang="zh-CN" altLang="en-US" sz="2220">
                <a:solidFill>
                  <a:srgbClr val="FF0000"/>
                </a:solidFill>
                <a:sym typeface="+mn-ea"/>
              </a:rPr>
              <a:t>调度</a:t>
            </a:r>
            <a:r>
              <a:rPr lang="zh-CN" altLang="en-US" sz="2220">
                <a:sym typeface="+mn-ea"/>
              </a:rPr>
              <a:t>：给不同的程序分配资源并决定哪一个程序什么时候使用哪一种资源</a:t>
            </a:r>
            <a:endParaRPr lang="zh-CN" altLang="en-US" sz="2220">
              <a:sym typeface="+mn-ea"/>
            </a:endParaRPr>
          </a:p>
          <a:p>
            <a:endParaRPr lang="zh-CN" altLang="en-US" sz="2220">
              <a:sym typeface="+mn-ea"/>
            </a:endParaRPr>
          </a:p>
          <a:p>
            <a:r>
              <a:rPr lang="zh-CN" altLang="en-US" sz="2220">
                <a:solidFill>
                  <a:srgbClr val="FF0000"/>
                </a:solidFill>
                <a:sym typeface="+mn-ea"/>
              </a:rPr>
              <a:t>进程</a:t>
            </a:r>
            <a:r>
              <a:rPr lang="zh-CN" altLang="en-US" sz="2220">
                <a:sym typeface="+mn-ea"/>
              </a:rPr>
              <a:t>：一个作业是一个要运行的程序，一个进程则是</a:t>
            </a:r>
            <a:r>
              <a:rPr lang="zh-CN" altLang="en-US" sz="2220">
                <a:solidFill>
                  <a:srgbClr val="FF0000"/>
                </a:solidFill>
                <a:sym typeface="+mn-ea"/>
              </a:rPr>
              <a:t>在内存中等待分配</a:t>
            </a:r>
            <a:r>
              <a:rPr lang="zh-CN" altLang="en-US" sz="2220">
                <a:sym typeface="+mn-ea"/>
              </a:rPr>
              <a:t>资源的程序</a:t>
            </a:r>
            <a:endParaRPr lang="zh-CN" altLang="en-US" sz="2220">
              <a:sym typeface="+mn-ea"/>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演化（个人</a:t>
            </a:r>
            <a:r>
              <a:rPr lang="zh-CN" altLang="en-US">
                <a:sym typeface="+mn-ea"/>
              </a:rPr>
              <a:t>系统</a:t>
            </a:r>
            <a:r>
              <a:rPr lang="zh-CN" altLang="en-US"/>
              <a:t>）</a:t>
            </a:r>
            <a:endParaRPr lang="zh-CN" altLang="en-US"/>
          </a:p>
        </p:txBody>
      </p:sp>
      <p:sp>
        <p:nvSpPr>
          <p:cNvPr id="3" name="内容占位符 2"/>
          <p:cNvSpPr>
            <a:spLocks noGrp="1"/>
          </p:cNvSpPr>
          <p:nvPr>
            <p:ph idx="1"/>
          </p:nvPr>
        </p:nvSpPr>
        <p:spPr/>
        <p:txBody>
          <a:bodyPr>
            <a:normAutofit/>
          </a:bodyPr>
          <a:p>
            <a:pPr marL="0" indent="0">
              <a:buNone/>
            </a:pPr>
            <a:r>
              <a:rPr lang="zh-CN" altLang="en-US">
                <a:sym typeface="+mn-ea"/>
              </a:rPr>
              <a:t>个人系统</a:t>
            </a:r>
            <a:endParaRPr lang="zh-CN" altLang="en-US">
              <a:sym typeface="+mn-ea"/>
            </a:endParaRPr>
          </a:p>
          <a:p>
            <a:pPr marL="0" indent="0">
              <a:buNone/>
            </a:pPr>
            <a:r>
              <a:rPr lang="en-US" altLang="zh-CN">
                <a:sym typeface="+mn-ea"/>
              </a:rPr>
              <a:t>	</a:t>
            </a:r>
            <a:r>
              <a:rPr lang="zh-CN" altLang="en-US">
                <a:sym typeface="+mn-ea"/>
              </a:rPr>
              <a:t>当个人计算机产生后，需要有一类适合这类计算机的操作系统，于是，</a:t>
            </a:r>
            <a:r>
              <a:rPr lang="zh-CN" altLang="en-US">
                <a:solidFill>
                  <a:srgbClr val="FF0000"/>
                </a:solidFill>
                <a:sym typeface="+mn-ea"/>
              </a:rPr>
              <a:t>单用户操作系统</a:t>
            </a:r>
            <a:r>
              <a:rPr lang="zh-CN" altLang="en-US">
                <a:sym typeface="+mn-ea"/>
              </a:rPr>
              <a:t>应运而生，如</a:t>
            </a:r>
            <a:r>
              <a:rPr lang="en-US" altLang="zh-CN">
                <a:sym typeface="+mn-ea"/>
              </a:rPr>
              <a:t>DOS</a:t>
            </a:r>
            <a:r>
              <a:rPr lang="zh-CN" altLang="en-US">
                <a:sym typeface="+mn-ea"/>
              </a:rPr>
              <a:t>（磁盘操作系统）</a:t>
            </a:r>
            <a:endParaRPr lang="zh-CN" altLang="en-US" sz="222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二进制系统（以</a:t>
            </a:r>
            <a:r>
              <a:rPr lang="en-US" altLang="zh-CN">
                <a:sym typeface="+mn-ea"/>
              </a:rPr>
              <a:t>2</a:t>
            </a:r>
            <a:r>
              <a:rPr lang="zh-CN" altLang="en-US">
                <a:sym typeface="+mn-ea"/>
              </a:rPr>
              <a:t>为底）</a:t>
            </a:r>
            <a:r>
              <a:rPr lang="en-US" altLang="zh-CN">
                <a:sym typeface="+mn-ea"/>
              </a:rPr>
              <a:t>——</a:t>
            </a:r>
            <a:r>
              <a:rPr lang="zh-CN" altLang="en-US">
                <a:sym typeface="+mn-ea"/>
              </a:rPr>
              <a:t>示例</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751205" y="2098675"/>
            <a:ext cx="10243185" cy="2387600"/>
          </a:xfrm>
          <a:prstGeom prst="rect">
            <a:avLst/>
          </a:prstGeom>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演化（并行</a:t>
            </a:r>
            <a:r>
              <a:rPr lang="zh-CN" altLang="en-US">
                <a:sym typeface="+mn-ea"/>
              </a:rPr>
              <a:t>系统</a:t>
            </a:r>
            <a:r>
              <a:rPr lang="zh-CN" altLang="en-US"/>
              <a:t>）</a:t>
            </a:r>
            <a:endParaRPr lang="zh-CN" altLang="en-US"/>
          </a:p>
        </p:txBody>
      </p:sp>
      <p:sp>
        <p:nvSpPr>
          <p:cNvPr id="3" name="内容占位符 2"/>
          <p:cNvSpPr>
            <a:spLocks noGrp="1"/>
          </p:cNvSpPr>
          <p:nvPr>
            <p:ph idx="1"/>
          </p:nvPr>
        </p:nvSpPr>
        <p:spPr/>
        <p:txBody>
          <a:bodyPr>
            <a:normAutofit/>
          </a:bodyPr>
          <a:p>
            <a:pPr marL="0" indent="0">
              <a:buNone/>
            </a:pPr>
            <a:r>
              <a:rPr lang="zh-CN" altLang="en-US">
                <a:sym typeface="+mn-ea"/>
              </a:rPr>
              <a:t>并行系统</a:t>
            </a:r>
            <a:endParaRPr lang="zh-CN" altLang="en-US">
              <a:sym typeface="+mn-ea"/>
            </a:endParaRPr>
          </a:p>
          <a:p>
            <a:pPr marL="0" indent="0">
              <a:buNone/>
            </a:pPr>
            <a:r>
              <a:rPr lang="en-US" altLang="zh-CN">
                <a:sym typeface="+mn-ea"/>
              </a:rPr>
              <a:t>	</a:t>
            </a:r>
            <a:r>
              <a:rPr lang="zh-CN" altLang="en-US">
                <a:sym typeface="+mn-ea"/>
              </a:rPr>
              <a:t>在同一计算机中安装了</a:t>
            </a:r>
            <a:r>
              <a:rPr lang="zh-CN" altLang="en-US">
                <a:solidFill>
                  <a:srgbClr val="FF0000"/>
                </a:solidFill>
                <a:sym typeface="+mn-ea"/>
              </a:rPr>
              <a:t>多个</a:t>
            </a:r>
            <a:r>
              <a:rPr lang="en-US" altLang="zh-CN">
                <a:solidFill>
                  <a:srgbClr val="FF0000"/>
                </a:solidFill>
                <a:sym typeface="+mn-ea"/>
              </a:rPr>
              <a:t>CPU</a:t>
            </a:r>
            <a:r>
              <a:rPr lang="zh-CN" altLang="en-US">
                <a:sym typeface="+mn-ea"/>
              </a:rPr>
              <a:t>，每个</a:t>
            </a:r>
            <a:r>
              <a:rPr lang="en-US" altLang="zh-CN">
                <a:sym typeface="+mn-ea"/>
              </a:rPr>
              <a:t>CPU</a:t>
            </a:r>
            <a:r>
              <a:rPr lang="zh-CN" altLang="en-US">
                <a:sym typeface="+mn-ea"/>
              </a:rPr>
              <a:t>可以处理一个程序或者一个程序的一部分，意味着很多任务可以</a:t>
            </a:r>
            <a:r>
              <a:rPr lang="zh-CN" altLang="en-US">
                <a:solidFill>
                  <a:srgbClr val="FF0000"/>
                </a:solidFill>
                <a:sym typeface="+mn-ea"/>
              </a:rPr>
              <a:t>并行处理</a:t>
            </a:r>
            <a:r>
              <a:rPr lang="zh-CN" altLang="en-US">
                <a:sym typeface="+mn-ea"/>
              </a:rPr>
              <a:t>而不再是</a:t>
            </a:r>
            <a:r>
              <a:rPr lang="zh-CN" altLang="en-US">
                <a:solidFill>
                  <a:srgbClr val="FF0000"/>
                </a:solidFill>
                <a:sym typeface="+mn-ea"/>
              </a:rPr>
              <a:t>串行处理</a:t>
            </a:r>
            <a:r>
              <a:rPr lang="zh-CN" altLang="en-US">
                <a:sym typeface="+mn-ea"/>
              </a:rPr>
              <a:t>，当然比单</a:t>
            </a:r>
            <a:r>
              <a:rPr lang="en-US" altLang="zh-CN">
                <a:sym typeface="+mn-ea"/>
              </a:rPr>
              <a:t>CPU</a:t>
            </a:r>
            <a:r>
              <a:rPr lang="zh-CN" altLang="en-US">
                <a:sym typeface="+mn-ea"/>
              </a:rPr>
              <a:t>的操作系统复杂得多。</a:t>
            </a:r>
            <a:endParaRPr lang="zh-CN" altLang="en-US" sz="2220">
              <a:sym typeface="+mn-ea"/>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演化（分布式</a:t>
            </a:r>
            <a:r>
              <a:rPr lang="zh-CN" altLang="en-US">
                <a:sym typeface="+mn-ea"/>
              </a:rPr>
              <a:t>系统</a:t>
            </a:r>
            <a:r>
              <a:rPr lang="zh-CN" altLang="en-US"/>
              <a:t>）</a:t>
            </a:r>
            <a:endParaRPr lang="zh-CN" altLang="en-US"/>
          </a:p>
        </p:txBody>
      </p:sp>
      <p:sp>
        <p:nvSpPr>
          <p:cNvPr id="3" name="内容占位符 2"/>
          <p:cNvSpPr>
            <a:spLocks noGrp="1"/>
          </p:cNvSpPr>
          <p:nvPr>
            <p:ph idx="1"/>
          </p:nvPr>
        </p:nvSpPr>
        <p:spPr/>
        <p:txBody>
          <a:bodyPr>
            <a:normAutofit/>
          </a:bodyPr>
          <a:p>
            <a:pPr marL="0" indent="0">
              <a:buNone/>
            </a:pPr>
            <a:r>
              <a:rPr lang="zh-CN" altLang="en-US">
                <a:sym typeface="+mn-ea"/>
              </a:rPr>
              <a:t>分布式系统</a:t>
            </a:r>
            <a:endParaRPr lang="zh-CN" altLang="en-US">
              <a:sym typeface="+mn-ea"/>
            </a:endParaRPr>
          </a:p>
          <a:p>
            <a:pPr marL="0" indent="0">
              <a:buNone/>
            </a:pPr>
            <a:r>
              <a:rPr lang="en-US" altLang="zh-CN">
                <a:sym typeface="+mn-ea"/>
              </a:rPr>
              <a:t>	</a:t>
            </a:r>
            <a:r>
              <a:rPr lang="zh-CN">
                <a:sym typeface="+mn-ea"/>
              </a:rPr>
              <a:t>网络和互联网的发展，扩大了操作系统的内涵，一个运行的作业可以由相隔千里的多台计算机共同完成</a:t>
            </a:r>
            <a:endParaRPr lang="zh-CN">
              <a:sym typeface="+mn-ea"/>
            </a:endParaRPr>
          </a:p>
          <a:p>
            <a:pPr marL="0" indent="0">
              <a:buNone/>
            </a:pPr>
            <a:endParaRPr lang="zh-CN">
              <a:sym typeface="+mn-ea"/>
            </a:endParaRPr>
          </a:p>
          <a:p>
            <a:pPr marL="0" indent="0">
              <a:buNone/>
            </a:pPr>
            <a:r>
              <a:rPr lang="zh-CN">
                <a:sym typeface="+mn-ea"/>
              </a:rPr>
              <a:t>程序可以在一台计算机上运行一部分而在另一台计算机上运行另一部分</a:t>
            </a:r>
            <a:endParaRPr lang="zh-CN">
              <a:sym typeface="+mn-ea"/>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演化（实时</a:t>
            </a:r>
            <a:r>
              <a:rPr lang="zh-CN" altLang="en-US">
                <a:sym typeface="+mn-ea"/>
              </a:rPr>
              <a:t>系统</a:t>
            </a:r>
            <a:r>
              <a:rPr lang="zh-CN" altLang="en-US"/>
              <a:t>）</a:t>
            </a:r>
            <a:endParaRPr lang="zh-CN" altLang="en-US"/>
          </a:p>
        </p:txBody>
      </p:sp>
      <p:sp>
        <p:nvSpPr>
          <p:cNvPr id="3" name="内容占位符 2"/>
          <p:cNvSpPr>
            <a:spLocks noGrp="1"/>
          </p:cNvSpPr>
          <p:nvPr>
            <p:ph idx="1"/>
          </p:nvPr>
        </p:nvSpPr>
        <p:spPr/>
        <p:txBody>
          <a:bodyPr>
            <a:normAutofit/>
          </a:bodyPr>
          <a:p>
            <a:pPr marL="0" indent="0">
              <a:buNone/>
            </a:pPr>
            <a:r>
              <a:rPr lang="zh-CN" altLang="en-US">
                <a:sym typeface="+mn-ea"/>
              </a:rPr>
              <a:t>实时系统</a:t>
            </a:r>
            <a:endParaRPr lang="zh-CN" altLang="en-US">
              <a:sym typeface="+mn-ea"/>
            </a:endParaRPr>
          </a:p>
          <a:p>
            <a:pPr marL="0" indent="0">
              <a:buNone/>
            </a:pPr>
            <a:r>
              <a:rPr lang="en-US" altLang="zh-CN">
                <a:sym typeface="+mn-ea"/>
              </a:rPr>
              <a:t>	</a:t>
            </a:r>
            <a:r>
              <a:rPr lang="zh-CN" altLang="en-US">
                <a:sym typeface="+mn-ea"/>
              </a:rPr>
              <a:t>指在特定</a:t>
            </a:r>
            <a:r>
              <a:rPr lang="zh-CN" altLang="en-US">
                <a:solidFill>
                  <a:srgbClr val="FF0000"/>
                </a:solidFill>
                <a:sym typeface="+mn-ea"/>
              </a:rPr>
              <a:t>时间限制内</a:t>
            </a:r>
            <a:r>
              <a:rPr lang="zh-CN" altLang="en-US">
                <a:sym typeface="+mn-ea"/>
              </a:rPr>
              <a:t>完成任务。</a:t>
            </a:r>
            <a:endParaRPr lang="zh-CN" altLang="en-US">
              <a:sym typeface="+mn-ea"/>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a:t>
            </a:r>
            <a:endParaRPr lang="zh-CN" altLang="en-US"/>
          </a:p>
        </p:txBody>
      </p:sp>
      <p:sp>
        <p:nvSpPr>
          <p:cNvPr id="3" name="内容占位符 2"/>
          <p:cNvSpPr>
            <a:spLocks noGrp="1"/>
          </p:cNvSpPr>
          <p:nvPr>
            <p:ph idx="1"/>
          </p:nvPr>
        </p:nvSpPr>
        <p:spPr/>
        <p:txBody>
          <a:bodyPr>
            <a:normAutofit/>
          </a:bodyPr>
          <a:p>
            <a:r>
              <a:rPr lang="zh-CN" altLang="en-US">
                <a:sym typeface="+mn-ea"/>
              </a:rPr>
              <a:t>用户界面</a:t>
            </a:r>
            <a:endParaRPr lang="zh-CN" altLang="en-US">
              <a:sym typeface="+mn-ea"/>
            </a:endParaRPr>
          </a:p>
          <a:p>
            <a:r>
              <a:rPr lang="zh-CN" altLang="en-US">
                <a:solidFill>
                  <a:srgbClr val="FF0000"/>
                </a:solidFill>
                <a:sym typeface="+mn-ea"/>
              </a:rPr>
              <a:t>存储管理</a:t>
            </a:r>
            <a:endParaRPr lang="zh-CN" altLang="en-US">
              <a:solidFill>
                <a:srgbClr val="FF0000"/>
              </a:solidFill>
              <a:sym typeface="+mn-ea"/>
            </a:endParaRPr>
          </a:p>
          <a:p>
            <a:r>
              <a:rPr lang="zh-CN" altLang="en-US">
                <a:solidFill>
                  <a:srgbClr val="FF0000"/>
                </a:solidFill>
                <a:sym typeface="+mn-ea"/>
              </a:rPr>
              <a:t>进程管理</a:t>
            </a:r>
            <a:endParaRPr lang="zh-CN" altLang="en-US">
              <a:sym typeface="+mn-ea"/>
            </a:endParaRPr>
          </a:p>
          <a:p>
            <a:r>
              <a:rPr lang="zh-CN" altLang="en-US">
                <a:sym typeface="+mn-ea"/>
              </a:rPr>
              <a:t>设备管理</a:t>
            </a:r>
            <a:endParaRPr lang="zh-CN" altLang="en-US">
              <a:sym typeface="+mn-ea"/>
            </a:endParaRPr>
          </a:p>
          <a:p>
            <a:r>
              <a:rPr lang="zh-CN" altLang="en-US">
                <a:sym typeface="+mn-ea"/>
              </a:rPr>
              <a:t>文件管理</a:t>
            </a:r>
            <a:endParaRPr lang="zh-CN" altLang="en-US">
              <a:sym typeface="+mn-ea"/>
            </a:endParaRPr>
          </a:p>
          <a:p>
            <a:pPr>
              <a:buNone/>
            </a:pPr>
            <a:endParaRPr lang="zh-CN" altLang="en-US">
              <a:sym typeface="+mn-ea"/>
            </a:endParaRPr>
          </a:p>
        </p:txBody>
      </p:sp>
      <p:pic>
        <p:nvPicPr>
          <p:cNvPr id="4" name="图片 3"/>
          <p:cNvPicPr>
            <a:picLocks noChangeAspect="1"/>
          </p:cNvPicPr>
          <p:nvPr/>
        </p:nvPicPr>
        <p:blipFill>
          <a:blip r:embed="rId1"/>
          <a:stretch>
            <a:fillRect/>
          </a:stretch>
        </p:blipFill>
        <p:spPr>
          <a:xfrm>
            <a:off x="3872230" y="2005330"/>
            <a:ext cx="5915025" cy="2847975"/>
          </a:xfrm>
          <a:prstGeom prst="rect">
            <a:avLst/>
          </a:prstGeom>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组成部分（用户界面）</a:t>
            </a:r>
            <a:endParaRPr lang="zh-CN" altLang="en-US"/>
          </a:p>
        </p:txBody>
      </p:sp>
      <p:sp>
        <p:nvSpPr>
          <p:cNvPr id="3" name="内容占位符 2"/>
          <p:cNvSpPr>
            <a:spLocks noGrp="1"/>
          </p:cNvSpPr>
          <p:nvPr>
            <p:ph idx="1"/>
          </p:nvPr>
        </p:nvSpPr>
        <p:spPr/>
        <p:txBody>
          <a:bodyPr>
            <a:normAutofit/>
          </a:bodyPr>
          <a:p>
            <a:r>
              <a:rPr lang="zh-CN" altLang="en-US">
                <a:sym typeface="+mn-ea"/>
              </a:rPr>
              <a:t>用户界面</a:t>
            </a:r>
            <a:endParaRPr lang="zh-CN" altLang="en-US">
              <a:sym typeface="+mn-ea"/>
            </a:endParaRPr>
          </a:p>
          <a:p>
            <a:pPr>
              <a:buNone/>
            </a:pPr>
            <a:r>
              <a:rPr lang="en-US" altLang="zh-CN">
                <a:sym typeface="+mn-ea"/>
              </a:rPr>
              <a:t>	</a:t>
            </a:r>
            <a:r>
              <a:rPr lang="zh-CN" altLang="en-US">
                <a:sym typeface="+mn-ea"/>
              </a:rPr>
              <a:t>用来接收用户（程序）的输入并向操作系统解释这些请求的程序</a:t>
            </a:r>
            <a:endParaRPr lang="zh-CN" altLang="en-US">
              <a:sym typeface="+mn-ea"/>
            </a:endParaRPr>
          </a:p>
          <a:p>
            <a:pPr>
              <a:buNone/>
            </a:pPr>
            <a:endParaRPr lang="zh-CN" altLang="en-US">
              <a:sym typeface="+mn-ea"/>
            </a:endParaRPr>
          </a:p>
          <a:p>
            <a:pPr>
              <a:buNone/>
            </a:pPr>
            <a:r>
              <a:rPr lang="zh-CN" altLang="en-US">
                <a:sym typeface="+mn-ea"/>
              </a:rPr>
              <a:t>一些操作系统（如</a:t>
            </a:r>
            <a:r>
              <a:rPr lang="en-US" altLang="zh-CN">
                <a:sym typeface="+mn-ea"/>
              </a:rPr>
              <a:t>Unix</a:t>
            </a:r>
            <a:r>
              <a:rPr lang="zh-CN" altLang="en-US">
                <a:sym typeface="+mn-ea"/>
              </a:rPr>
              <a:t>、</a:t>
            </a:r>
            <a:r>
              <a:rPr lang="en-US" altLang="zh-CN">
                <a:sym typeface="+mn-ea"/>
              </a:rPr>
              <a:t>Linux</a:t>
            </a:r>
            <a:r>
              <a:rPr lang="zh-CN" altLang="en-US">
                <a:sym typeface="+mn-ea"/>
              </a:rPr>
              <a:t>）的用户界面，被称作命令解释程序（</a:t>
            </a:r>
            <a:r>
              <a:rPr lang="en-US" altLang="zh-CN">
                <a:sym typeface="+mn-ea"/>
              </a:rPr>
              <a:t>Shell</a:t>
            </a:r>
            <a:r>
              <a:rPr lang="zh-CN" altLang="en-US">
                <a:sym typeface="+mn-ea"/>
              </a:rPr>
              <a:t>），在</a:t>
            </a:r>
            <a:r>
              <a:rPr lang="en-US" altLang="zh-CN">
                <a:sym typeface="+mn-ea"/>
              </a:rPr>
              <a:t>Windows</a:t>
            </a:r>
            <a:r>
              <a:rPr lang="zh-CN" altLang="en-US">
                <a:sym typeface="+mn-ea"/>
              </a:rPr>
              <a:t>中则称为窗口</a:t>
            </a:r>
            <a:endParaRPr lang="zh-CN" altLang="en-US">
              <a:sym typeface="+mn-ea"/>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sp>
        <p:nvSpPr>
          <p:cNvPr id="3" name="内容占位符 2"/>
          <p:cNvSpPr>
            <a:spLocks noGrp="1"/>
          </p:cNvSpPr>
          <p:nvPr>
            <p:ph idx="1"/>
          </p:nvPr>
        </p:nvSpPr>
        <p:spPr/>
        <p:txBody>
          <a:bodyPr>
            <a:normAutofit/>
          </a:bodyPr>
          <a:p>
            <a:r>
              <a:rPr lang="zh-CN">
                <a:sym typeface="+mn-ea"/>
              </a:rPr>
              <a:t>内存管理器</a:t>
            </a:r>
            <a:endParaRPr lang="zh-CN">
              <a:sym typeface="+mn-ea"/>
            </a:endParaRPr>
          </a:p>
          <a:p>
            <a:pPr lvl="1"/>
            <a:r>
              <a:rPr lang="zh-CN">
                <a:sym typeface="+mn-ea"/>
              </a:rPr>
              <a:t>分为两大类：单道程序和多道程序</a:t>
            </a:r>
            <a:endParaRPr lang="zh-CN">
              <a:sym typeface="+mn-ea"/>
            </a:endParaRPr>
          </a:p>
          <a:p>
            <a:pPr lvl="2"/>
            <a:r>
              <a:rPr lang="zh-CN">
                <a:sym typeface="+mn-ea"/>
              </a:rPr>
              <a:t>单道程序：大多数内存用来装载</a:t>
            </a:r>
            <a:r>
              <a:rPr lang="zh-CN">
                <a:solidFill>
                  <a:srgbClr val="FF0000"/>
                </a:solidFill>
                <a:sym typeface="+mn-ea"/>
              </a:rPr>
              <a:t>单一</a:t>
            </a:r>
            <a:r>
              <a:rPr lang="zh-CN">
                <a:sym typeface="+mn-ea"/>
              </a:rPr>
              <a:t>的程序，整个程序装入内存运行，运行结束后，</a:t>
            </a:r>
            <a:endParaRPr lang="zh-CN">
              <a:sym typeface="+mn-ea"/>
            </a:endParaRPr>
          </a:p>
          <a:p>
            <a:pPr marL="914400" lvl="2" indent="0">
              <a:buNone/>
            </a:pPr>
            <a:r>
              <a:rPr lang="en-US" altLang="zh-CN">
                <a:sym typeface="+mn-ea"/>
              </a:rPr>
              <a:t>	</a:t>
            </a:r>
            <a:r>
              <a:rPr lang="zh-CN">
                <a:sym typeface="+mn-ea"/>
              </a:rPr>
              <a:t>程序区域由其他程序取代</a:t>
            </a:r>
            <a:endParaRPr lang="zh-CN">
              <a:sym typeface="+mn-ea"/>
            </a:endParaRPr>
          </a:p>
          <a:p>
            <a:pPr lvl="2"/>
            <a:endParaRPr lang="zh-CN">
              <a:sym typeface="+mn-ea"/>
            </a:endParaRPr>
          </a:p>
          <a:p>
            <a:pPr marL="914400" lvl="2" indent="0">
              <a:buNone/>
            </a:pPr>
            <a:r>
              <a:rPr lang="zh-CN">
                <a:sym typeface="+mn-ea"/>
              </a:rPr>
              <a:t>问题：</a:t>
            </a:r>
            <a:endParaRPr lang="zh-CN">
              <a:sym typeface="+mn-ea"/>
            </a:endParaRPr>
          </a:p>
          <a:p>
            <a:pPr lvl="2"/>
            <a:r>
              <a:rPr lang="zh-CN">
                <a:sym typeface="+mn-ea"/>
              </a:rPr>
              <a:t>程序必须能够载入内存，如果内存容量比程序小，程序无法运行</a:t>
            </a:r>
            <a:endParaRPr lang="zh-CN">
              <a:sym typeface="+mn-ea"/>
            </a:endParaRPr>
          </a:p>
          <a:p>
            <a:pPr lvl="2"/>
            <a:endParaRPr lang="zh-CN">
              <a:sym typeface="+mn-ea"/>
            </a:endParaRPr>
          </a:p>
          <a:p>
            <a:pPr lvl="2"/>
            <a:r>
              <a:rPr lang="zh-CN">
                <a:sym typeface="+mn-ea"/>
              </a:rPr>
              <a:t>当一个程序正在运行时，其他程序不能运行，一个程序经常需要从输入设备得到数</a:t>
            </a:r>
            <a:endParaRPr lang="zh-CN">
              <a:sym typeface="+mn-ea"/>
            </a:endParaRPr>
          </a:p>
          <a:p>
            <a:pPr marL="914400" lvl="2" indent="0">
              <a:buNone/>
            </a:pPr>
            <a:r>
              <a:rPr lang="zh-CN">
                <a:sym typeface="+mn-ea"/>
              </a:rPr>
              <a:t>据，并且把数据发送至输出设备。但输入</a:t>
            </a:r>
            <a:r>
              <a:rPr lang="en-US" altLang="zh-CN">
                <a:sym typeface="+mn-ea"/>
              </a:rPr>
              <a:t>/</a:t>
            </a:r>
            <a:r>
              <a:rPr lang="zh-CN" altLang="en-US">
                <a:sym typeface="+mn-ea"/>
              </a:rPr>
              <a:t>输出设备的速度远远小于</a:t>
            </a:r>
            <a:r>
              <a:rPr lang="en-US" altLang="zh-CN">
                <a:sym typeface="+mn-ea"/>
              </a:rPr>
              <a:t>CPU</a:t>
            </a:r>
            <a:r>
              <a:rPr lang="zh-CN" altLang="en-US">
                <a:sym typeface="+mn-ea"/>
              </a:rPr>
              <a:t>，当输入</a:t>
            </a:r>
            <a:r>
              <a:rPr lang="en-US" altLang="zh-CN">
                <a:sym typeface="+mn-ea"/>
              </a:rPr>
              <a:t>/</a:t>
            </a:r>
            <a:endParaRPr lang="en-US" altLang="zh-CN">
              <a:sym typeface="+mn-ea"/>
            </a:endParaRPr>
          </a:p>
          <a:p>
            <a:pPr marL="914400" lvl="2" indent="0">
              <a:buNone/>
            </a:pPr>
            <a:r>
              <a:rPr lang="zh-CN" altLang="en-US">
                <a:sym typeface="+mn-ea"/>
              </a:rPr>
              <a:t>输出设备运行时，</a:t>
            </a:r>
            <a:r>
              <a:rPr lang="en-US" altLang="zh-CN">
                <a:sym typeface="+mn-ea"/>
              </a:rPr>
              <a:t>CPU</a:t>
            </a:r>
            <a:r>
              <a:rPr lang="zh-CN" altLang="en-US">
                <a:sym typeface="+mn-ea"/>
              </a:rPr>
              <a:t>处于空闲状态，而此时其他程序不在内存中，</a:t>
            </a:r>
            <a:r>
              <a:rPr lang="en-US" altLang="zh-CN">
                <a:sym typeface="+mn-ea"/>
              </a:rPr>
              <a:t>CPU</a:t>
            </a:r>
            <a:r>
              <a:rPr lang="zh-CN" altLang="en-US">
                <a:sym typeface="+mn-ea"/>
              </a:rPr>
              <a:t>不能为其</a:t>
            </a:r>
            <a:endParaRPr lang="zh-CN" altLang="en-US">
              <a:sym typeface="+mn-ea"/>
            </a:endParaRPr>
          </a:p>
          <a:p>
            <a:pPr marL="914400" lvl="2" indent="0">
              <a:buNone/>
            </a:pPr>
            <a:r>
              <a:rPr lang="zh-CN" altLang="en-US">
                <a:sym typeface="+mn-ea"/>
              </a:rPr>
              <a:t>服务，性能很低</a:t>
            </a:r>
            <a:endParaRPr lang="zh-CN">
              <a:sym typeface="+mn-ea"/>
            </a:endParaRPr>
          </a:p>
          <a:p>
            <a:pPr lvl="2">
              <a:buNone/>
            </a:pPr>
            <a:endParaRPr lang="zh-CN">
              <a:sym typeface="+mn-ea"/>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sp>
        <p:nvSpPr>
          <p:cNvPr id="3" name="内容占位符 2"/>
          <p:cNvSpPr>
            <a:spLocks noGrp="1"/>
          </p:cNvSpPr>
          <p:nvPr>
            <p:ph idx="1"/>
          </p:nvPr>
        </p:nvSpPr>
        <p:spPr/>
        <p:txBody>
          <a:bodyPr>
            <a:normAutofit lnSpcReduction="20000"/>
          </a:bodyPr>
          <a:p>
            <a:r>
              <a:rPr lang="zh-CN">
                <a:sym typeface="+mn-ea"/>
              </a:rPr>
              <a:t>内存管理器</a:t>
            </a:r>
            <a:endParaRPr lang="zh-CN">
              <a:sym typeface="+mn-ea"/>
            </a:endParaRPr>
          </a:p>
          <a:p>
            <a:endParaRPr lang="zh-CN">
              <a:sym typeface="+mn-ea"/>
            </a:endParaRPr>
          </a:p>
          <a:p>
            <a:pPr lvl="1"/>
            <a:r>
              <a:rPr lang="zh-CN">
                <a:sym typeface="+mn-ea"/>
              </a:rPr>
              <a:t>多道程序：同一时刻可以装入多个程序到内存，并且能同时被执行</a:t>
            </a:r>
            <a:endParaRPr lang="zh-CN">
              <a:sym typeface="+mn-ea"/>
            </a:endParaRPr>
          </a:p>
          <a:p>
            <a:pPr marL="457200" lvl="1" indent="0">
              <a:buNone/>
            </a:pPr>
            <a:r>
              <a:rPr lang="en-US" altLang="zh-CN">
                <a:sym typeface="+mn-ea"/>
              </a:rPr>
              <a:t>CPU</a:t>
            </a:r>
            <a:r>
              <a:rPr lang="zh-CN" altLang="en-US">
                <a:sym typeface="+mn-ea"/>
              </a:rPr>
              <a:t>轮流为其服务</a:t>
            </a:r>
            <a:endParaRPr lang="zh-CN" altLang="en-US">
              <a:sym typeface="+mn-ea"/>
            </a:endParaRPr>
          </a:p>
          <a:p>
            <a:pPr lvl="1"/>
            <a:endParaRPr lang="zh-CN" altLang="en-US">
              <a:sym typeface="+mn-ea"/>
            </a:endParaRPr>
          </a:p>
          <a:p>
            <a:pPr lvl="1"/>
            <a:r>
              <a:rPr lang="zh-CN" altLang="en-US">
                <a:sym typeface="+mn-ea"/>
              </a:rPr>
              <a:t>多道程序的分类</a:t>
            </a:r>
            <a:endParaRPr lang="zh-CN" altLang="en-US">
              <a:sym typeface="+mn-ea"/>
            </a:endParaRPr>
          </a:p>
          <a:p>
            <a:pPr lvl="2"/>
            <a:r>
              <a:rPr lang="zh-CN" altLang="en-US">
                <a:sym typeface="+mn-ea"/>
              </a:rPr>
              <a:t>非交换：程序在运行期间始终驻留在内存中</a:t>
            </a:r>
            <a:endParaRPr lang="zh-CN" altLang="en-US">
              <a:sym typeface="+mn-ea"/>
            </a:endParaRPr>
          </a:p>
          <a:p>
            <a:pPr lvl="3"/>
            <a:r>
              <a:rPr lang="zh-CN" altLang="en-US" sz="1800">
                <a:sym typeface="+mn-ea"/>
              </a:rPr>
              <a:t>分区调度</a:t>
            </a:r>
            <a:endParaRPr lang="zh-CN" altLang="en-US" sz="1800">
              <a:sym typeface="+mn-ea"/>
            </a:endParaRPr>
          </a:p>
          <a:p>
            <a:pPr lvl="3"/>
            <a:r>
              <a:rPr lang="zh-CN" altLang="en-US" sz="1800">
                <a:sym typeface="+mn-ea"/>
              </a:rPr>
              <a:t>分页调度</a:t>
            </a:r>
            <a:endParaRPr lang="zh-CN" altLang="en-US">
              <a:sym typeface="+mn-ea"/>
            </a:endParaRPr>
          </a:p>
          <a:p>
            <a:pPr lvl="2"/>
            <a:r>
              <a:rPr lang="zh-CN" altLang="en-US">
                <a:sym typeface="+mn-ea"/>
              </a:rPr>
              <a:t>交换：在运行过程中，程序可以在内存和硬盘之间多次</a:t>
            </a:r>
            <a:r>
              <a:rPr lang="zh-CN" altLang="en-US">
                <a:solidFill>
                  <a:srgbClr val="FF0000"/>
                </a:solidFill>
                <a:sym typeface="+mn-ea"/>
              </a:rPr>
              <a:t>交换</a:t>
            </a:r>
            <a:r>
              <a:rPr lang="zh-CN" altLang="en-US">
                <a:sym typeface="+mn-ea"/>
              </a:rPr>
              <a:t>数据</a:t>
            </a:r>
            <a:endParaRPr lang="zh-CN" altLang="en-US">
              <a:sym typeface="+mn-ea"/>
            </a:endParaRPr>
          </a:p>
          <a:p>
            <a:pPr lvl="3"/>
            <a:r>
              <a:rPr lang="zh-CN" altLang="en-US">
                <a:sym typeface="+mn-ea"/>
              </a:rPr>
              <a:t>请求分页调度</a:t>
            </a:r>
            <a:endParaRPr lang="zh-CN" altLang="en-US">
              <a:sym typeface="+mn-ea"/>
            </a:endParaRPr>
          </a:p>
          <a:p>
            <a:pPr lvl="3"/>
            <a:r>
              <a:rPr lang="zh-CN" altLang="en-US">
                <a:sym typeface="+mn-ea"/>
              </a:rPr>
              <a:t>请求分段调度</a:t>
            </a:r>
            <a:endParaRPr lang="zh-CN" altLang="en-US">
              <a:sym typeface="+mn-ea"/>
            </a:endParaRPr>
          </a:p>
          <a:p>
            <a:pPr lvl="3"/>
            <a:r>
              <a:rPr lang="zh-CN" altLang="en-US">
                <a:sym typeface="+mn-ea"/>
              </a:rPr>
              <a:t>请求分页和分段调度</a:t>
            </a:r>
            <a:endParaRPr lang="zh-CN" altLang="en-US">
              <a:sym typeface="+mn-ea"/>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sp>
        <p:nvSpPr>
          <p:cNvPr id="3" name="内容占位符 2"/>
          <p:cNvSpPr>
            <a:spLocks noGrp="1"/>
          </p:cNvSpPr>
          <p:nvPr>
            <p:ph idx="1"/>
          </p:nvPr>
        </p:nvSpPr>
        <p:spPr/>
        <p:txBody>
          <a:bodyPr>
            <a:normAutofit/>
          </a:bodyPr>
          <a:p>
            <a:r>
              <a:rPr lang="zh-CN" altLang="en-US">
                <a:sym typeface="+mn-ea"/>
              </a:rPr>
              <a:t>分区调度：内存被分为不定长的几个分区，每个分区保存一个程序，</a:t>
            </a:r>
            <a:r>
              <a:rPr lang="en-US" altLang="zh-CN">
                <a:sym typeface="+mn-ea"/>
              </a:rPr>
              <a:t>CPU</a:t>
            </a:r>
            <a:r>
              <a:rPr lang="zh-CN" altLang="en-US">
                <a:sym typeface="+mn-ea"/>
              </a:rPr>
              <a:t>在各个程序间交替服务</a:t>
            </a:r>
            <a:endParaRPr lang="zh-CN" altLang="en-US">
              <a:sym typeface="+mn-ea"/>
            </a:endParaRPr>
          </a:p>
        </p:txBody>
      </p:sp>
      <p:pic>
        <p:nvPicPr>
          <p:cNvPr id="4" name="图片 3"/>
          <p:cNvPicPr>
            <a:picLocks noChangeAspect="1"/>
          </p:cNvPicPr>
          <p:nvPr/>
        </p:nvPicPr>
        <p:blipFill>
          <a:blip r:embed="rId1"/>
          <a:stretch>
            <a:fillRect/>
          </a:stretch>
        </p:blipFill>
        <p:spPr>
          <a:xfrm>
            <a:off x="2061210" y="3002915"/>
            <a:ext cx="7505700" cy="2800350"/>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sp>
        <p:nvSpPr>
          <p:cNvPr id="3" name="内容占位符 2"/>
          <p:cNvSpPr>
            <a:spLocks noGrp="1"/>
          </p:cNvSpPr>
          <p:nvPr>
            <p:ph idx="1"/>
          </p:nvPr>
        </p:nvSpPr>
        <p:spPr/>
        <p:txBody>
          <a:bodyPr>
            <a:normAutofit/>
          </a:bodyPr>
          <a:p>
            <a:r>
              <a:rPr lang="zh-CN" altLang="en-US">
                <a:sym typeface="+mn-ea"/>
              </a:rPr>
              <a:t>每个程序</a:t>
            </a:r>
            <a:r>
              <a:rPr lang="zh-CN" altLang="en-US">
                <a:solidFill>
                  <a:srgbClr val="FF0000"/>
                </a:solidFill>
                <a:sym typeface="+mn-ea"/>
              </a:rPr>
              <a:t>完全载入</a:t>
            </a:r>
            <a:r>
              <a:rPr lang="zh-CN" altLang="en-US">
                <a:sym typeface="+mn-ea"/>
              </a:rPr>
              <a:t>内存，并占用</a:t>
            </a:r>
            <a:r>
              <a:rPr lang="zh-CN" altLang="en-US">
                <a:solidFill>
                  <a:srgbClr val="FF0000"/>
                </a:solidFill>
                <a:sym typeface="+mn-ea"/>
              </a:rPr>
              <a:t>连续的</a:t>
            </a:r>
            <a:r>
              <a:rPr lang="zh-CN" altLang="en-US">
                <a:sym typeface="+mn-ea"/>
              </a:rPr>
              <a:t>地址，分区调度改进了</a:t>
            </a:r>
            <a:r>
              <a:rPr lang="en-US" altLang="zh-CN">
                <a:sym typeface="+mn-ea"/>
              </a:rPr>
              <a:t>CPU</a:t>
            </a:r>
            <a:r>
              <a:rPr lang="zh-CN" altLang="en-US">
                <a:sym typeface="+mn-ea"/>
              </a:rPr>
              <a:t>的执行效率，但还有以下问题：</a:t>
            </a:r>
            <a:endParaRPr lang="zh-CN" altLang="en-US">
              <a:sym typeface="+mn-ea"/>
            </a:endParaRPr>
          </a:p>
          <a:p>
            <a:pPr lvl="1"/>
            <a:r>
              <a:rPr lang="zh-CN" altLang="en-US">
                <a:sym typeface="+mn-ea"/>
              </a:rPr>
              <a:t>分区大小必须由内存管理器预先决定，分区小了程序装不进，分区大了出现空闲区</a:t>
            </a:r>
            <a:endParaRPr lang="zh-CN" altLang="en-US">
              <a:sym typeface="+mn-ea"/>
            </a:endParaRPr>
          </a:p>
          <a:p>
            <a:pPr lvl="1"/>
            <a:endParaRPr lang="zh-CN" altLang="en-US">
              <a:sym typeface="+mn-ea"/>
            </a:endParaRPr>
          </a:p>
          <a:p>
            <a:pPr lvl="1"/>
            <a:r>
              <a:rPr lang="zh-CN" altLang="en-US">
                <a:sym typeface="+mn-ea"/>
              </a:rPr>
              <a:t>即使分区在刚开始分配合理，但随着新程序的交换载入内存后可能出现空闲区</a:t>
            </a:r>
            <a:endParaRPr lang="zh-CN" altLang="en-US">
              <a:sym typeface="+mn-ea"/>
            </a:endParaRPr>
          </a:p>
          <a:p>
            <a:pPr lvl="1"/>
            <a:endParaRPr lang="zh-CN" altLang="en-US">
              <a:sym typeface="+mn-ea"/>
            </a:endParaRPr>
          </a:p>
          <a:p>
            <a:pPr lvl="1"/>
            <a:r>
              <a:rPr lang="zh-CN" altLang="en-US">
                <a:sym typeface="+mn-ea"/>
              </a:rPr>
              <a:t>当空闲区过多时，内存管理器能够紧缩分区并删除空闲去和创建新区，但会增加系统额外开销</a:t>
            </a:r>
            <a:endParaRPr lang="zh-CN" altLang="en-US">
              <a:sym typeface="+mn-ea"/>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sp>
        <p:nvSpPr>
          <p:cNvPr id="3" name="内容占位符 2"/>
          <p:cNvSpPr>
            <a:spLocks noGrp="1"/>
          </p:cNvSpPr>
          <p:nvPr>
            <p:ph idx="1"/>
          </p:nvPr>
        </p:nvSpPr>
        <p:spPr/>
        <p:txBody>
          <a:bodyPr>
            <a:normAutofit/>
          </a:bodyPr>
          <a:p>
            <a:r>
              <a:rPr lang="zh-CN" altLang="en-US">
                <a:sym typeface="+mn-ea"/>
              </a:rPr>
              <a:t>分页调度：内存被分成大小相等的若干个部分，称为</a:t>
            </a:r>
            <a:r>
              <a:rPr lang="zh-CN" altLang="en-US">
                <a:solidFill>
                  <a:srgbClr val="FF0000"/>
                </a:solidFill>
                <a:sym typeface="+mn-ea"/>
              </a:rPr>
              <a:t>帧</a:t>
            </a:r>
            <a:r>
              <a:rPr lang="zh-CN" altLang="en-US">
                <a:sym typeface="+mn-ea"/>
              </a:rPr>
              <a:t>，程序被分为大小相等的部分，称为</a:t>
            </a:r>
            <a:r>
              <a:rPr lang="zh-CN" altLang="en-US">
                <a:solidFill>
                  <a:srgbClr val="FF0000"/>
                </a:solidFill>
                <a:sym typeface="+mn-ea"/>
              </a:rPr>
              <a:t>页</a:t>
            </a:r>
            <a:r>
              <a:rPr lang="zh-CN" altLang="en-US">
                <a:sym typeface="+mn-ea"/>
              </a:rPr>
              <a:t>，通常</a:t>
            </a:r>
            <a:r>
              <a:rPr lang="zh-CN" altLang="en-US">
                <a:solidFill>
                  <a:srgbClr val="FF0000"/>
                </a:solidFill>
                <a:sym typeface="+mn-ea"/>
              </a:rPr>
              <a:t>帧和页的大小一样</a:t>
            </a:r>
            <a:endParaRPr lang="zh-CN" altLang="en-US">
              <a:sym typeface="+mn-ea"/>
            </a:endParaRPr>
          </a:p>
          <a:p>
            <a:pPr marL="0" indent="0">
              <a:buNone/>
            </a:pPr>
            <a:endParaRPr lang="zh-CN" altLang="en-US">
              <a:sym typeface="+mn-ea"/>
            </a:endParaRPr>
          </a:p>
          <a:p>
            <a:r>
              <a:rPr lang="zh-CN" altLang="en-US">
                <a:sym typeface="+mn-ea"/>
              </a:rPr>
              <a:t>程序在内存中不必是连续的</a:t>
            </a:r>
            <a:endParaRPr lang="zh-CN" altLang="en-US">
              <a:sym typeface="+mn-ea"/>
            </a:endParaRPr>
          </a:p>
          <a:p>
            <a:endParaRPr lang="zh-CN" altLang="en-US">
              <a:sym typeface="+mn-ea"/>
            </a:endParaRPr>
          </a:p>
          <a:p>
            <a:r>
              <a:rPr lang="zh-CN" altLang="en-US">
                <a:sym typeface="+mn-ea"/>
              </a:rPr>
              <a:t>问题：分页调度在一定程度上提高了效率，但整个程序任然需要</a:t>
            </a:r>
            <a:r>
              <a:rPr lang="zh-CN" altLang="en-US">
                <a:solidFill>
                  <a:srgbClr val="FF0000"/>
                </a:solidFill>
                <a:sym typeface="+mn-ea"/>
              </a:rPr>
              <a:t>全部载入</a:t>
            </a:r>
            <a:r>
              <a:rPr lang="zh-CN" altLang="en-US">
                <a:sym typeface="+mn-ea"/>
              </a:rPr>
              <a:t>内存运行</a:t>
            </a:r>
            <a:endParaRPr lang="en-US" altLang="zh-CN">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十六进制系统（以</a:t>
            </a:r>
            <a:r>
              <a:rPr lang="en-US" altLang="zh-CN">
                <a:sym typeface="+mn-ea"/>
              </a:rPr>
              <a:t>16</a:t>
            </a:r>
            <a:r>
              <a:rPr lang="zh-CN" altLang="en-US">
                <a:sym typeface="+mn-ea"/>
              </a:rPr>
              <a:t>为底）</a:t>
            </a:r>
            <a:endParaRPr lang="zh-CN" altLang="en-US">
              <a:sym typeface="+mn-ea"/>
            </a:endParaRPr>
          </a:p>
        </p:txBody>
      </p:sp>
      <p:sp>
        <p:nvSpPr>
          <p:cNvPr id="3" name="内容占位符 2"/>
          <p:cNvSpPr/>
          <p:nvPr>
            <p:ph idx="1"/>
          </p:nvPr>
        </p:nvSpPr>
        <p:spPr/>
        <p:txBody>
          <a:bodyPr>
            <a:normAutofit lnSpcReduction="10000"/>
          </a:bodyPr>
          <a:p>
            <a:pPr marL="0" indent="0">
              <a:buNone/>
            </a:pPr>
            <a:r>
              <a:rPr lang="zh-CN" altLang="en-US"/>
              <a:t>为什么需要十六进制系统？</a:t>
            </a:r>
            <a:endParaRPr lang="zh-CN" altLang="en-US"/>
          </a:p>
          <a:p>
            <a:pPr marL="0" indent="0">
              <a:buNone/>
            </a:pPr>
            <a:r>
              <a:rPr lang="zh-CN" altLang="en-US" sz="1800"/>
              <a:t>尽管二进制系统用于存储计算机数据，但是不便于在计算机外部表示数字，因为与十进制相比，</a:t>
            </a:r>
            <a:r>
              <a:rPr lang="zh-CN" altLang="en-US" sz="1800">
                <a:solidFill>
                  <a:srgbClr val="FF0000"/>
                </a:solidFill>
              </a:rPr>
              <a:t>二进制符号过长</a:t>
            </a:r>
            <a:r>
              <a:rPr lang="zh-CN" altLang="en-US" sz="1800"/>
              <a:t>。但是十进制不能直接存储在计算机中，在二进制和十进制数字之间没有显然的关系，而且它们直接的转换也不快捷。</a:t>
            </a:r>
            <a:endParaRPr lang="zh-CN" altLang="en-US" sz="1800"/>
          </a:p>
          <a:p>
            <a:pPr marL="0" indent="0">
              <a:buNone/>
            </a:pPr>
            <a:endParaRPr lang="zh-CN" altLang="en-US" sz="1800"/>
          </a:p>
          <a:p>
            <a:pPr marL="0" indent="0">
              <a:buNone/>
            </a:pPr>
            <a:r>
              <a:rPr lang="zh-CN" altLang="en-US" sz="1800"/>
              <a:t>为了克服这个问题，发明了两种位置化系统：</a:t>
            </a:r>
            <a:r>
              <a:rPr lang="zh-CN" altLang="en-US" sz="1800">
                <a:solidFill>
                  <a:srgbClr val="FF0000"/>
                </a:solidFill>
              </a:rPr>
              <a:t>十六进制</a:t>
            </a:r>
            <a:r>
              <a:rPr lang="zh-CN" altLang="en-US" sz="1800"/>
              <a:t>和八进制</a:t>
            </a:r>
            <a:endParaRPr lang="zh-CN" altLang="en-US" sz="1800"/>
          </a:p>
          <a:p>
            <a:pPr marL="0" indent="0">
              <a:buNone/>
            </a:pPr>
            <a:endParaRPr lang="zh-CN" altLang="en-US" sz="1800"/>
          </a:p>
          <a:p>
            <a:pPr marL="0" indent="0">
              <a:buNone/>
            </a:pPr>
            <a:r>
              <a:rPr lang="zh-CN" altLang="en-US"/>
              <a:t>符号集</a:t>
            </a:r>
            <a:r>
              <a:rPr lang="en-US" altLang="zh-CN"/>
              <a:t>S={0,1,2,3,4,5,6,7,8,9</a:t>
            </a:r>
            <a:r>
              <a:rPr lang="zh-CN" altLang="en-US"/>
              <a:t>，</a:t>
            </a:r>
            <a:r>
              <a:rPr lang="en-US" altLang="zh-CN"/>
              <a:t>A</a:t>
            </a:r>
            <a:r>
              <a:rPr lang="zh-CN" altLang="en-US"/>
              <a:t>，</a:t>
            </a:r>
            <a:r>
              <a:rPr lang="en-US" altLang="zh-CN"/>
              <a:t>B,C,D,E,F}</a:t>
            </a:r>
            <a:r>
              <a:rPr lang="zh-CN" altLang="en-US"/>
              <a:t>  </a:t>
            </a:r>
            <a:endParaRPr lang="zh-CN" altLang="en-US"/>
          </a:p>
          <a:p>
            <a:pPr marL="0" indent="0">
              <a:buNone/>
            </a:pPr>
            <a:r>
              <a:rPr lang="zh-CN" altLang="en-US" sz="1800"/>
              <a:t>说明：</a:t>
            </a:r>
            <a:r>
              <a:rPr lang="en-US" altLang="zh-CN" sz="1800"/>
              <a:t>A</a:t>
            </a:r>
            <a:r>
              <a:rPr lang="zh-CN" altLang="en-US" sz="1800"/>
              <a:t>，</a:t>
            </a:r>
            <a:r>
              <a:rPr lang="en-US" altLang="zh-CN" sz="1800"/>
              <a:t>B,C,D,E,F</a:t>
            </a:r>
            <a:r>
              <a:rPr lang="zh-CN" altLang="en-US" sz="1800"/>
              <a:t>分别对应十进制中的</a:t>
            </a:r>
            <a:r>
              <a:rPr lang="en-US" altLang="zh-CN" sz="1800"/>
              <a:t>10,11,12,13,14,15</a:t>
            </a:r>
            <a:r>
              <a:rPr lang="zh-CN" altLang="en-US" sz="1800"/>
              <a:t>    </a:t>
            </a:r>
            <a:r>
              <a:rPr lang="zh-CN" altLang="en-US" sz="1800">
                <a:solidFill>
                  <a:srgbClr val="FF0000"/>
                </a:solidFill>
              </a:rPr>
              <a:t>不区分字母大小写</a:t>
            </a:r>
            <a:endParaRPr lang="zh-CN" altLang="en-US" sz="1800">
              <a:solidFill>
                <a:srgbClr val="FF0000"/>
              </a:solidFill>
            </a:endParaRPr>
          </a:p>
          <a:p>
            <a:pPr marL="0" indent="0">
              <a:buNone/>
            </a:pPr>
            <a:r>
              <a:rPr lang="zh-CN" altLang="en-US">
                <a:solidFill>
                  <a:schemeClr val="tx1"/>
                </a:solidFill>
              </a:rPr>
              <a:t>底</a:t>
            </a:r>
            <a:r>
              <a:rPr lang="en-US" altLang="zh-CN">
                <a:solidFill>
                  <a:schemeClr val="tx1"/>
                </a:solidFill>
              </a:rPr>
              <a:t>b = 16</a:t>
            </a:r>
            <a:endParaRPr lang="en-US" altLang="zh-CN">
              <a:solidFill>
                <a:schemeClr val="tx1"/>
              </a:solidFill>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pic>
        <p:nvPicPr>
          <p:cNvPr id="4" name="内容占位符 3"/>
          <p:cNvPicPr>
            <a:picLocks noChangeAspect="1"/>
          </p:cNvPicPr>
          <p:nvPr>
            <p:ph idx="1"/>
          </p:nvPr>
        </p:nvPicPr>
        <p:blipFill>
          <a:blip r:embed="rId1"/>
          <a:stretch>
            <a:fillRect/>
          </a:stretch>
        </p:blipFill>
        <p:spPr>
          <a:xfrm>
            <a:off x="3730625" y="1825625"/>
            <a:ext cx="4729480" cy="4351655"/>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sp>
        <p:nvSpPr>
          <p:cNvPr id="3" name="内容占位符 2"/>
          <p:cNvSpPr/>
          <p:nvPr>
            <p:ph idx="1"/>
          </p:nvPr>
        </p:nvSpPr>
        <p:spPr/>
        <p:txBody>
          <a:bodyPr/>
          <a:p>
            <a:r>
              <a:rPr lang="zh-CN" altLang="en-US"/>
              <a:t>请求分页调度：程序被分成页，但页可以依次载入内存运行和替换，程序</a:t>
            </a:r>
            <a:r>
              <a:rPr lang="zh-CN" altLang="en-US">
                <a:solidFill>
                  <a:srgbClr val="FF0000"/>
                </a:solidFill>
              </a:rPr>
              <a:t>不需要全部载入</a:t>
            </a:r>
            <a:r>
              <a:rPr lang="zh-CN" altLang="en-US"/>
              <a:t>内存</a:t>
            </a:r>
            <a:endParaRPr lang="zh-CN" altLang="en-US"/>
          </a:p>
          <a:p>
            <a:endParaRPr lang="zh-CN" altLang="en-US"/>
          </a:p>
          <a:p>
            <a:endParaRPr lang="zh-CN" altLang="en-US"/>
          </a:p>
          <a:p>
            <a:r>
              <a:rPr lang="zh-CN" altLang="en-US"/>
              <a:t>来自同一个程序的连续页可以不必载入同一个帧，一个页可以载入任何一个空闲帧</a:t>
            </a:r>
            <a:endParaRPr lang="zh-CN" altLang="en-US"/>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pic>
        <p:nvPicPr>
          <p:cNvPr id="4" name="内容占位符 3"/>
          <p:cNvPicPr>
            <a:picLocks noChangeAspect="1"/>
          </p:cNvPicPr>
          <p:nvPr>
            <p:ph idx="1"/>
          </p:nvPr>
        </p:nvPicPr>
        <p:blipFill>
          <a:blip r:embed="rId1"/>
          <a:stretch>
            <a:fillRect/>
          </a:stretch>
        </p:blipFill>
        <p:spPr>
          <a:xfrm>
            <a:off x="3533140" y="1962785"/>
            <a:ext cx="5124450" cy="4076700"/>
          </a:xfrm>
          <a:prstGeom prst="rect">
            <a:avLst/>
          </a:prstGeom>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sp>
        <p:nvSpPr>
          <p:cNvPr id="3" name="内容占位符 2"/>
          <p:cNvSpPr/>
          <p:nvPr>
            <p:ph idx="1"/>
          </p:nvPr>
        </p:nvSpPr>
        <p:spPr/>
        <p:txBody>
          <a:bodyPr/>
          <a:p>
            <a:r>
              <a:rPr lang="zh-CN" altLang="en-US"/>
              <a:t>请求分段调度：程序通常由主程序和子程序组成，程序将按程序员的角度划分为</a:t>
            </a:r>
            <a:r>
              <a:rPr lang="zh-CN" altLang="en-US">
                <a:solidFill>
                  <a:srgbClr val="FF0000"/>
                </a:solidFill>
              </a:rPr>
              <a:t>段</a:t>
            </a:r>
            <a:r>
              <a:rPr lang="zh-CN" altLang="en-US"/>
              <a:t>，它们载入内存中执行，然后被来自同一程序或其他程序的模块所替代</a:t>
            </a:r>
            <a:endParaRPr lang="zh-CN" altLang="en-US"/>
          </a:p>
        </p:txBody>
      </p:sp>
      <p:pic>
        <p:nvPicPr>
          <p:cNvPr id="5" name="图片 4"/>
          <p:cNvPicPr>
            <a:picLocks noChangeAspect="1"/>
          </p:cNvPicPr>
          <p:nvPr/>
        </p:nvPicPr>
        <p:blipFill>
          <a:blip r:embed="rId1"/>
          <a:stretch>
            <a:fillRect/>
          </a:stretch>
        </p:blipFill>
        <p:spPr>
          <a:xfrm>
            <a:off x="3400425" y="3110865"/>
            <a:ext cx="5391150" cy="3648075"/>
          </a:xfrm>
          <a:prstGeom prst="rect">
            <a:avLst/>
          </a:prstGeom>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sp>
        <p:nvSpPr>
          <p:cNvPr id="3" name="内容占位符 2"/>
          <p:cNvSpPr/>
          <p:nvPr>
            <p:ph idx="1"/>
          </p:nvPr>
        </p:nvSpPr>
        <p:spPr/>
        <p:txBody>
          <a:bodyPr/>
          <a:p>
            <a:r>
              <a:rPr lang="zh-CN" altLang="en-US"/>
              <a:t>请求分页和分段调度：结合了两者的优点以提高系统效率。</a:t>
            </a:r>
            <a:endParaRPr lang="zh-CN" altLang="en-US"/>
          </a:p>
          <a:p>
            <a:endParaRPr lang="zh-CN" altLang="en-US"/>
          </a:p>
          <a:p>
            <a:r>
              <a:rPr lang="zh-CN" altLang="en-US"/>
              <a:t>一个段可能太大而不能载入内存中的空闲区，内存可以分成很多帧，一个模块可以分成很多页，依次装入内存执行</a:t>
            </a:r>
            <a:endParaRPr lang="zh-CN" altLang="en-US"/>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组成部分（存储管理）</a:t>
            </a:r>
            <a:endParaRPr lang="zh-CN" altLang="en-US"/>
          </a:p>
        </p:txBody>
      </p:sp>
      <p:sp>
        <p:nvSpPr>
          <p:cNvPr id="3" name="内容占位符 2"/>
          <p:cNvSpPr/>
          <p:nvPr>
            <p:ph idx="1"/>
          </p:nvPr>
        </p:nvSpPr>
        <p:spPr>
          <a:xfrm>
            <a:off x="838200" y="1500505"/>
            <a:ext cx="10515600" cy="4676775"/>
          </a:xfrm>
        </p:spPr>
        <p:txBody>
          <a:bodyPr/>
          <a:p>
            <a:r>
              <a:rPr lang="zh-CN" altLang="en-US"/>
              <a:t>虚拟内存：在请求分页调度和请求分段调度时，一部分程序驻留在内存中，一部分程序则放在硬盘上</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2893060" y="2522855"/>
            <a:ext cx="5953125" cy="4238625"/>
          </a:xfrm>
          <a:prstGeom prst="rect">
            <a:avLst/>
          </a:prstGeom>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p>
            <a:r>
              <a:rPr lang="zh-CN" altLang="en-US"/>
              <a:t>程序、作业和进程</a:t>
            </a:r>
            <a:endParaRPr lang="zh-CN" altLang="en-US"/>
          </a:p>
          <a:p>
            <a:pPr lvl="1"/>
            <a:r>
              <a:rPr lang="zh-CN" altLang="en-US"/>
              <a:t>程序：是由程序员编写的一组稳定的指令，存在磁盘上，它可能会也可能不会成为</a:t>
            </a:r>
            <a:r>
              <a:rPr lang="zh-CN" altLang="en-US">
                <a:solidFill>
                  <a:srgbClr val="FF0000"/>
                </a:solidFill>
              </a:rPr>
              <a:t>作业</a:t>
            </a:r>
            <a:endParaRPr lang="zh-CN" altLang="en-US">
              <a:solidFill>
                <a:srgbClr val="FF0000"/>
              </a:solidFill>
            </a:endParaRPr>
          </a:p>
          <a:p>
            <a:pPr lvl="1"/>
            <a:endParaRPr lang="zh-CN" altLang="en-US"/>
          </a:p>
          <a:p>
            <a:pPr lvl="1"/>
            <a:r>
              <a:rPr lang="zh-CN" altLang="en-US"/>
              <a:t>作业：从一个程序被选中执行，到其运行结束并再次成为一个程序的这段过程中，该程序称为作业</a:t>
            </a:r>
            <a:endParaRPr lang="zh-CN" altLang="en-US"/>
          </a:p>
          <a:p>
            <a:pPr lvl="1"/>
            <a:endParaRPr lang="zh-CN" altLang="en-US"/>
          </a:p>
          <a:p>
            <a:pPr lvl="1"/>
            <a:r>
              <a:rPr lang="zh-CN" altLang="en-US"/>
              <a:t>进程：是一个运行中的程序，该程序开始运行但还未结束，</a:t>
            </a:r>
            <a:r>
              <a:rPr lang="zh-CN" altLang="en-US">
                <a:solidFill>
                  <a:srgbClr val="FF0000"/>
                </a:solidFill>
              </a:rPr>
              <a:t>只要作业装入内存就成为进程</a:t>
            </a:r>
            <a:endParaRPr lang="zh-CN" altLang="en-US">
              <a:solidFill>
                <a:srgbClr val="FF0000"/>
              </a:solidFill>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p>
            <a:r>
              <a:rPr lang="zh-CN" altLang="en-US"/>
              <a:t>程序、作业和</a:t>
            </a:r>
            <a:endParaRPr lang="zh-CN" altLang="en-US"/>
          </a:p>
          <a:p>
            <a:pPr marL="0" indent="0">
              <a:buNone/>
            </a:pPr>
            <a:r>
              <a:rPr lang="zh-CN" altLang="en-US"/>
              <a:t>进程之间的</a:t>
            </a:r>
            <a:r>
              <a:rPr lang="zh-CN" altLang="en-US">
                <a:solidFill>
                  <a:srgbClr val="FF0000"/>
                </a:solidFill>
              </a:rPr>
              <a:t>状态图</a:t>
            </a:r>
            <a:endParaRPr lang="zh-CN" altLang="en-US">
              <a:solidFill>
                <a:srgbClr val="FF0000"/>
              </a:solidFill>
            </a:endParaRPr>
          </a:p>
          <a:p>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4593590" y="1691005"/>
            <a:ext cx="6591300" cy="4876800"/>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p>
            <a:r>
              <a:rPr lang="zh-CN" altLang="en-US"/>
              <a:t>调度器</a:t>
            </a:r>
            <a:endParaRPr lang="zh-CN" altLang="en-US"/>
          </a:p>
          <a:p>
            <a:pPr marL="457200" lvl="1" indent="0">
              <a:buNone/>
            </a:pPr>
            <a:r>
              <a:rPr lang="zh-CN" altLang="en-US"/>
              <a:t>将一个作业或进程从一个状态改变为另一个状态，进程管理器使用了两个调度器</a:t>
            </a:r>
            <a:endParaRPr lang="zh-CN" altLang="en-US"/>
          </a:p>
          <a:p>
            <a:pPr lvl="1"/>
            <a:r>
              <a:rPr lang="zh-CN" altLang="en-US"/>
              <a:t>作业调度器：将一个作业从保持状态转入就绪状态，或从运行状态转入终止状态</a:t>
            </a:r>
            <a:endParaRPr lang="zh-CN" altLang="en-US"/>
          </a:p>
          <a:p>
            <a:pPr lvl="1"/>
            <a:endParaRPr lang="zh-CN" altLang="en-US"/>
          </a:p>
          <a:p>
            <a:pPr lvl="1"/>
            <a:r>
              <a:rPr lang="zh-CN" altLang="en-US"/>
              <a:t>进程调度器</a:t>
            </a:r>
            <a:endParaRPr lang="zh-CN" altLang="en-US"/>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p>
            <a:r>
              <a:rPr lang="zh-CN" altLang="en-US"/>
              <a:t>作业调度器</a:t>
            </a:r>
            <a:endParaRPr lang="zh-CN" altLang="en-US"/>
          </a:p>
          <a:p>
            <a:pPr marL="457200" lvl="1" indent="0">
              <a:buNone/>
            </a:pPr>
            <a:endParaRPr lang="zh-CN" altLang="en-US"/>
          </a:p>
        </p:txBody>
      </p:sp>
      <p:pic>
        <p:nvPicPr>
          <p:cNvPr id="4" name="图片 3"/>
          <p:cNvPicPr>
            <a:picLocks noChangeAspect="1"/>
          </p:cNvPicPr>
          <p:nvPr/>
        </p:nvPicPr>
        <p:blipFill>
          <a:blip r:embed="rId1"/>
          <a:stretch>
            <a:fillRect/>
          </a:stretch>
        </p:blipFill>
        <p:spPr>
          <a:xfrm>
            <a:off x="3634740" y="2599690"/>
            <a:ext cx="5543550" cy="3238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十六进制系统（以</a:t>
            </a:r>
            <a:r>
              <a:rPr lang="en-US" altLang="zh-CN">
                <a:sym typeface="+mn-ea"/>
              </a:rPr>
              <a:t>16</a:t>
            </a:r>
            <a:r>
              <a:rPr lang="zh-CN" altLang="en-US">
                <a:sym typeface="+mn-ea"/>
              </a:rPr>
              <a:t>为底）</a:t>
            </a:r>
            <a:r>
              <a:rPr lang="en-US" altLang="zh-CN">
                <a:sym typeface="+mn-ea"/>
              </a:rPr>
              <a:t>——</a:t>
            </a:r>
            <a:r>
              <a:rPr lang="zh-CN" altLang="en-US">
                <a:sym typeface="+mn-ea"/>
              </a:rPr>
              <a:t>整数</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838200" y="2256155"/>
            <a:ext cx="9930130" cy="1795145"/>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p>
            <a:r>
              <a:rPr lang="zh-CN" altLang="en-US"/>
              <a:t>进程调度器</a:t>
            </a:r>
            <a:endParaRPr lang="zh-CN" altLang="en-US"/>
          </a:p>
          <a:p>
            <a:pPr marL="457200" lvl="1" indent="0">
              <a:buNone/>
            </a:pPr>
            <a:endParaRPr lang="zh-CN" altLang="en-US"/>
          </a:p>
        </p:txBody>
      </p:sp>
      <p:pic>
        <p:nvPicPr>
          <p:cNvPr id="5" name="图片 4"/>
          <p:cNvPicPr>
            <a:picLocks noChangeAspect="1"/>
          </p:cNvPicPr>
          <p:nvPr/>
        </p:nvPicPr>
        <p:blipFill>
          <a:blip r:embed="rId1"/>
          <a:stretch>
            <a:fillRect/>
          </a:stretch>
        </p:blipFill>
        <p:spPr>
          <a:xfrm>
            <a:off x="2327275" y="2816860"/>
            <a:ext cx="7848600" cy="3057525"/>
          </a:xfrm>
          <a:prstGeom prst="rect">
            <a:avLst/>
          </a:prstGeom>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p>
            <a:r>
              <a:rPr lang="zh-CN" altLang="en-US">
                <a:solidFill>
                  <a:srgbClr val="FF0000"/>
                </a:solidFill>
              </a:rPr>
              <a:t>队列</a:t>
            </a:r>
            <a:r>
              <a:rPr lang="zh-CN" altLang="en-US"/>
              <a:t>：很多作业和进程相互竞争计算机资源，为处理多个进程和作业，进程管理器使用队列（</a:t>
            </a:r>
            <a:r>
              <a:rPr lang="zh-CN" altLang="en-US">
                <a:solidFill>
                  <a:srgbClr val="FF0000"/>
                </a:solidFill>
              </a:rPr>
              <a:t>等待</a:t>
            </a:r>
            <a:r>
              <a:rPr lang="zh-CN" altLang="en-US"/>
              <a:t>列表）</a:t>
            </a:r>
            <a:endParaRPr lang="zh-CN" altLang="en-US"/>
          </a:p>
          <a:p>
            <a:endParaRPr lang="zh-CN" altLang="en-US"/>
          </a:p>
          <a:p>
            <a:r>
              <a:rPr lang="zh-CN" altLang="en-US"/>
              <a:t>与每个作业或进程相关的是存有这些作业和进程信息的</a:t>
            </a:r>
            <a:r>
              <a:rPr lang="zh-CN" altLang="en-US">
                <a:solidFill>
                  <a:srgbClr val="FF0000"/>
                </a:solidFill>
              </a:rPr>
              <a:t>作业控制块</a:t>
            </a:r>
            <a:r>
              <a:rPr lang="zh-CN" altLang="en-US"/>
              <a:t>和</a:t>
            </a:r>
            <a:r>
              <a:rPr lang="zh-CN" altLang="en-US">
                <a:solidFill>
                  <a:srgbClr val="FF0000"/>
                </a:solidFill>
              </a:rPr>
              <a:t>进程控制块</a:t>
            </a:r>
            <a:endParaRPr lang="zh-CN" altLang="en-US">
              <a:solidFill>
                <a:srgbClr val="FF0000"/>
              </a:solidFill>
            </a:endParaRPr>
          </a:p>
          <a:p>
            <a:endParaRPr lang="zh-CN" altLang="en-US"/>
          </a:p>
          <a:p>
            <a:r>
              <a:rPr lang="zh-CN" altLang="en-US"/>
              <a:t>队列中存的不是作业和进程本身，而是</a:t>
            </a:r>
            <a:r>
              <a:rPr lang="zh-CN" altLang="en-US">
                <a:solidFill>
                  <a:srgbClr val="FF0000"/>
                </a:solidFill>
              </a:rPr>
              <a:t>作业块或进程块</a:t>
            </a:r>
            <a:r>
              <a:rPr lang="zh-CN" altLang="en-US"/>
              <a:t>，作业或进程仍保存在内存或硬盘中</a:t>
            </a:r>
            <a:endParaRPr lang="zh-CN" altLang="en-US"/>
          </a:p>
          <a:p>
            <a:endParaRPr lang="zh-CN" altLang="en-US"/>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normAutofit/>
          </a:bodyPr>
          <a:p>
            <a:r>
              <a:rPr lang="zh-CN" altLang="en-US"/>
              <a:t>操作系统可以有多个队列，如作业和进程在三个队列里循环：作业队列、就绪队列、和</a:t>
            </a:r>
            <a:r>
              <a:rPr lang="en-US" altLang="zh-CN"/>
              <a:t>I/O</a:t>
            </a:r>
            <a:r>
              <a:rPr lang="zh-CN" altLang="en-US"/>
              <a:t>队列</a:t>
            </a:r>
            <a:endParaRPr lang="zh-CN" altLang="en-US"/>
          </a:p>
          <a:p>
            <a:endParaRPr lang="zh-CN" altLang="en-US"/>
          </a:p>
          <a:p>
            <a:pPr lvl="1"/>
            <a:r>
              <a:rPr lang="zh-CN" altLang="en-US"/>
              <a:t>作业队列：保存</a:t>
            </a:r>
            <a:r>
              <a:rPr lang="zh-CN" altLang="en-US">
                <a:solidFill>
                  <a:srgbClr val="FF0000"/>
                </a:solidFill>
              </a:rPr>
              <a:t>等待</a:t>
            </a:r>
            <a:r>
              <a:rPr lang="zh-CN" altLang="en-US"/>
              <a:t>内存的作业</a:t>
            </a:r>
            <a:endParaRPr lang="zh-CN" altLang="en-US"/>
          </a:p>
          <a:p>
            <a:pPr lvl="1"/>
            <a:r>
              <a:rPr lang="zh-CN" altLang="en-US"/>
              <a:t>就绪队列：保存已在内存中准备好运行但在等待</a:t>
            </a:r>
            <a:r>
              <a:rPr lang="en-US" altLang="zh-CN"/>
              <a:t>CPU</a:t>
            </a:r>
            <a:r>
              <a:rPr lang="zh-CN" altLang="en-US"/>
              <a:t>的进程</a:t>
            </a:r>
            <a:endParaRPr lang="zh-CN" altLang="en-US"/>
          </a:p>
          <a:p>
            <a:pPr lvl="1"/>
            <a:r>
              <a:rPr lang="en-US" altLang="zh-CN"/>
              <a:t>I/O</a:t>
            </a:r>
            <a:r>
              <a:rPr lang="zh-CN" altLang="en-US"/>
              <a:t>队列：保存正在等待</a:t>
            </a:r>
            <a:r>
              <a:rPr lang="en-US" altLang="zh-CN"/>
              <a:t>I/O</a:t>
            </a:r>
            <a:r>
              <a:rPr lang="zh-CN" altLang="en-US"/>
              <a:t>设备的进程（可以有多个</a:t>
            </a:r>
            <a:r>
              <a:rPr lang="en-US" altLang="zh-CN"/>
              <a:t>I/O</a:t>
            </a:r>
            <a:r>
              <a:rPr lang="zh-CN" altLang="en-US"/>
              <a:t>队列</a:t>
            </a:r>
            <a:r>
              <a:rPr lang="zh-CN" altLang="en-US"/>
              <a:t>）</a:t>
            </a:r>
            <a:endParaRPr lang="zh-CN" altLang="en-US"/>
          </a:p>
          <a:p>
            <a:endParaRPr lang="zh-CN" altLang="en-US"/>
          </a:p>
          <a:p>
            <a:r>
              <a:rPr lang="zh-CN" altLang="en-US"/>
              <a:t>进程管理器可以用多种策略从队列中选择下一个作业或进程执行，可以是先入先出（</a:t>
            </a:r>
            <a:r>
              <a:rPr lang="en-US" altLang="zh-CN"/>
              <a:t>FIFO</a:t>
            </a:r>
            <a:r>
              <a:rPr lang="zh-CN" altLang="en-US"/>
              <a:t>）、最短时间优先、最高优先级等</a:t>
            </a:r>
            <a:endParaRPr lang="zh-CN" altLang="en-US"/>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pic>
        <p:nvPicPr>
          <p:cNvPr id="5" name="内容占位符 4"/>
          <p:cNvPicPr>
            <a:picLocks noChangeAspect="1"/>
          </p:cNvPicPr>
          <p:nvPr>
            <p:ph idx="1"/>
          </p:nvPr>
        </p:nvPicPr>
        <p:blipFill>
          <a:blip r:embed="rId1"/>
          <a:stretch>
            <a:fillRect/>
          </a:stretch>
        </p:blipFill>
        <p:spPr>
          <a:xfrm>
            <a:off x="1713865" y="2058035"/>
            <a:ext cx="8763000" cy="3886200"/>
          </a:xfrm>
          <a:prstGeom prst="rect">
            <a:avLst/>
          </a:prstGeom>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normAutofit lnSpcReduction="20000"/>
          </a:bodyPr>
          <a:p>
            <a:r>
              <a:rPr lang="zh-CN" altLang="en-US"/>
              <a:t>进程同步</a:t>
            </a:r>
            <a:endParaRPr lang="zh-CN" altLang="en-US"/>
          </a:p>
          <a:p>
            <a:pPr lvl="1"/>
            <a:r>
              <a:rPr lang="zh-CN" altLang="en-US"/>
              <a:t>所有进程管理的思想都是使的拥有不同资源的不同进程同步，只要资源</a:t>
            </a:r>
            <a:endParaRPr lang="zh-CN" altLang="en-US"/>
          </a:p>
          <a:p>
            <a:pPr marL="457200" lvl="1" indent="0">
              <a:buNone/>
            </a:pPr>
            <a:r>
              <a:rPr lang="zh-CN" altLang="en-US"/>
              <a:t>可以被多个进程同时使用，那么它就</a:t>
            </a:r>
            <a:r>
              <a:rPr lang="zh-CN" altLang="en-US">
                <a:solidFill>
                  <a:srgbClr val="FF0000"/>
                </a:solidFill>
              </a:rPr>
              <a:t>可能</a:t>
            </a:r>
            <a:r>
              <a:rPr lang="zh-CN" altLang="en-US"/>
              <a:t>有两种有问题的状态：死锁和饿</a:t>
            </a:r>
            <a:endParaRPr lang="zh-CN" altLang="en-US"/>
          </a:p>
          <a:p>
            <a:pPr marL="457200" lvl="1" indent="0">
              <a:buNone/>
            </a:pPr>
            <a:r>
              <a:rPr lang="zh-CN" altLang="en-US"/>
              <a:t>死</a:t>
            </a:r>
            <a:endParaRPr lang="zh-CN" altLang="en-US"/>
          </a:p>
          <a:p>
            <a:endParaRPr lang="zh-CN" altLang="en-US"/>
          </a:p>
          <a:p>
            <a:r>
              <a:rPr lang="zh-CN" altLang="en-US"/>
              <a:t>死锁</a:t>
            </a:r>
            <a:endParaRPr lang="zh-CN" altLang="en-US"/>
          </a:p>
          <a:p>
            <a:pPr lvl="1"/>
            <a:r>
              <a:rPr lang="zh-CN" altLang="en-US"/>
              <a:t>发生在操作系统允许一个进程运行，而不用首先检查它所需资源是否准</a:t>
            </a:r>
            <a:endParaRPr lang="zh-CN" altLang="en-US"/>
          </a:p>
          <a:p>
            <a:pPr marL="457200" lvl="1" indent="0">
              <a:buNone/>
            </a:pPr>
            <a:r>
              <a:rPr lang="zh-CN" altLang="en-US"/>
              <a:t>备好，是否允许这个进程占有资源直到它不需要为止</a:t>
            </a:r>
            <a:endParaRPr lang="zh-CN" altLang="en-US"/>
          </a:p>
          <a:p>
            <a:pPr lvl="1"/>
            <a:endParaRPr lang="en-US" altLang="zh-CN"/>
          </a:p>
          <a:p>
            <a:pPr lvl="1"/>
            <a:r>
              <a:rPr lang="zh-CN" altLang="en-US"/>
              <a:t>死锁解决方案：</a:t>
            </a:r>
            <a:endParaRPr lang="zh-CN" altLang="en-US"/>
          </a:p>
          <a:p>
            <a:pPr lvl="2"/>
            <a:r>
              <a:rPr lang="zh-CN" altLang="en-US" sz="2000"/>
              <a:t>方案一：</a:t>
            </a:r>
            <a:r>
              <a:rPr lang="zh-CN" altLang="en-US"/>
              <a:t>当所需资源不空闲时，不允许进程运行</a:t>
            </a:r>
            <a:endParaRPr lang="zh-CN" altLang="en-US"/>
          </a:p>
          <a:p>
            <a:pPr lvl="2"/>
            <a:r>
              <a:rPr lang="zh-CN" altLang="en-US"/>
              <a:t>方案二：限制进程占有资源的时间</a:t>
            </a:r>
            <a:endParaRPr lang="zh-CN" altLang="en-US"/>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normAutofit lnSpcReduction="20000"/>
          </a:bodyPr>
          <a:p>
            <a:pPr marL="0" indent="0">
              <a:buNone/>
            </a:pPr>
            <a:r>
              <a:rPr lang="zh-CN" altLang="en-US"/>
              <a:t>死锁的</a:t>
            </a:r>
            <a:r>
              <a:rPr lang="en-US" altLang="zh-CN"/>
              <a:t>4</a:t>
            </a:r>
            <a:r>
              <a:rPr lang="zh-CN" altLang="en-US"/>
              <a:t>个</a:t>
            </a:r>
            <a:r>
              <a:rPr lang="zh-CN" altLang="en-US"/>
              <a:t>必要条件</a:t>
            </a:r>
            <a:endParaRPr lang="zh-CN" altLang="en-US"/>
          </a:p>
          <a:p>
            <a:pPr marL="457200" lvl="1" indent="0">
              <a:buNone/>
            </a:pPr>
            <a:endParaRPr lang="zh-CN" altLang="en-US"/>
          </a:p>
          <a:p>
            <a:pPr lvl="1"/>
            <a:r>
              <a:rPr lang="zh-CN" altLang="en-US"/>
              <a:t>互斥：一个资源只能被一个进程占用</a:t>
            </a:r>
            <a:endParaRPr lang="zh-CN" altLang="en-US"/>
          </a:p>
          <a:p>
            <a:pPr lvl="1"/>
            <a:endParaRPr lang="zh-CN" altLang="en-US"/>
          </a:p>
          <a:p>
            <a:pPr lvl="1"/>
            <a:r>
              <a:rPr lang="zh-CN" altLang="en-US"/>
              <a:t>资源占用：一个进程占有一个资源，即使在获取其他资源之前无法使用</a:t>
            </a:r>
            <a:endParaRPr lang="zh-CN" altLang="en-US"/>
          </a:p>
          <a:p>
            <a:pPr marL="457200" lvl="1" indent="0">
              <a:buNone/>
            </a:pPr>
            <a:r>
              <a:rPr lang="zh-CN" altLang="en-US"/>
              <a:t>它</a:t>
            </a:r>
            <a:endParaRPr lang="zh-CN" altLang="en-US"/>
          </a:p>
          <a:p>
            <a:pPr lvl="1"/>
            <a:endParaRPr lang="zh-CN" altLang="en-US"/>
          </a:p>
          <a:p>
            <a:pPr lvl="1"/>
            <a:r>
              <a:rPr lang="zh-CN" altLang="en-US"/>
              <a:t>抢先：操作系统不能临时对资源重新分配</a:t>
            </a:r>
            <a:endParaRPr lang="zh-CN" altLang="en-US"/>
          </a:p>
          <a:p>
            <a:pPr lvl="1"/>
            <a:endParaRPr lang="zh-CN" altLang="en-US"/>
          </a:p>
          <a:p>
            <a:pPr lvl="1"/>
            <a:r>
              <a:rPr lang="zh-CN" altLang="en-US"/>
              <a:t>循环等待：所有的进程和资源包含在一个循环里</a:t>
            </a:r>
            <a:endParaRPr lang="zh-CN" altLang="en-US"/>
          </a:p>
          <a:p>
            <a:pPr lvl="1"/>
            <a:endParaRPr lang="zh-CN" altLang="en-US"/>
          </a:p>
          <a:p>
            <a:pPr marL="457200" lvl="1" indent="0">
              <a:buNone/>
            </a:pPr>
            <a:r>
              <a:rPr lang="zh-CN" altLang="en-US">
                <a:solidFill>
                  <a:srgbClr val="FF0000"/>
                </a:solidFill>
              </a:rPr>
              <a:t>只要破坏其中一条，可以避免死锁</a:t>
            </a:r>
            <a:endParaRPr lang="zh-CN" altLang="en-US">
              <a:solidFill>
                <a:srgbClr val="FF0000"/>
              </a:solidFill>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p>
            <a:r>
              <a:rPr lang="zh-CN" altLang="en-US"/>
              <a:t>死锁</a:t>
            </a:r>
            <a:endParaRPr lang="zh-CN" altLang="en-US"/>
          </a:p>
          <a:p>
            <a:endParaRPr lang="zh-CN" altLang="en-US"/>
          </a:p>
        </p:txBody>
      </p:sp>
      <p:pic>
        <p:nvPicPr>
          <p:cNvPr id="5" name="图片 4"/>
          <p:cNvPicPr>
            <a:picLocks noChangeAspect="1"/>
          </p:cNvPicPr>
          <p:nvPr/>
        </p:nvPicPr>
        <p:blipFill>
          <a:blip r:embed="rId1"/>
          <a:stretch>
            <a:fillRect/>
          </a:stretch>
        </p:blipFill>
        <p:spPr>
          <a:xfrm>
            <a:off x="2147570" y="2610485"/>
            <a:ext cx="7896225" cy="2314575"/>
          </a:xfrm>
          <a:prstGeom prst="rect">
            <a:avLst/>
          </a:prstGeom>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p>
            <a:r>
              <a:rPr lang="zh-CN" altLang="en-US"/>
              <a:t>死锁</a:t>
            </a:r>
            <a:endParaRPr lang="zh-CN" altLang="en-US"/>
          </a:p>
          <a:p>
            <a:endParaRPr lang="zh-CN" altLang="en-US"/>
          </a:p>
        </p:txBody>
      </p:sp>
      <p:pic>
        <p:nvPicPr>
          <p:cNvPr id="4" name="图片 3"/>
          <p:cNvPicPr>
            <a:picLocks noChangeAspect="1"/>
          </p:cNvPicPr>
          <p:nvPr/>
        </p:nvPicPr>
        <p:blipFill>
          <a:blip r:embed="rId1"/>
          <a:stretch>
            <a:fillRect/>
          </a:stretch>
        </p:blipFill>
        <p:spPr>
          <a:xfrm>
            <a:off x="3437890" y="1595755"/>
            <a:ext cx="4439285" cy="4581525"/>
          </a:xfrm>
          <a:prstGeom prst="rect">
            <a:avLst/>
          </a:prstGeom>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组成部分（进程管理）</a:t>
            </a:r>
            <a:endParaRPr lang="zh-CN" altLang="en-US"/>
          </a:p>
        </p:txBody>
      </p:sp>
      <p:sp>
        <p:nvSpPr>
          <p:cNvPr id="3" name="内容占位符 2"/>
          <p:cNvSpPr/>
          <p:nvPr>
            <p:ph idx="1"/>
          </p:nvPr>
        </p:nvSpPr>
        <p:spPr/>
        <p:txBody>
          <a:bodyPr/>
          <a:p>
            <a:r>
              <a:rPr lang="zh-CN" altLang="en-US"/>
              <a:t>饿死</a:t>
            </a:r>
            <a:endParaRPr lang="zh-CN" altLang="en-US"/>
          </a:p>
          <a:p>
            <a:pPr marL="457200" lvl="1" indent="0">
              <a:buNone/>
            </a:pPr>
            <a:endParaRPr lang="zh-CN" altLang="en-US"/>
          </a:p>
          <a:p>
            <a:pPr marL="0" lvl="1" indent="0">
              <a:buNone/>
            </a:pPr>
            <a:r>
              <a:rPr lang="en-US" altLang="zh-CN">
                <a:sym typeface="+mn-ea"/>
              </a:rPr>
              <a:t>	</a:t>
            </a:r>
            <a:r>
              <a:rPr lang="zh-CN" altLang="en-US">
                <a:sym typeface="+mn-ea"/>
              </a:rPr>
              <a:t>当操作系统对进程分配资源有太多限制时，该进程可能饿死</a:t>
            </a:r>
            <a:endParaRPr lang="zh-CN" altLang="en-US">
              <a:solidFill>
                <a:schemeClr val="tx1"/>
              </a:solidFill>
            </a:endParaRPr>
          </a:p>
          <a:p>
            <a:pPr marL="457200" lvl="1" indent="0">
              <a:buNone/>
            </a:pPr>
            <a:endParaRPr lang="zh-CN" altLang="en-US"/>
          </a:p>
          <a:p>
            <a:endParaRPr lang="zh-CN" altLang="en-US"/>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操作系统</a:t>
            </a:r>
            <a:r>
              <a:rPr lang="en-US" altLang="zh-CN"/>
              <a:t>——</a:t>
            </a:r>
            <a:r>
              <a:rPr lang="zh-CN" altLang="en-US"/>
              <a:t>组成部分</a:t>
            </a:r>
            <a:endParaRPr lang="zh-CN" altLang="en-US"/>
          </a:p>
        </p:txBody>
      </p:sp>
      <p:sp>
        <p:nvSpPr>
          <p:cNvPr id="3" name="内容占位符 2"/>
          <p:cNvSpPr>
            <a:spLocks noGrp="1"/>
          </p:cNvSpPr>
          <p:nvPr>
            <p:ph idx="1"/>
          </p:nvPr>
        </p:nvSpPr>
        <p:spPr/>
        <p:txBody>
          <a:bodyPr>
            <a:normAutofit/>
          </a:bodyPr>
          <a:p>
            <a:r>
              <a:rPr lang="zh-CN">
                <a:sym typeface="+mn-ea"/>
              </a:rPr>
              <a:t>设备管理器负责访问输入</a:t>
            </a:r>
            <a:r>
              <a:rPr lang="en-US" altLang="zh-CN">
                <a:sym typeface="+mn-ea"/>
              </a:rPr>
              <a:t>/</a:t>
            </a:r>
            <a:r>
              <a:rPr lang="zh-CN">
                <a:sym typeface="+mn-ea"/>
              </a:rPr>
              <a:t>输出设备。</a:t>
            </a:r>
            <a:endParaRPr lang="zh-CN">
              <a:sym typeface="+mn-ea"/>
            </a:endParaRPr>
          </a:p>
          <a:p>
            <a:endParaRPr lang="zh-CN">
              <a:sym typeface="+mn-ea"/>
            </a:endParaRPr>
          </a:p>
          <a:p>
            <a:r>
              <a:rPr lang="zh-CN">
                <a:sym typeface="+mn-ea"/>
              </a:rPr>
              <a:t>文件管理器控制对文件的访问。</a:t>
            </a:r>
            <a:endParaRPr lang="zh-CN">
              <a:sym typeface="+mn-ea"/>
            </a:endParaRPr>
          </a:p>
          <a:p>
            <a:endParaRPr lang="zh-CN">
              <a:sym typeface="+mn-ea"/>
            </a:endParaRPr>
          </a:p>
          <a:p>
            <a:r>
              <a:rPr lang="zh-CN">
                <a:sym typeface="+mn-ea"/>
              </a:rPr>
              <a:t>主流的操作系统</a:t>
            </a:r>
            <a:endParaRPr lang="zh-CN">
              <a:sym typeface="+mn-ea"/>
            </a:endParaRPr>
          </a:p>
          <a:p>
            <a:pPr lvl="1"/>
            <a:r>
              <a:rPr lang="en-US" altLang="zh-CN">
                <a:sym typeface="+mn-ea"/>
              </a:rPr>
              <a:t>Unix</a:t>
            </a:r>
            <a:r>
              <a:rPr lang="zh-CN" altLang="en-US">
                <a:sym typeface="+mn-ea"/>
              </a:rPr>
              <a:t>、</a:t>
            </a:r>
            <a:r>
              <a:rPr lang="en-US" altLang="zh-CN">
                <a:sym typeface="+mn-ea"/>
              </a:rPr>
              <a:t>Linux</a:t>
            </a:r>
            <a:r>
              <a:rPr lang="zh-CN" altLang="en-US">
                <a:sym typeface="+mn-ea"/>
              </a:rPr>
              <a:t>、</a:t>
            </a:r>
            <a:r>
              <a:rPr lang="en-US" altLang="zh-CN">
                <a:sym typeface="+mn-ea"/>
              </a:rPr>
              <a:t>Windows</a:t>
            </a:r>
            <a:endParaRPr lang="en-US" altLang="zh-CN">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十六进制系统（以</a:t>
            </a:r>
            <a:r>
              <a:rPr lang="en-US" altLang="zh-CN">
                <a:sym typeface="+mn-ea"/>
              </a:rPr>
              <a:t>16</a:t>
            </a:r>
            <a:r>
              <a:rPr lang="zh-CN" altLang="en-US">
                <a:sym typeface="+mn-ea"/>
              </a:rPr>
              <a:t>为底）</a:t>
            </a:r>
            <a:r>
              <a:rPr lang="en-US" altLang="zh-CN">
                <a:sym typeface="+mn-ea"/>
              </a:rPr>
              <a:t>——</a:t>
            </a:r>
            <a:r>
              <a:rPr lang="zh-CN" altLang="en-US">
                <a:sym typeface="+mn-ea"/>
              </a:rPr>
              <a:t>位置量表示</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574675" y="1808480"/>
            <a:ext cx="10685145" cy="2916555"/>
          </a:xfrm>
          <a:prstGeom prst="rect">
            <a:avLst/>
          </a:prstGeom>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8</a:t>
            </a:r>
            <a:r>
              <a:rPr lang="zh-CN" altLang="en-US"/>
              <a:t>章 算法</a:t>
            </a:r>
            <a:endParaRPr lang="en-US" altLang="zh-CN"/>
          </a:p>
        </p:txBody>
      </p:sp>
      <p:sp>
        <p:nvSpPr>
          <p:cNvPr id="3" name="内容占位符 2"/>
          <p:cNvSpPr>
            <a:spLocks noGrp="1"/>
          </p:cNvSpPr>
          <p:nvPr>
            <p:ph idx="1"/>
          </p:nvPr>
        </p:nvSpPr>
        <p:spPr/>
        <p:txBody>
          <a:bodyPr>
            <a:normAutofit lnSpcReduction="10000"/>
          </a:bodyPr>
          <a:p>
            <a:r>
              <a:rPr lang="zh-CN" altLang="en-US"/>
              <a:t>定义算法</a:t>
            </a:r>
            <a:endParaRPr lang="zh-CN" altLang="en-US"/>
          </a:p>
          <a:p>
            <a:r>
              <a:rPr lang="zh-CN" altLang="en-US"/>
              <a:t>定义三种结构（顺序、选择和循环）</a:t>
            </a:r>
            <a:endParaRPr lang="zh-CN" altLang="en-US"/>
          </a:p>
          <a:p>
            <a:r>
              <a:rPr lang="zh-CN" altLang="en-US"/>
              <a:t>描述</a:t>
            </a:r>
            <a:r>
              <a:rPr lang="en-US" altLang="zh-CN"/>
              <a:t>UML</a:t>
            </a:r>
            <a:r>
              <a:rPr lang="zh-CN" altLang="en-US"/>
              <a:t>图和当表示算法时它们是如何使用的</a:t>
            </a:r>
            <a:endParaRPr lang="zh-CN" altLang="en-US"/>
          </a:p>
          <a:p>
            <a:r>
              <a:rPr lang="zh-CN" altLang="en-US"/>
              <a:t>描述伪代码和当表示算法时它们是如何使用的</a:t>
            </a:r>
            <a:endParaRPr lang="zh-CN" altLang="en-US"/>
          </a:p>
          <a:p>
            <a:r>
              <a:rPr lang="zh-CN" altLang="en-US"/>
              <a:t>列出基本算法和它们的应用</a:t>
            </a:r>
            <a:endParaRPr lang="zh-CN" altLang="en-US"/>
          </a:p>
          <a:p>
            <a:r>
              <a:rPr lang="zh-CN" altLang="en-US"/>
              <a:t>描述排序的概念，理解三种原始排序算法的机制</a:t>
            </a:r>
            <a:endParaRPr lang="zh-CN" altLang="en-US"/>
          </a:p>
          <a:p>
            <a:r>
              <a:rPr lang="zh-CN" altLang="en-US"/>
              <a:t>描述搜索的概念，理解两种常见搜索算法的机制</a:t>
            </a:r>
            <a:endParaRPr lang="zh-CN" altLang="en-US"/>
          </a:p>
          <a:p>
            <a:r>
              <a:rPr lang="zh-CN" altLang="en-US"/>
              <a:t>定义子算法和它们与算法的关系</a:t>
            </a:r>
            <a:endParaRPr lang="zh-CN" altLang="en-US"/>
          </a:p>
          <a:p>
            <a:r>
              <a:rPr lang="zh-CN" altLang="en-US"/>
              <a:t>区分迭代和递归算法</a:t>
            </a:r>
            <a:endParaRPr lang="zh-CN" altLang="en-US"/>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概念</a:t>
            </a:r>
            <a:endParaRPr lang="zh-CN" altLang="en-US"/>
          </a:p>
        </p:txBody>
      </p:sp>
      <p:sp>
        <p:nvSpPr>
          <p:cNvPr id="3" name="内容占位符 2"/>
          <p:cNvSpPr>
            <a:spLocks noGrp="1"/>
          </p:cNvSpPr>
          <p:nvPr>
            <p:ph idx="1"/>
          </p:nvPr>
        </p:nvSpPr>
        <p:spPr/>
        <p:txBody>
          <a:bodyPr>
            <a:normAutofit/>
          </a:bodyPr>
          <a:p>
            <a:r>
              <a:rPr lang="zh-CN" altLang="en-US"/>
              <a:t>算法的概念</a:t>
            </a:r>
            <a:endParaRPr lang="zh-CN" altLang="en-US"/>
          </a:p>
          <a:p>
            <a:pPr lvl="1"/>
            <a:r>
              <a:rPr lang="zh-CN" altLang="en-US">
                <a:solidFill>
                  <a:srgbClr val="FF0000"/>
                </a:solidFill>
              </a:rPr>
              <a:t>非正式定义</a:t>
            </a:r>
            <a:r>
              <a:rPr lang="zh-CN" altLang="en-US"/>
              <a:t>：是一种</a:t>
            </a:r>
            <a:r>
              <a:rPr lang="zh-CN" altLang="en-US">
                <a:solidFill>
                  <a:srgbClr val="FF0000"/>
                </a:solidFill>
              </a:rPr>
              <a:t>逐步</a:t>
            </a:r>
            <a:r>
              <a:rPr lang="zh-CN" altLang="en-US"/>
              <a:t>解决问题或完成任务的</a:t>
            </a:r>
            <a:r>
              <a:rPr lang="zh-CN" altLang="en-US">
                <a:solidFill>
                  <a:srgbClr val="FF0000"/>
                </a:solidFill>
              </a:rPr>
              <a:t>方法</a:t>
            </a:r>
            <a:r>
              <a:rPr lang="zh-CN" altLang="en-US"/>
              <a:t>，按照这种定义，算法完全独立于计算机系统</a:t>
            </a:r>
            <a:endParaRPr lang="zh-CN" altLang="en-US"/>
          </a:p>
          <a:p>
            <a:pPr lvl="1"/>
            <a:endParaRPr lang="zh-CN" altLang="en-US"/>
          </a:p>
          <a:p>
            <a:pPr lvl="1"/>
            <a:r>
              <a:rPr lang="zh-CN" altLang="en-US"/>
              <a:t>计算机算法接收一组输入数据，同时产生一组输出数据</a:t>
            </a:r>
            <a:endParaRPr lang="zh-CN" altLang="en-US"/>
          </a:p>
          <a:p>
            <a:pPr lvl="1"/>
            <a:endParaRPr lang="zh-CN" altLang="en-US"/>
          </a:p>
          <a:p>
            <a:pPr lvl="1"/>
            <a:endParaRPr lang="zh-CN" altLang="en-US"/>
          </a:p>
          <a:p>
            <a:pPr lvl="1"/>
            <a:endParaRPr lang="zh-CN" altLang="en-US"/>
          </a:p>
        </p:txBody>
      </p:sp>
      <p:pic>
        <p:nvPicPr>
          <p:cNvPr id="4" name="图片 3"/>
          <p:cNvPicPr>
            <a:picLocks noChangeAspect="1"/>
          </p:cNvPicPr>
          <p:nvPr/>
        </p:nvPicPr>
        <p:blipFill>
          <a:blip r:embed="rId1"/>
          <a:stretch>
            <a:fillRect/>
          </a:stretch>
        </p:blipFill>
        <p:spPr>
          <a:xfrm>
            <a:off x="3982085" y="4184015"/>
            <a:ext cx="3352800" cy="1876425"/>
          </a:xfrm>
          <a:prstGeom prst="rect">
            <a:avLst/>
          </a:prstGeom>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示例</a:t>
            </a:r>
            <a:endParaRPr lang="zh-CN" altLang="en-US"/>
          </a:p>
        </p:txBody>
      </p:sp>
      <p:sp>
        <p:nvSpPr>
          <p:cNvPr id="3" name="内容占位符 2"/>
          <p:cNvSpPr>
            <a:spLocks noGrp="1"/>
          </p:cNvSpPr>
          <p:nvPr>
            <p:ph idx="1"/>
          </p:nvPr>
        </p:nvSpPr>
        <p:spPr/>
        <p:txBody>
          <a:bodyPr>
            <a:normAutofit/>
          </a:bodyPr>
          <a:p>
            <a:pPr marL="0" indent="0">
              <a:buNone/>
            </a:pPr>
            <a:r>
              <a:rPr lang="zh-CN" altLang="en-US"/>
              <a:t>求</a:t>
            </a:r>
            <a:r>
              <a:rPr lang="en-US" altLang="zh-CN"/>
              <a:t>5</a:t>
            </a:r>
            <a:r>
              <a:rPr lang="zh-CN" altLang="en-US"/>
              <a:t>个正整数的</a:t>
            </a:r>
            <a:endParaRPr lang="zh-CN" altLang="en-US"/>
          </a:p>
          <a:p>
            <a:pPr marL="0" indent="0">
              <a:buNone/>
            </a:pPr>
            <a:r>
              <a:rPr lang="zh-CN" altLang="en-US"/>
              <a:t>最大值</a:t>
            </a:r>
            <a:endParaRPr lang="zh-CN" altLang="en-US"/>
          </a:p>
          <a:p>
            <a:pPr marL="457200" lvl="1" indent="0">
              <a:buNone/>
            </a:pPr>
            <a:endParaRPr lang="zh-CN" altLang="en-US"/>
          </a:p>
          <a:p>
            <a:pPr lvl="1"/>
            <a:endParaRPr lang="zh-CN" altLang="en-US"/>
          </a:p>
          <a:p>
            <a:pPr lvl="1"/>
            <a:endParaRPr lang="zh-CN" altLang="en-US"/>
          </a:p>
        </p:txBody>
      </p:sp>
      <p:pic>
        <p:nvPicPr>
          <p:cNvPr id="5" name="图片 4"/>
          <p:cNvPicPr>
            <a:picLocks noChangeAspect="1"/>
          </p:cNvPicPr>
          <p:nvPr/>
        </p:nvPicPr>
        <p:blipFill>
          <a:blip r:embed="rId1"/>
          <a:stretch>
            <a:fillRect/>
          </a:stretch>
        </p:blipFill>
        <p:spPr>
          <a:xfrm>
            <a:off x="4404995" y="1172845"/>
            <a:ext cx="5695950" cy="5286375"/>
          </a:xfrm>
          <a:prstGeom prst="rect">
            <a:avLst/>
          </a:prstGeom>
        </p:spPr>
      </p:pic>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示例</a:t>
            </a:r>
            <a:endParaRPr lang="zh-CN" altLang="en-US"/>
          </a:p>
        </p:txBody>
      </p:sp>
      <p:sp>
        <p:nvSpPr>
          <p:cNvPr id="3" name="内容占位符 2"/>
          <p:cNvSpPr>
            <a:spLocks noGrp="1"/>
          </p:cNvSpPr>
          <p:nvPr>
            <p:ph idx="1"/>
          </p:nvPr>
        </p:nvSpPr>
        <p:spPr/>
        <p:txBody>
          <a:bodyPr>
            <a:normAutofit/>
          </a:bodyPr>
          <a:p>
            <a:pPr marL="457200" lvl="1" indent="0">
              <a:buNone/>
            </a:pPr>
            <a:r>
              <a:rPr lang="zh-CN" altLang="en-US"/>
              <a:t>定义动作</a:t>
            </a:r>
            <a:endParaRPr lang="zh-CN" altLang="en-US"/>
          </a:p>
          <a:p>
            <a:pPr lvl="1"/>
            <a:endParaRPr lang="zh-CN" altLang="en-US"/>
          </a:p>
          <a:p>
            <a:pPr lvl="1"/>
            <a:endParaRPr lang="zh-CN" altLang="en-US"/>
          </a:p>
        </p:txBody>
      </p:sp>
      <p:pic>
        <p:nvPicPr>
          <p:cNvPr id="4" name="图片 3"/>
          <p:cNvPicPr>
            <a:picLocks noChangeAspect="1"/>
          </p:cNvPicPr>
          <p:nvPr/>
        </p:nvPicPr>
        <p:blipFill>
          <a:blip r:embed="rId1"/>
          <a:stretch>
            <a:fillRect/>
          </a:stretch>
        </p:blipFill>
        <p:spPr>
          <a:xfrm>
            <a:off x="5160010" y="938530"/>
            <a:ext cx="5991225" cy="5238750"/>
          </a:xfrm>
          <a:prstGeom prst="rect">
            <a:avLst/>
          </a:prstGeom>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示例</a:t>
            </a:r>
            <a:endParaRPr lang="zh-CN" altLang="en-US"/>
          </a:p>
        </p:txBody>
      </p:sp>
      <p:sp>
        <p:nvSpPr>
          <p:cNvPr id="3" name="内容占位符 2"/>
          <p:cNvSpPr>
            <a:spLocks noGrp="1"/>
          </p:cNvSpPr>
          <p:nvPr>
            <p:ph idx="1"/>
          </p:nvPr>
        </p:nvSpPr>
        <p:spPr/>
        <p:txBody>
          <a:bodyPr>
            <a:normAutofit/>
          </a:bodyPr>
          <a:p>
            <a:pPr marL="457200" lvl="1" indent="0">
              <a:buNone/>
            </a:pPr>
            <a:r>
              <a:rPr lang="zh-CN" altLang="en-US"/>
              <a:t>细化</a:t>
            </a:r>
            <a:endParaRPr lang="zh-CN" altLang="en-US"/>
          </a:p>
          <a:p>
            <a:pPr lvl="1"/>
            <a:endParaRPr lang="zh-CN" altLang="en-US"/>
          </a:p>
          <a:p>
            <a:pPr lvl="1"/>
            <a:endParaRPr lang="zh-CN" altLang="en-US"/>
          </a:p>
        </p:txBody>
      </p:sp>
      <p:pic>
        <p:nvPicPr>
          <p:cNvPr id="6" name="图片 5"/>
          <p:cNvPicPr>
            <a:picLocks noChangeAspect="1"/>
          </p:cNvPicPr>
          <p:nvPr/>
        </p:nvPicPr>
        <p:blipFill>
          <a:blip r:embed="rId1"/>
          <a:stretch>
            <a:fillRect/>
          </a:stretch>
        </p:blipFill>
        <p:spPr>
          <a:xfrm>
            <a:off x="2537460" y="1691005"/>
            <a:ext cx="7934325" cy="4248150"/>
          </a:xfrm>
          <a:prstGeom prst="rect">
            <a:avLst/>
          </a:prstGeom>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示例</a:t>
            </a:r>
            <a:endParaRPr lang="zh-CN" altLang="en-US"/>
          </a:p>
        </p:txBody>
      </p:sp>
      <p:sp>
        <p:nvSpPr>
          <p:cNvPr id="3" name="内容占位符 2"/>
          <p:cNvSpPr>
            <a:spLocks noGrp="1"/>
          </p:cNvSpPr>
          <p:nvPr>
            <p:ph idx="1"/>
          </p:nvPr>
        </p:nvSpPr>
        <p:spPr/>
        <p:txBody>
          <a:bodyPr>
            <a:normAutofit/>
          </a:bodyPr>
          <a:p>
            <a:pPr marL="457200" lvl="1" indent="0">
              <a:buNone/>
            </a:pPr>
            <a:r>
              <a:rPr lang="zh-CN" altLang="en-US"/>
              <a:t>泛化</a:t>
            </a:r>
            <a:endParaRPr lang="zh-CN" altLang="en-US"/>
          </a:p>
          <a:p>
            <a:pPr lvl="1"/>
            <a:endParaRPr lang="zh-CN" altLang="en-US"/>
          </a:p>
          <a:p>
            <a:pPr lvl="1"/>
            <a:endParaRPr lang="zh-CN" altLang="en-US"/>
          </a:p>
        </p:txBody>
      </p:sp>
      <p:pic>
        <p:nvPicPr>
          <p:cNvPr id="4" name="图片 3"/>
          <p:cNvPicPr>
            <a:picLocks noChangeAspect="1"/>
          </p:cNvPicPr>
          <p:nvPr/>
        </p:nvPicPr>
        <p:blipFill>
          <a:blip r:embed="rId1"/>
          <a:stretch>
            <a:fillRect/>
          </a:stretch>
        </p:blipFill>
        <p:spPr>
          <a:xfrm>
            <a:off x="2628265" y="1825625"/>
            <a:ext cx="8572500" cy="3857625"/>
          </a:xfrm>
          <a:prstGeom prst="rect">
            <a:avLst/>
          </a:prstGeom>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三种结构</a:t>
            </a:r>
            <a:endParaRPr lang="zh-CN" altLang="en-US"/>
          </a:p>
        </p:txBody>
      </p:sp>
      <p:sp>
        <p:nvSpPr>
          <p:cNvPr id="3" name="内容占位符 2"/>
          <p:cNvSpPr>
            <a:spLocks noGrp="1"/>
          </p:cNvSpPr>
          <p:nvPr>
            <p:ph idx="1"/>
          </p:nvPr>
        </p:nvSpPr>
        <p:spPr/>
        <p:txBody>
          <a:bodyPr>
            <a:normAutofit/>
          </a:bodyPr>
          <a:p>
            <a:pPr marL="457200" lvl="1" indent="0">
              <a:buNone/>
            </a:pPr>
            <a:r>
              <a:rPr lang="zh-CN" altLang="en-US"/>
              <a:t>计算机专家为结构化程序或算法定义了三种结构，这种想法认为程序必定是由</a:t>
            </a:r>
            <a:r>
              <a:rPr lang="zh-CN" altLang="en-US">
                <a:solidFill>
                  <a:srgbClr val="FF0000"/>
                </a:solidFill>
              </a:rPr>
              <a:t>顺序</a:t>
            </a:r>
            <a:r>
              <a:rPr lang="zh-CN" altLang="en-US"/>
              <a:t>、</a:t>
            </a:r>
            <a:r>
              <a:rPr lang="zh-CN" altLang="en-US">
                <a:solidFill>
                  <a:srgbClr val="FF0000"/>
                </a:solidFill>
              </a:rPr>
              <a:t>判断</a:t>
            </a:r>
            <a:r>
              <a:rPr lang="zh-CN" altLang="en-US"/>
              <a:t>（选择）和</a:t>
            </a:r>
            <a:r>
              <a:rPr lang="zh-CN" altLang="en-US">
                <a:solidFill>
                  <a:srgbClr val="FF0000"/>
                </a:solidFill>
              </a:rPr>
              <a:t>循环</a:t>
            </a:r>
            <a:r>
              <a:rPr lang="zh-CN" altLang="en-US"/>
              <a:t>组成，已经证实其他结构是不必要的</a:t>
            </a:r>
            <a:endParaRPr lang="zh-CN" altLang="en-US"/>
          </a:p>
          <a:p>
            <a:pPr lvl="1"/>
            <a:endParaRPr lang="zh-CN" altLang="en-US"/>
          </a:p>
          <a:p>
            <a:pPr lvl="1"/>
            <a:endParaRPr lang="zh-CN" altLang="en-US"/>
          </a:p>
        </p:txBody>
      </p:sp>
      <p:pic>
        <p:nvPicPr>
          <p:cNvPr id="5" name="图片 4"/>
          <p:cNvPicPr>
            <a:picLocks noChangeAspect="1"/>
          </p:cNvPicPr>
          <p:nvPr/>
        </p:nvPicPr>
        <p:blipFill>
          <a:blip r:embed="rId1"/>
          <a:stretch>
            <a:fillRect/>
          </a:stretch>
        </p:blipFill>
        <p:spPr>
          <a:xfrm>
            <a:off x="1435100" y="3067685"/>
            <a:ext cx="9124950" cy="2838450"/>
          </a:xfrm>
          <a:prstGeom prst="rect">
            <a:avLst/>
          </a:prstGeom>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算法的表示</a:t>
            </a:r>
            <a:endParaRPr lang="zh-CN" altLang="en-US"/>
          </a:p>
        </p:txBody>
      </p:sp>
      <p:sp>
        <p:nvSpPr>
          <p:cNvPr id="3" name="内容占位符 2"/>
          <p:cNvSpPr>
            <a:spLocks noGrp="1"/>
          </p:cNvSpPr>
          <p:nvPr>
            <p:ph idx="1"/>
          </p:nvPr>
        </p:nvSpPr>
        <p:spPr/>
        <p:txBody>
          <a:bodyPr>
            <a:normAutofit/>
          </a:bodyPr>
          <a:p>
            <a:pPr lvl="1"/>
            <a:r>
              <a:rPr lang="zh-CN" altLang="en-US"/>
              <a:t>使用</a:t>
            </a:r>
            <a:r>
              <a:rPr lang="en-US" altLang="zh-CN">
                <a:solidFill>
                  <a:srgbClr val="FF0000"/>
                </a:solidFill>
              </a:rPr>
              <a:t>UML</a:t>
            </a:r>
            <a:r>
              <a:rPr lang="zh-CN" altLang="en-US">
                <a:solidFill>
                  <a:srgbClr val="FF0000"/>
                </a:solidFill>
              </a:rPr>
              <a:t>和伪代码</a:t>
            </a:r>
            <a:r>
              <a:rPr lang="zh-CN" altLang="en-US"/>
              <a:t>来表示算法</a:t>
            </a:r>
            <a:endParaRPr lang="zh-CN" altLang="en-US"/>
          </a:p>
          <a:p>
            <a:pPr lvl="1"/>
            <a:endParaRPr lang="zh-CN" altLang="en-US"/>
          </a:p>
          <a:p>
            <a:pPr lvl="1"/>
            <a:r>
              <a:rPr lang="en-US" altLang="zh-CN"/>
              <a:t>UML</a:t>
            </a:r>
            <a:r>
              <a:rPr lang="zh-CN" altLang="en-US"/>
              <a:t>（统一建模语言）是算法的图形表示法，使用图的形式掩盖了算法的所有细节，只显示算法从开始到结束的整个流程</a:t>
            </a:r>
            <a:endParaRPr lang="zh-CN" altLang="en-US"/>
          </a:p>
          <a:p>
            <a:pPr lvl="1"/>
            <a:endParaRPr lang="en-US" altLang="zh-CN"/>
          </a:p>
          <a:p>
            <a:pPr lvl="1"/>
            <a:r>
              <a:rPr lang="zh-CN" altLang="en-US"/>
              <a:t>伪代码是算法的一种类似英语的表示法，现在还没有伪代码的标准</a:t>
            </a:r>
            <a:endParaRPr lang="zh-CN" altLang="en-US"/>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算法的表示</a:t>
            </a:r>
            <a:endParaRPr lang="zh-CN" altLang="en-US"/>
          </a:p>
        </p:txBody>
      </p:sp>
      <p:pic>
        <p:nvPicPr>
          <p:cNvPr id="4" name="内容占位符 3"/>
          <p:cNvPicPr>
            <a:picLocks noChangeAspect="1"/>
          </p:cNvPicPr>
          <p:nvPr>
            <p:ph idx="1"/>
          </p:nvPr>
        </p:nvPicPr>
        <p:blipFill>
          <a:blip r:embed="rId1"/>
          <a:stretch>
            <a:fillRect/>
          </a:stretch>
        </p:blipFill>
        <p:spPr>
          <a:xfrm>
            <a:off x="1662430" y="1691005"/>
            <a:ext cx="8274685" cy="4351655"/>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算法的表示</a:t>
            </a:r>
            <a:endParaRPr lang="zh-CN" altLang="en-US"/>
          </a:p>
        </p:txBody>
      </p:sp>
      <p:pic>
        <p:nvPicPr>
          <p:cNvPr id="5" name="内容占位符 4"/>
          <p:cNvPicPr>
            <a:picLocks noChangeAspect="1"/>
          </p:cNvPicPr>
          <p:nvPr>
            <p:ph idx="1"/>
          </p:nvPr>
        </p:nvPicPr>
        <p:blipFill>
          <a:blip r:embed="rId1"/>
          <a:stretch>
            <a:fillRect/>
          </a:stretch>
        </p:blipFill>
        <p:spPr>
          <a:xfrm>
            <a:off x="2199640" y="2236470"/>
            <a:ext cx="7029450" cy="30765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十六进制系统（以</a:t>
            </a:r>
            <a:r>
              <a:rPr lang="en-US" altLang="zh-CN">
                <a:sym typeface="+mn-ea"/>
              </a:rPr>
              <a:t>16</a:t>
            </a:r>
            <a:r>
              <a:rPr lang="zh-CN" altLang="en-US">
                <a:sym typeface="+mn-ea"/>
              </a:rPr>
              <a:t>为底）</a:t>
            </a:r>
            <a:r>
              <a:rPr lang="en-US" altLang="zh-CN">
                <a:sym typeface="+mn-ea"/>
              </a:rPr>
              <a:t>——</a:t>
            </a:r>
            <a:r>
              <a:rPr lang="zh-CN" altLang="en-US">
                <a:sym typeface="+mn-ea"/>
              </a:rPr>
              <a:t>示例</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1036320" y="2379345"/>
            <a:ext cx="9659620" cy="2098675"/>
          </a:xfrm>
          <a:prstGeom prst="rect">
            <a:avLst/>
          </a:prstGeom>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算法的表示</a:t>
            </a:r>
            <a:endParaRPr lang="zh-CN" altLang="en-US"/>
          </a:p>
        </p:txBody>
      </p:sp>
      <p:pic>
        <p:nvPicPr>
          <p:cNvPr id="4" name="内容占位符 3"/>
          <p:cNvPicPr>
            <a:picLocks noChangeAspect="1"/>
          </p:cNvPicPr>
          <p:nvPr>
            <p:ph idx="1"/>
          </p:nvPr>
        </p:nvPicPr>
        <p:blipFill>
          <a:blip r:embed="rId1"/>
          <a:stretch>
            <a:fillRect/>
          </a:stretch>
        </p:blipFill>
        <p:spPr>
          <a:xfrm>
            <a:off x="838200" y="1864360"/>
            <a:ext cx="10515600" cy="4273550"/>
          </a:xfrm>
          <a:prstGeom prst="rect">
            <a:avLst/>
          </a:prstGeom>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算法的表示</a:t>
            </a:r>
            <a:endParaRPr lang="zh-CN" altLang="en-US"/>
          </a:p>
        </p:txBody>
      </p:sp>
      <p:pic>
        <p:nvPicPr>
          <p:cNvPr id="5" name="内容占位符 4"/>
          <p:cNvPicPr>
            <a:picLocks noChangeAspect="1"/>
          </p:cNvPicPr>
          <p:nvPr>
            <p:ph idx="1"/>
          </p:nvPr>
        </p:nvPicPr>
        <p:blipFill>
          <a:blip r:embed="rId1"/>
          <a:stretch>
            <a:fillRect/>
          </a:stretch>
        </p:blipFill>
        <p:spPr>
          <a:xfrm>
            <a:off x="2797175" y="1600200"/>
            <a:ext cx="6597650" cy="4351655"/>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算法的表示</a:t>
            </a:r>
            <a:endParaRPr lang="zh-CN" altLang="en-US"/>
          </a:p>
        </p:txBody>
      </p:sp>
      <p:pic>
        <p:nvPicPr>
          <p:cNvPr id="4" name="内容占位符 3"/>
          <p:cNvPicPr>
            <a:picLocks noChangeAspect="1"/>
          </p:cNvPicPr>
          <p:nvPr>
            <p:ph idx="1"/>
          </p:nvPr>
        </p:nvPicPr>
        <p:blipFill>
          <a:blip r:embed="rId1"/>
          <a:stretch>
            <a:fillRect/>
          </a:stretch>
        </p:blipFill>
        <p:spPr>
          <a:xfrm>
            <a:off x="1904365" y="1825625"/>
            <a:ext cx="8382635" cy="4351655"/>
          </a:xfrm>
          <a:prstGeom prst="rect">
            <a:avLst/>
          </a:prstGeo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算法的表示</a:t>
            </a:r>
            <a:endParaRPr lang="zh-CN" altLang="en-US"/>
          </a:p>
        </p:txBody>
      </p:sp>
      <p:pic>
        <p:nvPicPr>
          <p:cNvPr id="5" name="内容占位符 4"/>
          <p:cNvPicPr>
            <a:picLocks noChangeAspect="1"/>
          </p:cNvPicPr>
          <p:nvPr>
            <p:ph idx="1"/>
          </p:nvPr>
        </p:nvPicPr>
        <p:blipFill>
          <a:blip r:embed="rId1"/>
          <a:stretch>
            <a:fillRect/>
          </a:stretch>
        </p:blipFill>
        <p:spPr>
          <a:xfrm>
            <a:off x="2220595" y="1825625"/>
            <a:ext cx="7749540" cy="4351655"/>
          </a:xfrm>
          <a:prstGeom prst="rect">
            <a:avLst/>
          </a:prstGeom>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算法的表示</a:t>
            </a:r>
            <a:endParaRPr lang="zh-CN" altLang="en-US"/>
          </a:p>
        </p:txBody>
      </p:sp>
      <p:pic>
        <p:nvPicPr>
          <p:cNvPr id="4" name="内容占位符 3"/>
          <p:cNvPicPr>
            <a:picLocks noChangeAspect="1"/>
          </p:cNvPicPr>
          <p:nvPr>
            <p:ph idx="1"/>
          </p:nvPr>
        </p:nvPicPr>
        <p:blipFill>
          <a:blip r:embed="rId1"/>
          <a:stretch>
            <a:fillRect/>
          </a:stretch>
        </p:blipFill>
        <p:spPr>
          <a:xfrm>
            <a:off x="1179830" y="2383155"/>
            <a:ext cx="9267825" cy="1543050"/>
          </a:xfrm>
          <a:prstGeom prst="rect">
            <a:avLst/>
          </a:prstGeom>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r>
              <a:rPr lang="en-US" altLang="zh-CN"/>
              <a:t>——</a:t>
            </a:r>
            <a:r>
              <a:rPr lang="zh-CN" altLang="en-US"/>
              <a:t>算法的表示</a:t>
            </a:r>
            <a:endParaRPr lang="zh-CN" altLang="en-US"/>
          </a:p>
        </p:txBody>
      </p:sp>
      <p:pic>
        <p:nvPicPr>
          <p:cNvPr id="5" name="内容占位符 4"/>
          <p:cNvPicPr>
            <a:picLocks noChangeAspect="1"/>
          </p:cNvPicPr>
          <p:nvPr>
            <p:ph idx="1"/>
          </p:nvPr>
        </p:nvPicPr>
        <p:blipFill>
          <a:blip r:embed="rId1"/>
          <a:stretch>
            <a:fillRect/>
          </a:stretch>
        </p:blipFill>
        <p:spPr>
          <a:xfrm>
            <a:off x="1767205" y="1825625"/>
            <a:ext cx="8656955" cy="4351655"/>
          </a:xfrm>
          <a:prstGeom prst="rect">
            <a:avLst/>
          </a:prstGeom>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endParaRPr lang="zh-CN" altLang="en-US"/>
          </a:p>
        </p:txBody>
      </p:sp>
      <p:sp>
        <p:nvSpPr>
          <p:cNvPr id="3" name="内容占位符 2"/>
          <p:cNvSpPr/>
          <p:nvPr>
            <p:ph idx="1"/>
          </p:nvPr>
        </p:nvSpPr>
        <p:spPr/>
        <p:txBody>
          <a:bodyPr/>
          <a:p>
            <a:r>
              <a:rPr lang="zh-CN" altLang="en-US"/>
              <a:t>更正式的定义：算法是一组</a:t>
            </a:r>
            <a:r>
              <a:rPr lang="zh-CN" altLang="en-US">
                <a:solidFill>
                  <a:srgbClr val="FF0000"/>
                </a:solidFill>
              </a:rPr>
              <a:t>明确</a:t>
            </a:r>
            <a:r>
              <a:rPr lang="zh-CN" altLang="en-US"/>
              <a:t>步骤的</a:t>
            </a:r>
            <a:r>
              <a:rPr lang="zh-CN" altLang="en-US">
                <a:solidFill>
                  <a:srgbClr val="FF0000"/>
                </a:solidFill>
              </a:rPr>
              <a:t>有序集合</a:t>
            </a:r>
            <a:r>
              <a:rPr lang="zh-CN" altLang="en-US"/>
              <a:t>，它产生结果并在</a:t>
            </a:r>
            <a:r>
              <a:rPr lang="zh-CN" altLang="en-US">
                <a:solidFill>
                  <a:srgbClr val="FF0000"/>
                </a:solidFill>
              </a:rPr>
              <a:t>有限的时间</a:t>
            </a:r>
            <a:r>
              <a:rPr lang="zh-CN" altLang="en-US"/>
              <a:t>内终止</a:t>
            </a:r>
            <a:endParaRPr lang="zh-CN" altLang="en-US"/>
          </a:p>
          <a:p>
            <a:endParaRPr lang="zh-CN" altLang="en-US"/>
          </a:p>
          <a:p>
            <a:endParaRPr lang="zh-CN" altLang="en-US"/>
          </a:p>
          <a:p>
            <a:r>
              <a:rPr lang="zh-CN" altLang="en-US"/>
              <a:t>算法必须是一组</a:t>
            </a:r>
            <a:r>
              <a:rPr lang="zh-CN" altLang="en-US">
                <a:solidFill>
                  <a:srgbClr val="FF0000"/>
                </a:solidFill>
              </a:rPr>
              <a:t>定义良好（最优算法）</a:t>
            </a:r>
            <a:r>
              <a:rPr lang="zh-CN" altLang="en-US"/>
              <a:t>且有序的指令集合</a:t>
            </a:r>
            <a:endParaRPr lang="zh-CN" altLang="en-US"/>
          </a:p>
          <a:p>
            <a:endParaRPr lang="zh-CN" altLang="en-US"/>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求和：对一组数据求和</a:t>
            </a:r>
            <a:endParaRPr lang="zh-CN" altLang="en-US"/>
          </a:p>
          <a:p>
            <a:pPr lvl="1"/>
            <a:r>
              <a:rPr lang="zh-CN" altLang="en-US"/>
              <a:t>将和（</a:t>
            </a:r>
            <a:r>
              <a:rPr lang="en-US" altLang="zh-CN"/>
              <a:t>sum</a:t>
            </a:r>
            <a:r>
              <a:rPr lang="zh-CN" altLang="en-US"/>
              <a:t>）初始化 </a:t>
            </a:r>
            <a:endParaRPr lang="zh-CN" altLang="en-US"/>
          </a:p>
          <a:p>
            <a:pPr lvl="1"/>
            <a:r>
              <a:rPr lang="zh-CN" altLang="en-US"/>
              <a:t>循环，在每次迭代中将一个新数加到</a:t>
            </a:r>
            <a:r>
              <a:rPr lang="en-US" altLang="zh-CN"/>
              <a:t>sum</a:t>
            </a:r>
            <a:r>
              <a:rPr lang="zh-CN" altLang="en-US"/>
              <a:t>上</a:t>
            </a:r>
            <a:endParaRPr lang="zh-CN" altLang="en-US"/>
          </a:p>
          <a:p>
            <a:pPr lvl="1"/>
            <a:r>
              <a:rPr lang="zh-CN" altLang="en-US"/>
              <a:t>退出循环后返回结果</a:t>
            </a:r>
            <a:endParaRPr lang="zh-CN" altLang="en-US"/>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求和：对一组数据求和</a:t>
            </a:r>
            <a:endParaRPr lang="zh-CN" altLang="en-US"/>
          </a:p>
          <a:p>
            <a:pPr lvl="1"/>
            <a:endParaRPr lang="zh-CN" altLang="en-US"/>
          </a:p>
        </p:txBody>
      </p:sp>
      <p:pic>
        <p:nvPicPr>
          <p:cNvPr id="4" name="图片 3"/>
          <p:cNvPicPr>
            <a:picLocks noChangeAspect="1"/>
          </p:cNvPicPr>
          <p:nvPr/>
        </p:nvPicPr>
        <p:blipFill>
          <a:blip r:embed="rId1"/>
          <a:stretch>
            <a:fillRect/>
          </a:stretch>
        </p:blipFill>
        <p:spPr>
          <a:xfrm>
            <a:off x="5144135" y="1825625"/>
            <a:ext cx="4838700" cy="4067175"/>
          </a:xfrm>
          <a:prstGeom prst="rect">
            <a:avLst/>
          </a:prstGeom>
        </p:spPr>
      </p:pic>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乘积：对一组数据的乘积</a:t>
            </a:r>
            <a:endParaRPr lang="zh-CN" altLang="en-US"/>
          </a:p>
          <a:p>
            <a:pPr lvl="1"/>
            <a:r>
              <a:rPr lang="zh-CN" altLang="en-US" sz="2400"/>
              <a:t>将乘积（</a:t>
            </a:r>
            <a:r>
              <a:rPr lang="en-US" altLang="zh-CN" sz="2400"/>
              <a:t>product</a:t>
            </a:r>
            <a:r>
              <a:rPr lang="zh-CN" altLang="en-US" sz="2400"/>
              <a:t>）初始化</a:t>
            </a:r>
            <a:endParaRPr lang="zh-CN" altLang="en-US" sz="2400"/>
          </a:p>
          <a:p>
            <a:pPr lvl="1"/>
            <a:r>
              <a:rPr lang="zh-CN" altLang="en-US" sz="2400"/>
              <a:t>循环，在每次迭代中将一个新的数与</a:t>
            </a:r>
            <a:r>
              <a:rPr lang="en-US" altLang="zh-CN" sz="2400"/>
              <a:t>product</a:t>
            </a:r>
            <a:r>
              <a:rPr lang="zh-CN" altLang="en-US" sz="2400"/>
              <a:t>相乘</a:t>
            </a:r>
            <a:endParaRPr lang="zh-CN" altLang="en-US" sz="2400"/>
          </a:p>
          <a:p>
            <a:pPr lvl="1"/>
            <a:r>
              <a:rPr lang="zh-CN" altLang="en-US" sz="2400"/>
              <a:t>退出循环后返回结果</a:t>
            </a:r>
            <a:endParaRPr lang="zh-CN" altLang="en-US"/>
          </a:p>
          <a:p>
            <a:pPr lvl="1"/>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十六进制系统（以</a:t>
            </a:r>
            <a:r>
              <a:rPr lang="en-US" altLang="zh-CN">
                <a:sym typeface="+mn-ea"/>
              </a:rPr>
              <a:t>16</a:t>
            </a:r>
            <a:r>
              <a:rPr lang="zh-CN" altLang="en-US">
                <a:sym typeface="+mn-ea"/>
              </a:rPr>
              <a:t>为底）</a:t>
            </a:r>
            <a:r>
              <a:rPr lang="en-US" altLang="zh-CN">
                <a:sym typeface="+mn-ea"/>
              </a:rPr>
              <a:t>——</a:t>
            </a:r>
            <a:r>
              <a:rPr lang="zh-CN" altLang="en-US">
                <a:sym typeface="+mn-ea"/>
              </a:rPr>
              <a:t>最大值</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339090" y="2670175"/>
            <a:ext cx="11322685" cy="1191895"/>
          </a:xfrm>
          <a:prstGeom prst="rect">
            <a:avLst/>
          </a:prstGeom>
        </p:spPr>
      </p:pic>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乘积：对一组数据的乘积</a:t>
            </a:r>
            <a:endParaRPr lang="zh-CN" altLang="en-US"/>
          </a:p>
          <a:p>
            <a:pPr lvl="1"/>
            <a:endParaRPr lang="zh-CN" altLang="en-US"/>
          </a:p>
        </p:txBody>
      </p:sp>
      <p:pic>
        <p:nvPicPr>
          <p:cNvPr id="4" name="图片 3"/>
          <p:cNvPicPr>
            <a:picLocks noChangeAspect="1"/>
          </p:cNvPicPr>
          <p:nvPr/>
        </p:nvPicPr>
        <p:blipFill>
          <a:blip r:embed="rId1"/>
          <a:stretch>
            <a:fillRect/>
          </a:stretch>
        </p:blipFill>
        <p:spPr>
          <a:xfrm>
            <a:off x="5619750" y="1805305"/>
            <a:ext cx="4762500" cy="4371975"/>
          </a:xfrm>
          <a:prstGeom prst="rect">
            <a:avLst/>
          </a:prstGeom>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最大和最小：求一组数据的最大和最小值</a:t>
            </a:r>
            <a:endParaRPr lang="zh-CN" alt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排序：根据一组数据的值对它们进行排序</a:t>
            </a:r>
            <a:endParaRPr lang="zh-CN" altLang="en-US"/>
          </a:p>
          <a:p>
            <a:pPr lvl="1"/>
            <a:r>
              <a:rPr lang="zh-CN" altLang="en-US"/>
              <a:t>选择排序</a:t>
            </a:r>
            <a:endParaRPr lang="zh-CN" altLang="en-US"/>
          </a:p>
          <a:p>
            <a:pPr lvl="1"/>
            <a:r>
              <a:rPr lang="zh-CN" altLang="en-US"/>
              <a:t>冒泡排序</a:t>
            </a:r>
            <a:endParaRPr lang="zh-CN" altLang="en-US"/>
          </a:p>
          <a:p>
            <a:pPr lvl="1"/>
            <a:r>
              <a:rPr lang="zh-CN" altLang="en-US"/>
              <a:t>插入排序</a:t>
            </a:r>
            <a:endParaRPr lang="zh-CN" altLang="en-US"/>
          </a:p>
          <a:p>
            <a:pPr lvl="1"/>
            <a:endParaRPr lang="zh-CN" altLang="en-US"/>
          </a:p>
          <a:p>
            <a:pPr lvl="1"/>
            <a:r>
              <a:rPr lang="zh-CN" altLang="en-US"/>
              <a:t>这三种排序方法是当今计算机科学中使用的快速排序的基础</a:t>
            </a:r>
            <a:endParaRPr lang="zh-CN" altLang="en-US"/>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solidFill>
                  <a:srgbClr val="FF0000"/>
                </a:solidFill>
              </a:rPr>
              <a:t>选择</a:t>
            </a:r>
            <a:r>
              <a:rPr lang="zh-CN" altLang="en-US"/>
              <a:t>排序：</a:t>
            </a:r>
            <a:endParaRPr lang="zh-CN" altLang="en-US"/>
          </a:p>
          <a:p>
            <a:pPr marL="457200" lvl="1" indent="0">
              <a:buNone/>
            </a:pPr>
            <a:r>
              <a:rPr lang="zh-CN" altLang="en-US"/>
              <a:t>数字列表可分成</a:t>
            </a:r>
            <a:r>
              <a:rPr lang="zh-CN" altLang="en-US">
                <a:solidFill>
                  <a:srgbClr val="FF0000"/>
                </a:solidFill>
              </a:rPr>
              <a:t>两个子列表</a:t>
            </a:r>
            <a:r>
              <a:rPr lang="zh-CN" altLang="en-US"/>
              <a:t>（已排序和未排序），它们通过假想的一堵</a:t>
            </a:r>
            <a:endParaRPr lang="zh-CN" altLang="en-US"/>
          </a:p>
          <a:p>
            <a:pPr marL="457200" lvl="1" indent="0">
              <a:buNone/>
            </a:pPr>
            <a:r>
              <a:rPr lang="zh-CN" altLang="en-US"/>
              <a:t>墙分开。求未排序子列表中</a:t>
            </a:r>
            <a:r>
              <a:rPr lang="zh-CN" altLang="en-US">
                <a:solidFill>
                  <a:srgbClr val="FF0000"/>
                </a:solidFill>
              </a:rPr>
              <a:t>最小</a:t>
            </a:r>
            <a:r>
              <a:rPr lang="zh-CN" altLang="en-US"/>
              <a:t>的元素并把它和未排序子列表中第一个</a:t>
            </a:r>
            <a:endParaRPr lang="zh-CN" altLang="en-US"/>
          </a:p>
          <a:p>
            <a:pPr marL="457200" lvl="1" indent="0">
              <a:buNone/>
            </a:pPr>
            <a:r>
              <a:rPr lang="zh-CN" altLang="en-US"/>
              <a:t>元素进行</a:t>
            </a:r>
            <a:r>
              <a:rPr lang="zh-CN" altLang="en-US">
                <a:solidFill>
                  <a:srgbClr val="FF0000"/>
                </a:solidFill>
              </a:rPr>
              <a:t>交换</a:t>
            </a:r>
            <a:r>
              <a:rPr lang="zh-CN" altLang="en-US"/>
              <a:t>，经过每次</a:t>
            </a:r>
            <a:r>
              <a:rPr lang="zh-CN" altLang="en-US">
                <a:solidFill>
                  <a:srgbClr val="FF0000"/>
                </a:solidFill>
              </a:rPr>
              <a:t>选择和交换</a:t>
            </a:r>
            <a:r>
              <a:rPr lang="zh-CN" altLang="en-US"/>
              <a:t>，两个子列表中假想的墙向前移动</a:t>
            </a:r>
            <a:endParaRPr lang="zh-CN" altLang="en-US"/>
          </a:p>
          <a:p>
            <a:pPr marL="457200" lvl="1" indent="0">
              <a:buNone/>
            </a:pPr>
            <a:r>
              <a:rPr lang="zh-CN" altLang="en-US"/>
              <a:t>一个元素，这样每次已排序列表中将增加一个元素而未排序列表中减少一</a:t>
            </a:r>
            <a:endParaRPr lang="zh-CN" altLang="en-US"/>
          </a:p>
          <a:p>
            <a:pPr marL="457200" lvl="1" indent="0">
              <a:buNone/>
            </a:pPr>
            <a:r>
              <a:rPr lang="zh-CN" altLang="en-US"/>
              <a:t>个元素，每次把一个元素从未排序列表移到已排序列表就完成了一轮排</a:t>
            </a:r>
            <a:endParaRPr lang="zh-CN" altLang="en-US"/>
          </a:p>
          <a:p>
            <a:pPr marL="457200" lvl="1" indent="0">
              <a:buNone/>
            </a:pPr>
            <a:r>
              <a:rPr lang="zh-CN" altLang="en-US"/>
              <a:t>序。</a:t>
            </a:r>
            <a:endParaRPr lang="en-US" altLang="zh-CN"/>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选择排序：</a:t>
            </a:r>
            <a:endParaRPr lang="zh-CN" altLang="en-US"/>
          </a:p>
          <a:p>
            <a:pPr marL="457200" lvl="1" indent="0">
              <a:buNone/>
            </a:pPr>
            <a:endParaRPr lang="en-US" altLang="zh-CN"/>
          </a:p>
        </p:txBody>
      </p:sp>
      <p:pic>
        <p:nvPicPr>
          <p:cNvPr id="4" name="图片 3"/>
          <p:cNvPicPr>
            <a:picLocks noChangeAspect="1"/>
          </p:cNvPicPr>
          <p:nvPr/>
        </p:nvPicPr>
        <p:blipFill>
          <a:blip r:embed="rId1"/>
          <a:stretch>
            <a:fillRect/>
          </a:stretch>
        </p:blipFill>
        <p:spPr>
          <a:xfrm>
            <a:off x="2976880" y="2683510"/>
            <a:ext cx="6238875" cy="1828800"/>
          </a:xfrm>
          <a:prstGeom prst="rect">
            <a:avLst/>
          </a:prstGeom>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选择排序示例：</a:t>
            </a:r>
            <a:endParaRPr lang="zh-CN" altLang="en-US"/>
          </a:p>
          <a:p>
            <a:pPr marL="457200" lvl="1" indent="0">
              <a:buNone/>
            </a:pPr>
            <a:endParaRPr lang="en-US" altLang="zh-CN"/>
          </a:p>
        </p:txBody>
      </p:sp>
      <p:pic>
        <p:nvPicPr>
          <p:cNvPr id="5" name="图片 4"/>
          <p:cNvPicPr>
            <a:picLocks noChangeAspect="1"/>
          </p:cNvPicPr>
          <p:nvPr/>
        </p:nvPicPr>
        <p:blipFill>
          <a:blip r:embed="rId1"/>
          <a:stretch>
            <a:fillRect/>
          </a:stretch>
        </p:blipFill>
        <p:spPr>
          <a:xfrm>
            <a:off x="2908300" y="2280920"/>
            <a:ext cx="8124825" cy="3752850"/>
          </a:xfrm>
          <a:prstGeom prst="rect">
            <a:avLst/>
          </a:prstGeom>
        </p:spPr>
      </p:pic>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选择排序算法：</a:t>
            </a:r>
            <a:endParaRPr lang="zh-CN" altLang="en-US"/>
          </a:p>
          <a:p>
            <a:pPr lvl="1"/>
            <a:r>
              <a:rPr lang="en-US" altLang="zh-CN"/>
              <a:t>UML</a:t>
            </a:r>
            <a:r>
              <a:rPr lang="zh-CN" altLang="en-US"/>
              <a:t>图解</a:t>
            </a:r>
            <a:endParaRPr lang="zh-CN" altLang="en-US"/>
          </a:p>
          <a:p>
            <a:endParaRPr lang="zh-CN" altLang="en-US"/>
          </a:p>
          <a:p>
            <a:pPr marL="457200" lvl="1" indent="0">
              <a:buNone/>
            </a:pPr>
            <a:endParaRPr lang="en-US" altLang="zh-CN"/>
          </a:p>
        </p:txBody>
      </p:sp>
      <p:pic>
        <p:nvPicPr>
          <p:cNvPr id="4" name="图片 3"/>
          <p:cNvPicPr>
            <a:picLocks noChangeAspect="1"/>
          </p:cNvPicPr>
          <p:nvPr/>
        </p:nvPicPr>
        <p:blipFill>
          <a:blip r:embed="rId1"/>
          <a:stretch>
            <a:fillRect/>
          </a:stretch>
        </p:blipFill>
        <p:spPr>
          <a:xfrm>
            <a:off x="4055745" y="1738630"/>
            <a:ext cx="5800725" cy="4438650"/>
          </a:xfrm>
          <a:prstGeom prst="rect">
            <a:avLst/>
          </a:prstGeom>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冒泡排序：</a:t>
            </a:r>
            <a:endParaRPr lang="zh-CN" altLang="en-US"/>
          </a:p>
          <a:p>
            <a:pPr marL="457200" lvl="1" indent="0">
              <a:buNone/>
            </a:pPr>
            <a:endParaRPr lang="zh-CN" altLang="en-US"/>
          </a:p>
          <a:p>
            <a:pPr marL="457200" lvl="1" indent="0">
              <a:buNone/>
            </a:pPr>
            <a:r>
              <a:rPr lang="zh-CN" altLang="en-US"/>
              <a:t>数字列表被分为</a:t>
            </a:r>
            <a:r>
              <a:rPr lang="zh-CN" altLang="en-US">
                <a:solidFill>
                  <a:srgbClr val="FF0000"/>
                </a:solidFill>
              </a:rPr>
              <a:t>两个子列表</a:t>
            </a:r>
            <a:r>
              <a:rPr lang="zh-CN" altLang="en-US"/>
              <a:t>：</a:t>
            </a:r>
            <a:r>
              <a:rPr lang="zh-CN" altLang="en-US">
                <a:solidFill>
                  <a:srgbClr val="FF0000"/>
                </a:solidFill>
              </a:rPr>
              <a:t>已排序</a:t>
            </a:r>
            <a:r>
              <a:rPr lang="zh-CN" altLang="en-US"/>
              <a:t>和</a:t>
            </a:r>
            <a:r>
              <a:rPr lang="zh-CN" altLang="en-US">
                <a:solidFill>
                  <a:srgbClr val="FF0000"/>
                </a:solidFill>
              </a:rPr>
              <a:t>未排序</a:t>
            </a:r>
            <a:r>
              <a:rPr lang="zh-CN" altLang="en-US"/>
              <a:t>。在未排序子列表中，最小的元素通过</a:t>
            </a:r>
            <a:r>
              <a:rPr lang="zh-CN" altLang="en-US">
                <a:solidFill>
                  <a:srgbClr val="FF0000"/>
                </a:solidFill>
              </a:rPr>
              <a:t>冒泡</a:t>
            </a:r>
            <a:r>
              <a:rPr lang="zh-CN" altLang="en-US"/>
              <a:t>的方法选出并移到已排序子列表中，当把最小的元素移到已排序列表之后，墙向前移动一个元素，使得已排序元素的个数加</a:t>
            </a:r>
            <a:r>
              <a:rPr lang="en-US" altLang="zh-CN"/>
              <a:t>1</a:t>
            </a:r>
            <a:r>
              <a:rPr lang="zh-CN" altLang="en-US"/>
              <a:t>，而未排序元素的个数减少</a:t>
            </a:r>
            <a:r>
              <a:rPr lang="en-US" altLang="zh-CN"/>
              <a:t>1</a:t>
            </a:r>
            <a:r>
              <a:rPr lang="zh-CN" altLang="en-US"/>
              <a:t>个。每次元素从未排序子列表中移到已排序子列表中，最终完成排序</a:t>
            </a:r>
            <a:endParaRPr lang="zh-CN" altLang="en-US"/>
          </a:p>
          <a:p>
            <a:endParaRPr lang="zh-CN" altLang="en-US"/>
          </a:p>
          <a:p>
            <a:pPr marL="457200" lvl="1" indent="0">
              <a:buNone/>
            </a:pPr>
            <a:endParaRPr lang="en-US" altLang="zh-CN"/>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冒泡排序：</a:t>
            </a:r>
            <a:endParaRPr lang="zh-CN" altLang="en-US"/>
          </a:p>
          <a:p>
            <a:pPr marL="457200" lvl="1" indent="0">
              <a:buNone/>
            </a:pPr>
            <a:endParaRPr lang="zh-CN" altLang="en-US"/>
          </a:p>
          <a:p>
            <a:pPr marL="457200" lvl="1" indent="0">
              <a:buNone/>
            </a:pPr>
            <a:endParaRPr lang="en-US" altLang="zh-CN"/>
          </a:p>
        </p:txBody>
      </p:sp>
      <p:pic>
        <p:nvPicPr>
          <p:cNvPr id="4" name="图片 3"/>
          <p:cNvPicPr>
            <a:picLocks noChangeAspect="1"/>
          </p:cNvPicPr>
          <p:nvPr/>
        </p:nvPicPr>
        <p:blipFill>
          <a:blip r:embed="rId1"/>
          <a:stretch>
            <a:fillRect/>
          </a:stretch>
        </p:blipFill>
        <p:spPr>
          <a:xfrm>
            <a:off x="3119120" y="2628900"/>
            <a:ext cx="5953125" cy="1600200"/>
          </a:xfrm>
          <a:prstGeom prst="rect">
            <a:avLst/>
          </a:prstGeom>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冒泡排序示例：</a:t>
            </a:r>
            <a:endParaRPr lang="zh-CN" altLang="en-US"/>
          </a:p>
          <a:p>
            <a:pPr marL="457200" lvl="1" indent="0">
              <a:buNone/>
            </a:pPr>
            <a:endParaRPr lang="zh-CN" altLang="en-US"/>
          </a:p>
          <a:p>
            <a:pPr marL="457200" lvl="1" indent="0">
              <a:buNone/>
            </a:pPr>
            <a:endParaRPr lang="en-US" altLang="zh-CN"/>
          </a:p>
        </p:txBody>
      </p:sp>
      <p:pic>
        <p:nvPicPr>
          <p:cNvPr id="5" name="图片 4"/>
          <p:cNvPicPr>
            <a:picLocks noChangeAspect="1"/>
          </p:cNvPicPr>
          <p:nvPr/>
        </p:nvPicPr>
        <p:blipFill>
          <a:blip r:embed="rId1"/>
          <a:stretch>
            <a:fillRect/>
          </a:stretch>
        </p:blipFill>
        <p:spPr>
          <a:xfrm>
            <a:off x="2484120" y="2647950"/>
            <a:ext cx="9001125" cy="3028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数据处理器</a:t>
            </a:r>
            <a:endParaRPr lang="zh-CN" altLang="en-US"/>
          </a:p>
        </p:txBody>
      </p:sp>
      <p:sp>
        <p:nvSpPr>
          <p:cNvPr id="3" name="内容占位符 2"/>
          <p:cNvSpPr>
            <a:spLocks noGrp="1"/>
          </p:cNvSpPr>
          <p:nvPr>
            <p:ph idx="1"/>
          </p:nvPr>
        </p:nvSpPr>
        <p:spPr/>
        <p:txBody>
          <a:bodyPr/>
          <a:p>
            <a:pPr marL="0" indent="0">
              <a:buNone/>
            </a:pPr>
            <a:r>
              <a:rPr lang="zh-CN" altLang="en-US" sz="1800"/>
              <a:t>首先暂且把计算机可以被看作一种接收数据输入、处理数据并产生数据输出的</a:t>
            </a:r>
            <a:r>
              <a:rPr lang="zh-CN" altLang="en-US" sz="1800">
                <a:solidFill>
                  <a:srgbClr val="FF0000"/>
                </a:solidFill>
              </a:rPr>
              <a:t>黑盒</a:t>
            </a:r>
            <a:r>
              <a:rPr lang="zh-CN" altLang="en-US" sz="1800"/>
              <a:t>。</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r>
              <a:rPr lang="zh-CN" altLang="en-US" sz="1800"/>
              <a:t>问题：没有确定计算机能处理的数据是什么。</a:t>
            </a:r>
            <a:endParaRPr lang="zh-CN" altLang="en-US" sz="1800"/>
          </a:p>
        </p:txBody>
      </p:sp>
      <p:pic>
        <p:nvPicPr>
          <p:cNvPr id="4" name="图片 3"/>
          <p:cNvPicPr>
            <a:picLocks noChangeAspect="1"/>
          </p:cNvPicPr>
          <p:nvPr/>
        </p:nvPicPr>
        <p:blipFill>
          <a:blip r:embed="rId1"/>
          <a:stretch>
            <a:fillRect/>
          </a:stretch>
        </p:blipFill>
        <p:spPr>
          <a:xfrm>
            <a:off x="3204210" y="2548890"/>
            <a:ext cx="5076825" cy="11620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十六进制系统（以</a:t>
            </a:r>
            <a:r>
              <a:rPr lang="en-US" altLang="zh-CN">
                <a:sym typeface="+mn-ea"/>
              </a:rPr>
              <a:t>16</a:t>
            </a:r>
            <a:r>
              <a:rPr lang="zh-CN" altLang="en-US">
                <a:sym typeface="+mn-ea"/>
              </a:rPr>
              <a:t>为底）</a:t>
            </a:r>
            <a:r>
              <a:rPr lang="en-US" altLang="zh-CN">
                <a:sym typeface="+mn-ea"/>
              </a:rPr>
              <a:t>——</a:t>
            </a:r>
            <a:r>
              <a:rPr lang="zh-CN" altLang="en-US">
                <a:sym typeface="+mn-ea"/>
              </a:rPr>
              <a:t>实数</a:t>
            </a:r>
            <a:endParaRPr lang="zh-CN" altLang="en-US">
              <a:sym typeface="+mn-ea"/>
            </a:endParaRPr>
          </a:p>
        </p:txBody>
      </p:sp>
      <p:sp>
        <p:nvSpPr>
          <p:cNvPr id="3" name="内容占位符 2"/>
          <p:cNvSpPr/>
          <p:nvPr>
            <p:ph idx="1"/>
          </p:nvPr>
        </p:nvSpPr>
        <p:spPr/>
        <p:txBody>
          <a:bodyPr/>
          <a:p>
            <a:endParaRPr lang="zh-CN" altLang="en-US" sz="1800"/>
          </a:p>
          <a:p>
            <a:pPr marL="0" indent="0">
              <a:buNone/>
            </a:pPr>
            <a:endParaRPr lang="zh-CN" altLang="en-US" sz="1800"/>
          </a:p>
        </p:txBody>
      </p:sp>
      <p:pic>
        <p:nvPicPr>
          <p:cNvPr id="4" name="图片 3"/>
          <p:cNvPicPr>
            <a:picLocks noChangeAspect="1"/>
          </p:cNvPicPr>
          <p:nvPr/>
        </p:nvPicPr>
        <p:blipFill>
          <a:blip r:embed="rId1"/>
          <a:stretch>
            <a:fillRect/>
          </a:stretch>
        </p:blipFill>
        <p:spPr>
          <a:xfrm>
            <a:off x="2135505" y="2768600"/>
            <a:ext cx="7265670" cy="952500"/>
          </a:xfrm>
          <a:prstGeom prst="rect">
            <a:avLst/>
          </a:prstGeom>
        </p:spPr>
      </p:pic>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冒泡排序算法：</a:t>
            </a:r>
            <a:endParaRPr lang="zh-CN" altLang="en-US"/>
          </a:p>
          <a:p>
            <a:r>
              <a:rPr lang="en-US" altLang="zh-CN"/>
              <a:t>UML</a:t>
            </a:r>
            <a:r>
              <a:rPr lang="zh-CN" altLang="en-US"/>
              <a:t>图（略）</a:t>
            </a:r>
            <a:endParaRPr lang="zh-CN" altLang="en-US"/>
          </a:p>
          <a:p>
            <a:pPr marL="457200" lvl="1" indent="0">
              <a:buNone/>
            </a:pPr>
            <a:endParaRPr lang="zh-CN" altLang="en-US"/>
          </a:p>
          <a:p>
            <a:pPr marL="457200" lvl="1" indent="0">
              <a:buNone/>
            </a:pPr>
            <a:endParaRPr lang="en-US" altLang="zh-CN"/>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插入排序：</a:t>
            </a:r>
            <a:endParaRPr lang="zh-CN" altLang="en-US"/>
          </a:p>
          <a:p>
            <a:pPr marL="0" indent="0">
              <a:buNone/>
            </a:pPr>
            <a:r>
              <a:rPr lang="en-US" altLang="zh-CN"/>
              <a:t>	</a:t>
            </a:r>
            <a:r>
              <a:rPr lang="zh-CN" altLang="en-US"/>
              <a:t>排序列表被分为</a:t>
            </a:r>
            <a:r>
              <a:rPr lang="zh-CN" altLang="en-US">
                <a:solidFill>
                  <a:srgbClr val="FF0000"/>
                </a:solidFill>
              </a:rPr>
              <a:t>已排序和未排序</a:t>
            </a:r>
            <a:r>
              <a:rPr lang="zh-CN" altLang="en-US"/>
              <a:t>两个列表。在每轮中，把未排序子列表中的第一个元素转移到已排序的子列表中，并插入到</a:t>
            </a:r>
            <a:r>
              <a:rPr lang="zh-CN" altLang="en-US">
                <a:solidFill>
                  <a:srgbClr val="FF0000"/>
                </a:solidFill>
              </a:rPr>
              <a:t>合适的位置</a:t>
            </a:r>
            <a:endParaRPr lang="zh-CN" altLang="en-US">
              <a:solidFill>
                <a:srgbClr val="FF0000"/>
              </a:solidFill>
            </a:endParaRPr>
          </a:p>
          <a:p>
            <a:pPr marL="457200" lvl="1" indent="0">
              <a:buNone/>
            </a:pPr>
            <a:endParaRPr lang="zh-CN" altLang="en-US">
              <a:solidFill>
                <a:srgbClr val="FF0000"/>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插入排序：</a:t>
            </a:r>
            <a:endParaRPr lang="zh-CN" altLang="en-US"/>
          </a:p>
          <a:p>
            <a:pPr marL="0" indent="0">
              <a:buNone/>
            </a:pPr>
            <a:r>
              <a:rPr lang="en-US" altLang="zh-CN">
                <a:solidFill>
                  <a:srgbClr val="FF0000"/>
                </a:solidFill>
              </a:rPr>
              <a:t>	</a:t>
            </a:r>
            <a:endParaRPr lang="zh-CN" altLang="en-US">
              <a:solidFill>
                <a:srgbClr val="FF0000"/>
              </a:solidFill>
            </a:endParaRPr>
          </a:p>
          <a:p>
            <a:pPr marL="457200" lvl="1" indent="0">
              <a:buNone/>
            </a:pPr>
            <a:endParaRPr lang="zh-CN" altLang="en-US">
              <a:solidFill>
                <a:srgbClr val="FF0000"/>
              </a:solidFill>
            </a:endParaRPr>
          </a:p>
        </p:txBody>
      </p:sp>
      <p:pic>
        <p:nvPicPr>
          <p:cNvPr id="5" name="图片 4"/>
          <p:cNvPicPr>
            <a:picLocks noChangeAspect="1"/>
          </p:cNvPicPr>
          <p:nvPr/>
        </p:nvPicPr>
        <p:blipFill>
          <a:blip r:embed="rId1"/>
          <a:stretch>
            <a:fillRect/>
          </a:stretch>
        </p:blipFill>
        <p:spPr>
          <a:xfrm>
            <a:off x="2118995" y="2769870"/>
            <a:ext cx="7953375" cy="2828925"/>
          </a:xfrm>
          <a:prstGeom prst="rect">
            <a:avLst/>
          </a:prstGeom>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插入排序：</a:t>
            </a:r>
            <a:endParaRPr lang="zh-CN" altLang="en-US"/>
          </a:p>
          <a:p>
            <a:pPr marL="0" indent="0">
              <a:buNone/>
            </a:pPr>
            <a:r>
              <a:rPr lang="en-US" altLang="zh-CN">
                <a:solidFill>
                  <a:srgbClr val="FF0000"/>
                </a:solidFill>
              </a:rPr>
              <a:t>	</a:t>
            </a:r>
            <a:endParaRPr lang="zh-CN" altLang="en-US">
              <a:solidFill>
                <a:srgbClr val="FF0000"/>
              </a:solidFill>
            </a:endParaRPr>
          </a:p>
          <a:p>
            <a:pPr marL="457200" lvl="1" indent="0">
              <a:buNone/>
            </a:pP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1539875" y="2585085"/>
            <a:ext cx="9620250" cy="3409950"/>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三种排序的总结</a:t>
            </a:r>
            <a:endParaRPr lang="zh-CN" altLang="en-US"/>
          </a:p>
          <a:p>
            <a:r>
              <a:rPr lang="zh-CN" altLang="en-US"/>
              <a:t>选择排序</a:t>
            </a:r>
            <a:endParaRPr lang="zh-CN" altLang="en-US"/>
          </a:p>
          <a:p>
            <a:r>
              <a:rPr lang="zh-CN" altLang="en-US"/>
              <a:t>冒泡排序</a:t>
            </a:r>
            <a:endParaRPr lang="zh-CN" altLang="en-US"/>
          </a:p>
          <a:p>
            <a:r>
              <a:rPr lang="zh-CN" altLang="en-US"/>
              <a:t>插入排序</a:t>
            </a:r>
            <a:endParaRPr lang="zh-CN" altLang="en-US"/>
          </a:p>
          <a:p>
            <a:endParaRPr lang="zh-CN" altLang="en-US"/>
          </a:p>
          <a:p>
            <a:pPr marL="0" indent="0">
              <a:buNone/>
            </a:pPr>
            <a:r>
              <a:rPr lang="en-US" altLang="zh-CN">
                <a:solidFill>
                  <a:srgbClr val="FF0000"/>
                </a:solidFill>
              </a:rPr>
              <a:t>	</a:t>
            </a:r>
            <a:endParaRPr lang="zh-CN" altLang="en-US">
              <a:solidFill>
                <a:srgbClr val="FF0000"/>
              </a:solidFill>
            </a:endParaRPr>
          </a:p>
          <a:p>
            <a:pPr marL="457200" lvl="1" indent="0">
              <a:buNone/>
            </a:pPr>
            <a:endParaRPr lang="zh-CN" altLang="en-US">
              <a:solidFill>
                <a:srgbClr val="FF0000"/>
              </a:solidFill>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r>
              <a:rPr lang="zh-CN" altLang="en-US"/>
              <a:t>其他排序算法</a:t>
            </a:r>
            <a:endParaRPr lang="zh-CN" altLang="en-US"/>
          </a:p>
          <a:p>
            <a:pPr lvl="1"/>
            <a:r>
              <a:rPr lang="zh-CN" altLang="en-US" sz="2400"/>
              <a:t>这里的三种排序是最低效的排序算法</a:t>
            </a:r>
            <a:endParaRPr lang="zh-CN" altLang="en-US" sz="2400"/>
          </a:p>
          <a:p>
            <a:pPr lvl="2"/>
            <a:r>
              <a:rPr lang="zh-CN" altLang="en-US"/>
              <a:t>思路简单，容易理解和实现</a:t>
            </a:r>
            <a:endParaRPr lang="zh-CN" altLang="en-US"/>
          </a:p>
          <a:p>
            <a:pPr lvl="2"/>
            <a:r>
              <a:rPr lang="zh-CN" altLang="en-US"/>
              <a:t>是高效排序算法的基础</a:t>
            </a:r>
            <a:endParaRPr lang="zh-CN" altLang="en-US"/>
          </a:p>
          <a:p>
            <a:pPr lvl="2"/>
            <a:r>
              <a:rPr lang="zh-CN" altLang="en-US"/>
              <a:t>高效排序：快速排序、堆排序、希尔排序、桶排序、合并排序、基排序等</a:t>
            </a:r>
            <a:endParaRPr lang="zh-CN" altLang="en-US"/>
          </a:p>
          <a:p>
            <a:pPr lvl="2"/>
            <a:endParaRPr lang="zh-CN" altLang="en-US"/>
          </a:p>
          <a:p>
            <a:pPr marL="914400" lvl="2" indent="0">
              <a:buNone/>
            </a:pPr>
            <a:endParaRPr lang="zh-CN" altLang="en-US"/>
          </a:p>
          <a:p>
            <a:r>
              <a:rPr lang="zh-CN" altLang="en-US">
                <a:solidFill>
                  <a:schemeClr val="tx1"/>
                </a:solidFill>
              </a:rPr>
              <a:t>算法的复杂度</a:t>
            </a:r>
            <a:endParaRPr lang="zh-CN" altLang="en-US">
              <a:solidFill>
                <a:schemeClr val="tx1"/>
              </a:solidFill>
            </a:endParaRPr>
          </a:p>
          <a:p>
            <a:pPr lvl="1"/>
            <a:r>
              <a:rPr lang="en-US" altLang="zh-CN">
                <a:solidFill>
                  <a:schemeClr val="tx1"/>
                </a:solidFill>
              </a:rPr>
              <a:t>	</a:t>
            </a:r>
            <a:r>
              <a:rPr lang="zh-CN" altLang="en-US">
                <a:solidFill>
                  <a:schemeClr val="tx1"/>
                </a:solidFill>
              </a:rPr>
              <a:t>时间复杂度</a:t>
            </a:r>
            <a:endParaRPr lang="zh-CN" altLang="en-US">
              <a:solidFill>
                <a:schemeClr val="tx1"/>
              </a:solidFill>
            </a:endParaRPr>
          </a:p>
          <a:p>
            <a:pPr lvl="1"/>
            <a:r>
              <a:rPr lang="en-US" altLang="zh-CN">
                <a:solidFill>
                  <a:schemeClr val="tx1"/>
                </a:solidFill>
              </a:rPr>
              <a:t>	</a:t>
            </a:r>
            <a:r>
              <a:rPr lang="zh-CN" altLang="en-US">
                <a:solidFill>
                  <a:schemeClr val="tx1"/>
                </a:solidFill>
              </a:rPr>
              <a:t>空间复杂度</a:t>
            </a:r>
            <a:r>
              <a:rPr lang="en-US" altLang="zh-CN">
                <a:solidFill>
                  <a:schemeClr val="tx1"/>
                </a:solidFill>
              </a:rPr>
              <a:t>	</a:t>
            </a:r>
            <a:endParaRPr lang="zh-CN" altLang="en-US">
              <a:solidFill>
                <a:schemeClr val="tx1"/>
              </a:solidFill>
            </a:endParaRPr>
          </a:p>
          <a:p>
            <a:pPr lvl="1">
              <a:buNone/>
            </a:pPr>
            <a:endParaRPr lang="zh-CN" altLang="en-US">
              <a:solidFill>
                <a:schemeClr val="tx1"/>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pPr lvl="1">
              <a:buNone/>
            </a:pPr>
            <a:r>
              <a:rPr lang="zh-CN" altLang="en-US">
                <a:solidFill>
                  <a:schemeClr val="tx1"/>
                </a:solidFill>
              </a:rPr>
              <a:t>查找：是一种在列表中确定</a:t>
            </a:r>
            <a:r>
              <a:rPr lang="zh-CN" altLang="en-US">
                <a:solidFill>
                  <a:srgbClr val="FF0000"/>
                </a:solidFill>
              </a:rPr>
              <a:t>目标所在位置</a:t>
            </a:r>
            <a:r>
              <a:rPr lang="zh-CN" altLang="en-US">
                <a:solidFill>
                  <a:schemeClr val="tx1"/>
                </a:solidFill>
              </a:rPr>
              <a:t>的算法</a:t>
            </a:r>
            <a:endParaRPr lang="zh-CN" altLang="en-US">
              <a:solidFill>
                <a:schemeClr val="tx1"/>
              </a:solidFill>
            </a:endParaRPr>
          </a:p>
          <a:p>
            <a:pPr lvl="1">
              <a:buNone/>
            </a:pPr>
            <a:endParaRPr lang="zh-CN" altLang="en-US">
              <a:solidFill>
                <a:schemeClr val="tx1"/>
              </a:solidFill>
            </a:endParaRPr>
          </a:p>
          <a:p>
            <a:pPr lvl="1">
              <a:buNone/>
            </a:pPr>
            <a:r>
              <a:rPr lang="zh-CN" altLang="en-US">
                <a:solidFill>
                  <a:schemeClr val="tx1"/>
                </a:solidFill>
              </a:rPr>
              <a:t>两种基本查找方法：</a:t>
            </a:r>
            <a:endParaRPr lang="zh-CN" altLang="en-US">
              <a:solidFill>
                <a:schemeClr val="tx1"/>
              </a:solidFill>
            </a:endParaRPr>
          </a:p>
          <a:p>
            <a:pPr lvl="1"/>
            <a:r>
              <a:rPr lang="zh-CN" altLang="en-US">
                <a:solidFill>
                  <a:schemeClr val="tx1"/>
                </a:solidFill>
              </a:rPr>
              <a:t>顺序查找：被查找的列表可以</a:t>
            </a:r>
            <a:r>
              <a:rPr lang="zh-CN" altLang="en-US">
                <a:solidFill>
                  <a:srgbClr val="FF0000"/>
                </a:solidFill>
              </a:rPr>
              <a:t>无序</a:t>
            </a:r>
            <a:endParaRPr lang="zh-CN" altLang="en-US">
              <a:solidFill>
                <a:schemeClr val="tx1"/>
              </a:solidFill>
            </a:endParaRPr>
          </a:p>
          <a:p>
            <a:pPr lvl="1"/>
            <a:r>
              <a:rPr lang="zh-CN" altLang="en-US">
                <a:solidFill>
                  <a:schemeClr val="tx1"/>
                </a:solidFill>
              </a:rPr>
              <a:t>折半查找：被查找的列表是</a:t>
            </a:r>
            <a:r>
              <a:rPr lang="zh-CN" altLang="en-US">
                <a:solidFill>
                  <a:srgbClr val="FF0000"/>
                </a:solidFill>
              </a:rPr>
              <a:t>有序</a:t>
            </a:r>
            <a:r>
              <a:rPr lang="zh-CN" altLang="en-US">
                <a:solidFill>
                  <a:schemeClr val="tx1"/>
                </a:solidFill>
              </a:rPr>
              <a:t>的</a:t>
            </a:r>
            <a:endParaRPr lang="zh-CN" altLang="en-US">
              <a:solidFill>
                <a:schemeClr val="tx1"/>
              </a:solidFill>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pPr lvl="1">
              <a:buNone/>
            </a:pPr>
            <a:r>
              <a:rPr lang="zh-CN" altLang="en-US">
                <a:solidFill>
                  <a:schemeClr val="tx1"/>
                </a:solidFill>
              </a:rPr>
              <a:t>顺序查找：用于查找无序列表，一般用于查找</a:t>
            </a:r>
            <a:r>
              <a:rPr lang="zh-CN" altLang="en-US">
                <a:solidFill>
                  <a:srgbClr val="FF0000"/>
                </a:solidFill>
              </a:rPr>
              <a:t>较小</a:t>
            </a:r>
            <a:r>
              <a:rPr lang="zh-CN" altLang="en-US">
                <a:solidFill>
                  <a:schemeClr val="tx1"/>
                </a:solidFill>
              </a:rPr>
              <a:t>的或不常用的列表</a:t>
            </a:r>
            <a:endParaRPr lang="zh-CN" altLang="en-US">
              <a:solidFill>
                <a:schemeClr val="tx1"/>
              </a:solidFill>
            </a:endParaRPr>
          </a:p>
          <a:p>
            <a:pPr lvl="1">
              <a:buNone/>
            </a:pPr>
            <a:endParaRPr lang="zh-CN" altLang="en-US">
              <a:solidFill>
                <a:schemeClr val="tx1"/>
              </a:solidFill>
            </a:endParaRPr>
          </a:p>
          <a:p>
            <a:pPr lvl="1">
              <a:buNone/>
            </a:pPr>
            <a:r>
              <a:rPr lang="zh-CN" altLang="en-US">
                <a:solidFill>
                  <a:schemeClr val="tx1"/>
                </a:solidFill>
              </a:rPr>
              <a:t>顺序查找是从列表</a:t>
            </a:r>
            <a:r>
              <a:rPr lang="zh-CN" altLang="en-US">
                <a:solidFill>
                  <a:srgbClr val="FF0000"/>
                </a:solidFill>
              </a:rPr>
              <a:t>起始处</a:t>
            </a:r>
            <a:r>
              <a:rPr lang="zh-CN" altLang="en-US">
                <a:solidFill>
                  <a:schemeClr val="tx1"/>
                </a:solidFill>
              </a:rPr>
              <a:t>开始查找，当找到目标元素或确信查找的目标不在列表中时，查找过程结束</a:t>
            </a:r>
            <a:endParaRPr lang="en-US" altLang="zh-CN">
              <a:solidFill>
                <a:schemeClr val="tx1"/>
              </a:solidFill>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pPr lvl="1">
              <a:buNone/>
            </a:pPr>
            <a:r>
              <a:rPr lang="zh-CN" altLang="en-US">
                <a:solidFill>
                  <a:schemeClr val="tx1"/>
                </a:solidFill>
              </a:rPr>
              <a:t>顺序查找</a:t>
            </a: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3235960" y="1510665"/>
            <a:ext cx="7553325" cy="4981575"/>
          </a:xfrm>
          <a:prstGeom prst="rect">
            <a:avLst/>
          </a:prstGeom>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pPr lvl="1">
              <a:buNone/>
            </a:pPr>
            <a:r>
              <a:rPr lang="zh-CN" altLang="en-US">
                <a:solidFill>
                  <a:schemeClr val="tx1"/>
                </a:solidFill>
              </a:rPr>
              <a:t>折半查找：当列表中的元素很多时，顺序查找的速度很慢，当列表有序时，可以通过折半查找提高查找速度</a:t>
            </a:r>
            <a:endParaRPr lang="zh-CN" altLang="en-US">
              <a:solidFill>
                <a:schemeClr val="tx1"/>
              </a:solidFill>
            </a:endParaRPr>
          </a:p>
          <a:p>
            <a:pPr lvl="1">
              <a:buNone/>
            </a:pPr>
            <a:endParaRPr lang="en-US" altLang="zh-CN">
              <a:solidFill>
                <a:schemeClr val="tx1"/>
              </a:solidFill>
            </a:endParaRPr>
          </a:p>
          <a:p>
            <a:pPr lvl="1">
              <a:buNone/>
            </a:pPr>
            <a:r>
              <a:rPr lang="zh-CN" altLang="en-US">
                <a:solidFill>
                  <a:schemeClr val="tx1"/>
                </a:solidFill>
              </a:rPr>
              <a:t>折半查找从列表的中间元素来判断，判断出目标在列表的前半部分还是后半部分，如果在前半部分，就不需要再查找后半部分。如果在后半部分，就不需要再查找前半部分，重复这个过程，直到找到目标或目标不在列表中</a:t>
            </a:r>
            <a:endParaRPr lang="zh-CN" altLang="en-US">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八进制系统（以</a:t>
            </a:r>
            <a:r>
              <a:rPr lang="en-US" altLang="zh-CN">
                <a:sym typeface="+mn-ea"/>
              </a:rPr>
              <a:t>8</a:t>
            </a:r>
            <a:r>
              <a:rPr lang="zh-CN" altLang="en-US">
                <a:sym typeface="+mn-ea"/>
              </a:rPr>
              <a:t>为底）</a:t>
            </a:r>
            <a:endParaRPr lang="zh-CN" altLang="en-US">
              <a:sym typeface="+mn-ea"/>
            </a:endParaRPr>
          </a:p>
        </p:txBody>
      </p:sp>
      <p:sp>
        <p:nvSpPr>
          <p:cNvPr id="3" name="内容占位符 2"/>
          <p:cNvSpPr/>
          <p:nvPr>
            <p:ph idx="1"/>
          </p:nvPr>
        </p:nvSpPr>
        <p:spPr/>
        <p:txBody>
          <a:bodyPr/>
          <a:p>
            <a:endParaRPr lang="zh-CN" altLang="en-US" sz="1800"/>
          </a:p>
          <a:p>
            <a:pPr marL="0" indent="0">
              <a:buNone/>
            </a:pPr>
            <a:r>
              <a:rPr lang="zh-CN" altLang="en-US"/>
              <a:t>符号集</a:t>
            </a:r>
            <a:r>
              <a:rPr lang="en-US" altLang="zh-CN"/>
              <a:t>S={0,1,2,3,4,5,6,7}</a:t>
            </a:r>
            <a:endParaRPr lang="en-US" altLang="zh-CN"/>
          </a:p>
          <a:p>
            <a:pPr marL="0" indent="0">
              <a:buNone/>
            </a:pPr>
            <a:endParaRPr lang="en-US" altLang="zh-CN"/>
          </a:p>
          <a:p>
            <a:pPr marL="0" indent="0">
              <a:buNone/>
            </a:pPr>
            <a:r>
              <a:rPr lang="zh-CN" altLang="en-US"/>
              <a:t>底</a:t>
            </a:r>
            <a:r>
              <a:rPr lang="en-US" altLang="zh-CN"/>
              <a:t>b=8</a:t>
            </a:r>
            <a:endParaRPr lang="en-US" altLang="zh-CN"/>
          </a:p>
          <a:p>
            <a:pPr marL="0" indent="0">
              <a:buNone/>
            </a:pPr>
            <a:endParaRPr lang="en-US" altLang="zh-CN"/>
          </a:p>
          <a:p>
            <a:pPr marL="0" indent="0">
              <a:buNone/>
            </a:pPr>
            <a:r>
              <a:rPr lang="zh-CN" altLang="en-US" sz="1800">
                <a:solidFill>
                  <a:srgbClr val="FF0000"/>
                </a:solidFill>
              </a:rPr>
              <a:t>八进制系统用于二进制系统的计算机外部表现形式</a:t>
            </a:r>
            <a:endParaRPr lang="zh-CN" altLang="en-US" sz="1800">
              <a:solidFill>
                <a:srgbClr val="FF0000"/>
              </a:solidFill>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pPr lvl="1">
              <a:buNone/>
            </a:pPr>
            <a:r>
              <a:rPr lang="zh-CN" altLang="en-US">
                <a:solidFill>
                  <a:schemeClr val="tx1"/>
                </a:solidFill>
              </a:rPr>
              <a:t>折半查找</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3615690" y="1691005"/>
            <a:ext cx="5495925" cy="4800600"/>
          </a:xfrm>
          <a:prstGeom prst="rect">
            <a:avLst/>
          </a:prstGeom>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pPr lvl="1">
              <a:buNone/>
            </a:pPr>
            <a:r>
              <a:rPr lang="zh-CN" altLang="en-US">
                <a:solidFill>
                  <a:schemeClr val="tx1"/>
                </a:solidFill>
              </a:rPr>
              <a:t>子算法：</a:t>
            </a:r>
            <a:r>
              <a:rPr lang="zh-CN" altLang="en-US">
                <a:solidFill>
                  <a:srgbClr val="FF0000"/>
                </a:solidFill>
              </a:rPr>
              <a:t>结构化编程</a:t>
            </a:r>
            <a:r>
              <a:rPr lang="zh-CN" altLang="en-US">
                <a:solidFill>
                  <a:schemeClr val="tx1"/>
                </a:solidFill>
              </a:rPr>
              <a:t>的原则要求将算法分成几个单元，称为子算法。</a:t>
            </a:r>
            <a:endParaRPr lang="zh-CN" altLang="en-US">
              <a:solidFill>
                <a:schemeClr val="tx1"/>
              </a:solidFill>
            </a:endParaRPr>
          </a:p>
          <a:p>
            <a:pPr lvl="1">
              <a:buNone/>
            </a:pPr>
            <a:endParaRPr lang="zh-CN" altLang="en-US">
              <a:solidFill>
                <a:schemeClr val="tx1"/>
              </a:solidFill>
            </a:endParaRPr>
          </a:p>
          <a:p>
            <a:pPr lvl="1">
              <a:buNone/>
            </a:pPr>
            <a:r>
              <a:rPr lang="zh-CN" altLang="en-US">
                <a:solidFill>
                  <a:schemeClr val="tx1"/>
                </a:solidFill>
              </a:rPr>
              <a:t>主算法</a:t>
            </a:r>
            <a:endParaRPr lang="zh-CN" altLang="en-US">
              <a:solidFill>
                <a:schemeClr val="tx1"/>
              </a:solidFill>
            </a:endParaRPr>
          </a:p>
          <a:p>
            <a:pPr lvl="1">
              <a:buNone/>
            </a:pPr>
            <a:endParaRPr lang="zh-CN" altLang="en-US">
              <a:solidFill>
                <a:schemeClr val="tx1"/>
              </a:solidFill>
            </a:endParaRPr>
          </a:p>
          <a:p>
            <a:pPr lvl="1">
              <a:buNone/>
            </a:pPr>
            <a:r>
              <a:rPr lang="zh-CN" altLang="en-US">
                <a:solidFill>
                  <a:schemeClr val="tx1"/>
                </a:solidFill>
              </a:rPr>
              <a:t>每个子算法依次又可以分为更小的子算法</a:t>
            </a:r>
            <a:endParaRPr lang="zh-CN" altLang="en-US">
              <a:solidFill>
                <a:schemeClr val="tx1"/>
              </a:solidFill>
            </a:endParaRPr>
          </a:p>
          <a:p>
            <a:pPr lvl="1">
              <a:buNone/>
            </a:pPr>
            <a:endParaRPr lang="zh-CN" altLang="en-US">
              <a:solidFill>
                <a:schemeClr val="tx1"/>
              </a:solidFill>
            </a:endParaRPr>
          </a:p>
          <a:p>
            <a:pPr lvl="1">
              <a:buNone/>
            </a:pPr>
            <a:r>
              <a:rPr lang="zh-CN" altLang="en-US">
                <a:solidFill>
                  <a:schemeClr val="tx1"/>
                </a:solidFill>
              </a:rPr>
              <a:t>使用子算法的</a:t>
            </a:r>
            <a:r>
              <a:rPr lang="zh-CN" altLang="en-US">
                <a:solidFill>
                  <a:srgbClr val="FF0000"/>
                </a:solidFill>
              </a:rPr>
              <a:t>优点</a:t>
            </a:r>
            <a:r>
              <a:rPr lang="zh-CN" altLang="en-US">
                <a:solidFill>
                  <a:schemeClr val="tx1"/>
                </a:solidFill>
              </a:rPr>
              <a:t>：</a:t>
            </a:r>
            <a:endParaRPr lang="zh-CN" altLang="en-US">
              <a:solidFill>
                <a:schemeClr val="tx1"/>
              </a:solidFill>
            </a:endParaRPr>
          </a:p>
          <a:p>
            <a:pPr lvl="1"/>
            <a:r>
              <a:rPr lang="zh-CN" altLang="en-US">
                <a:solidFill>
                  <a:schemeClr val="tx1"/>
                </a:solidFill>
              </a:rPr>
              <a:t>程序更容易理解</a:t>
            </a:r>
            <a:endParaRPr lang="zh-CN" altLang="en-US">
              <a:solidFill>
                <a:schemeClr val="tx1"/>
              </a:solidFill>
            </a:endParaRPr>
          </a:p>
          <a:p>
            <a:pPr lvl="1"/>
            <a:r>
              <a:rPr lang="zh-CN" altLang="en-US">
                <a:solidFill>
                  <a:schemeClr val="tx1"/>
                </a:solidFill>
              </a:rPr>
              <a:t>子算法可以在主算法中不同地方调用</a:t>
            </a:r>
            <a:endParaRPr lang="zh-CN" altLang="en-US">
              <a:solidFill>
                <a:schemeClr val="tx1"/>
              </a:solidFill>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pPr lvl="1">
              <a:buNone/>
            </a:pPr>
            <a:r>
              <a:rPr lang="zh-CN" altLang="en-US">
                <a:solidFill>
                  <a:srgbClr val="FF0000"/>
                </a:solidFill>
              </a:rPr>
              <a:t>选择排序</a:t>
            </a:r>
            <a:r>
              <a:rPr lang="zh-CN" altLang="en-US">
                <a:solidFill>
                  <a:schemeClr val="tx1"/>
                </a:solidFill>
              </a:rPr>
              <a:t>中的子算法</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4093845" y="1400175"/>
            <a:ext cx="6543675" cy="5457825"/>
          </a:xfrm>
          <a:prstGeom prst="rect">
            <a:avLst/>
          </a:prstGeom>
        </p:spPr>
      </p:pic>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p:txBody>
          <a:bodyPr/>
          <a:p>
            <a:pPr lvl="1">
              <a:buNone/>
            </a:pPr>
            <a:r>
              <a:rPr lang="zh-CN" altLang="en-US">
                <a:solidFill>
                  <a:schemeClr val="tx1"/>
                </a:solidFill>
              </a:rPr>
              <a:t>递归：是</a:t>
            </a:r>
            <a:r>
              <a:rPr lang="zh-CN" altLang="en-US">
                <a:solidFill>
                  <a:srgbClr val="FF0000"/>
                </a:solidFill>
              </a:rPr>
              <a:t>自我调用</a:t>
            </a:r>
            <a:r>
              <a:rPr lang="zh-CN" altLang="en-US">
                <a:solidFill>
                  <a:schemeClr val="tx1"/>
                </a:solidFill>
              </a:rPr>
              <a:t>的过程</a:t>
            </a:r>
            <a:endParaRPr lang="zh-CN" altLang="en-US">
              <a:solidFill>
                <a:schemeClr val="tx1"/>
              </a:solidFill>
            </a:endParaRPr>
          </a:p>
          <a:p>
            <a:pPr lvl="1">
              <a:buNone/>
            </a:pPr>
            <a:endParaRPr lang="zh-CN" altLang="en-US">
              <a:solidFill>
                <a:schemeClr val="tx1"/>
              </a:solidFill>
            </a:endParaRPr>
          </a:p>
          <a:p>
            <a:pPr lvl="1">
              <a:buNone/>
            </a:pPr>
            <a:r>
              <a:rPr lang="zh-CN" altLang="en-US">
                <a:solidFill>
                  <a:schemeClr val="tx1"/>
                </a:solidFill>
              </a:rPr>
              <a:t>迭代的定义</a:t>
            </a:r>
            <a:endParaRPr lang="zh-CN" altLang="en-US">
              <a:solidFill>
                <a:schemeClr val="tx1"/>
              </a:solidFill>
            </a:endParaRPr>
          </a:p>
          <a:p>
            <a:pPr lvl="1">
              <a:buNone/>
            </a:pPr>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1390650" y="3442970"/>
            <a:ext cx="9963150" cy="1581150"/>
          </a:xfrm>
          <a:prstGeom prst="rect">
            <a:avLst/>
          </a:prstGeom>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sp>
        <p:nvSpPr>
          <p:cNvPr id="3" name="内容占位符 2"/>
          <p:cNvSpPr/>
          <p:nvPr>
            <p:ph idx="1"/>
          </p:nvPr>
        </p:nvSpPr>
        <p:spPr>
          <a:xfrm>
            <a:off x="838200" y="1529080"/>
            <a:ext cx="10515600" cy="4648200"/>
          </a:xfrm>
        </p:spPr>
        <p:txBody>
          <a:bodyPr/>
          <a:p>
            <a:pPr lvl="1">
              <a:buNone/>
            </a:pPr>
            <a:r>
              <a:rPr lang="zh-CN" altLang="en-US">
                <a:solidFill>
                  <a:schemeClr val="tx1"/>
                </a:solidFill>
              </a:rPr>
              <a:t>递归的定义：每一个算法出现在它</a:t>
            </a:r>
            <a:r>
              <a:rPr lang="zh-CN" altLang="en-US">
                <a:solidFill>
                  <a:srgbClr val="FF0000"/>
                </a:solidFill>
              </a:rPr>
              <a:t>本身定义中</a:t>
            </a:r>
            <a:r>
              <a:rPr lang="zh-CN" altLang="en-US">
                <a:solidFill>
                  <a:schemeClr val="tx1"/>
                </a:solidFill>
              </a:rPr>
              <a:t>，该算法就是递归的定义。</a:t>
            </a:r>
            <a:endParaRPr lang="zh-CN" altLang="en-US">
              <a:solidFill>
                <a:schemeClr val="tx1"/>
              </a:solidFill>
            </a:endParaRPr>
          </a:p>
          <a:p>
            <a:pPr lvl="1">
              <a:buNone/>
            </a:pPr>
            <a:endParaRPr lang="zh-CN" altLang="en-US">
              <a:solidFill>
                <a:schemeClr val="tx1"/>
              </a:solidFill>
            </a:endParaRPr>
          </a:p>
          <a:p>
            <a:pPr lvl="1">
              <a:buNone/>
            </a:pP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1438275" y="2011680"/>
            <a:ext cx="10020300" cy="4724400"/>
          </a:xfrm>
          <a:prstGeom prst="rect">
            <a:avLst/>
          </a:prstGeom>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pic>
        <p:nvPicPr>
          <p:cNvPr id="5" name="内容占位符 4"/>
          <p:cNvPicPr>
            <a:picLocks noChangeAspect="1"/>
          </p:cNvPicPr>
          <p:nvPr>
            <p:ph idx="1"/>
          </p:nvPr>
        </p:nvPicPr>
        <p:blipFill>
          <a:blip r:embed="rId1"/>
          <a:stretch>
            <a:fillRect/>
          </a:stretch>
        </p:blipFill>
        <p:spPr>
          <a:xfrm>
            <a:off x="1739265" y="1529080"/>
            <a:ext cx="8712835" cy="4648200"/>
          </a:xfrm>
          <a:prstGeom prst="rect">
            <a:avLst/>
          </a:prstGeom>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pic>
        <p:nvPicPr>
          <p:cNvPr id="9" name="内容占位符 8"/>
          <p:cNvPicPr>
            <a:picLocks noChangeAspect="1"/>
          </p:cNvPicPr>
          <p:nvPr>
            <p:ph idx="1"/>
          </p:nvPr>
        </p:nvPicPr>
        <p:blipFill>
          <a:blip r:embed="rId1"/>
          <a:stretch>
            <a:fillRect/>
          </a:stretch>
        </p:blipFill>
        <p:spPr>
          <a:xfrm>
            <a:off x="1342390" y="1691005"/>
            <a:ext cx="8743950" cy="2352675"/>
          </a:xfrm>
          <a:prstGeom prst="rect">
            <a:avLst/>
          </a:prstGeom>
        </p:spPr>
      </p:pic>
      <p:pic>
        <p:nvPicPr>
          <p:cNvPr id="10" name="图片 9"/>
          <p:cNvPicPr>
            <a:picLocks noChangeAspect="1"/>
          </p:cNvPicPr>
          <p:nvPr/>
        </p:nvPicPr>
        <p:blipFill>
          <a:blip r:embed="rId2"/>
          <a:stretch>
            <a:fillRect/>
          </a:stretch>
        </p:blipFill>
        <p:spPr>
          <a:xfrm>
            <a:off x="1653540" y="4434205"/>
            <a:ext cx="4962525" cy="1628775"/>
          </a:xfrm>
          <a:prstGeom prst="rect">
            <a:avLst/>
          </a:prstGeom>
        </p:spPr>
      </p:pic>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算法</a:t>
            </a:r>
            <a:r>
              <a:rPr lang="en-US" altLang="zh-CN"/>
              <a:t>——</a:t>
            </a:r>
            <a:r>
              <a:rPr lang="zh-CN" altLang="en-US">
                <a:sym typeface="+mn-ea"/>
              </a:rPr>
              <a:t>基本算法</a:t>
            </a:r>
            <a:endParaRPr lang="en-US" altLang="zh-CN"/>
          </a:p>
        </p:txBody>
      </p:sp>
      <p:pic>
        <p:nvPicPr>
          <p:cNvPr id="9" name="内容占位符 8"/>
          <p:cNvPicPr>
            <a:picLocks noChangeAspect="1"/>
          </p:cNvPicPr>
          <p:nvPr>
            <p:ph idx="1"/>
          </p:nvPr>
        </p:nvPicPr>
        <p:blipFill>
          <a:blip r:embed="rId1"/>
          <a:stretch>
            <a:fillRect/>
          </a:stretch>
        </p:blipFill>
        <p:spPr>
          <a:xfrm>
            <a:off x="1342390" y="1691005"/>
            <a:ext cx="8743950" cy="2352675"/>
          </a:xfrm>
          <a:prstGeom prst="rect">
            <a:avLst/>
          </a:prstGeom>
        </p:spPr>
      </p:pic>
      <p:pic>
        <p:nvPicPr>
          <p:cNvPr id="10" name="图片 9"/>
          <p:cNvPicPr>
            <a:picLocks noChangeAspect="1"/>
          </p:cNvPicPr>
          <p:nvPr/>
        </p:nvPicPr>
        <p:blipFill>
          <a:blip r:embed="rId2"/>
          <a:stretch>
            <a:fillRect/>
          </a:stretch>
        </p:blipFill>
        <p:spPr>
          <a:xfrm>
            <a:off x="1653540" y="4434205"/>
            <a:ext cx="4962525" cy="1628775"/>
          </a:xfrm>
          <a:prstGeom prst="rect">
            <a:avLst/>
          </a:prstGeom>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9</a:t>
            </a:r>
            <a:r>
              <a:rPr lang="zh-CN" altLang="en-US"/>
              <a:t>章 </a:t>
            </a:r>
            <a:r>
              <a:rPr lang="zh-CN"/>
              <a:t>程序设计语言</a:t>
            </a:r>
            <a:endParaRPr lang="zh-CN"/>
          </a:p>
        </p:txBody>
      </p:sp>
      <p:sp>
        <p:nvSpPr>
          <p:cNvPr id="3" name="内容占位符 2"/>
          <p:cNvSpPr>
            <a:spLocks noGrp="1"/>
          </p:cNvSpPr>
          <p:nvPr>
            <p:ph idx="1"/>
          </p:nvPr>
        </p:nvSpPr>
        <p:spPr/>
        <p:txBody>
          <a:bodyPr>
            <a:normAutofit lnSpcReduction="10000"/>
          </a:bodyPr>
          <a:p>
            <a:r>
              <a:rPr lang="zh-CN" altLang="en-US"/>
              <a:t>描述从机器语言到高级语言的编程语言</a:t>
            </a:r>
            <a:r>
              <a:rPr lang="zh-CN" altLang="en-US">
                <a:solidFill>
                  <a:srgbClr val="FF0000"/>
                </a:solidFill>
              </a:rPr>
              <a:t>演化</a:t>
            </a:r>
            <a:endParaRPr lang="zh-CN" altLang="en-US"/>
          </a:p>
          <a:p>
            <a:r>
              <a:rPr lang="zh-CN" altLang="en-US"/>
              <a:t>理解如何使用解释器和编译器将高级语言中的程序</a:t>
            </a:r>
            <a:r>
              <a:rPr lang="zh-CN" altLang="en-US">
                <a:solidFill>
                  <a:srgbClr val="FF0000"/>
                </a:solidFill>
              </a:rPr>
              <a:t>翻译</a:t>
            </a:r>
            <a:r>
              <a:rPr lang="zh-CN" altLang="en-US"/>
              <a:t>成机器语言</a:t>
            </a:r>
            <a:endParaRPr lang="zh-CN" altLang="en-US"/>
          </a:p>
          <a:p>
            <a:r>
              <a:rPr lang="zh-CN" altLang="en-US"/>
              <a:t>区分</a:t>
            </a:r>
            <a:r>
              <a:rPr lang="en-US" altLang="zh-CN"/>
              <a:t>4</a:t>
            </a:r>
            <a:r>
              <a:rPr lang="zh-CN" altLang="en-US"/>
              <a:t>种计算机语言</a:t>
            </a:r>
            <a:r>
              <a:rPr lang="zh-CN" altLang="en-US">
                <a:solidFill>
                  <a:srgbClr val="FF0000"/>
                </a:solidFill>
              </a:rPr>
              <a:t>模式</a:t>
            </a:r>
            <a:endParaRPr lang="zh-CN" altLang="en-US"/>
          </a:p>
          <a:p>
            <a:r>
              <a:rPr lang="zh-CN" altLang="en-US"/>
              <a:t>理解</a:t>
            </a:r>
            <a:r>
              <a:rPr lang="zh-CN" altLang="en-US">
                <a:solidFill>
                  <a:srgbClr val="FF0000"/>
                </a:solidFill>
              </a:rPr>
              <a:t>过程模式</a:t>
            </a:r>
            <a:r>
              <a:rPr lang="zh-CN" altLang="en-US"/>
              <a:t>和在模式中程序单元与数据项间的交互</a:t>
            </a:r>
            <a:endParaRPr lang="zh-CN" altLang="en-US"/>
          </a:p>
          <a:p>
            <a:r>
              <a:rPr lang="zh-CN" altLang="en-US"/>
              <a:t>理解</a:t>
            </a:r>
            <a:r>
              <a:rPr lang="zh-CN" altLang="en-US">
                <a:solidFill>
                  <a:srgbClr val="FF0000"/>
                </a:solidFill>
              </a:rPr>
              <a:t>面向对象模式</a:t>
            </a:r>
            <a:r>
              <a:rPr lang="zh-CN" altLang="en-US"/>
              <a:t>和在这种模式中程序单元与对象间的交互</a:t>
            </a:r>
            <a:endParaRPr lang="zh-CN" altLang="en-US"/>
          </a:p>
          <a:p>
            <a:r>
              <a:rPr lang="zh-CN" altLang="en-US"/>
              <a:t>定义</a:t>
            </a:r>
            <a:r>
              <a:rPr lang="zh-CN" altLang="en-US">
                <a:solidFill>
                  <a:srgbClr val="FF0000"/>
                </a:solidFill>
              </a:rPr>
              <a:t>函数式模式</a:t>
            </a:r>
            <a:r>
              <a:rPr lang="zh-CN" altLang="en-US"/>
              <a:t>，理解它的应用</a:t>
            </a:r>
            <a:endParaRPr lang="zh-CN" altLang="en-US"/>
          </a:p>
          <a:p>
            <a:r>
              <a:rPr lang="zh-CN" altLang="en-US"/>
              <a:t>定义</a:t>
            </a:r>
            <a:r>
              <a:rPr lang="zh-CN" altLang="en-US">
                <a:solidFill>
                  <a:srgbClr val="FF0000"/>
                </a:solidFill>
              </a:rPr>
              <a:t>声明式模式</a:t>
            </a:r>
            <a:r>
              <a:rPr lang="zh-CN" altLang="en-US"/>
              <a:t>，理解它的应用</a:t>
            </a:r>
            <a:endParaRPr lang="zh-CN" altLang="en-US"/>
          </a:p>
          <a:p>
            <a:r>
              <a:rPr lang="zh-CN" altLang="en-US"/>
              <a:t>定义过程式和面向对象语言中的常见概念</a:t>
            </a:r>
            <a:endParaRPr lang="en-US" altLang="zh-CN"/>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演化</a:t>
            </a:r>
            <a:endParaRPr lang="zh-CN" altLang="en-US"/>
          </a:p>
        </p:txBody>
      </p:sp>
      <p:sp>
        <p:nvSpPr>
          <p:cNvPr id="3" name="内容占位符 2"/>
          <p:cNvSpPr>
            <a:spLocks noGrp="1"/>
          </p:cNvSpPr>
          <p:nvPr>
            <p:ph idx="1"/>
          </p:nvPr>
        </p:nvSpPr>
        <p:spPr/>
        <p:txBody>
          <a:bodyPr>
            <a:normAutofit fontScale="90000" lnSpcReduction="20000"/>
          </a:bodyPr>
          <a:p>
            <a:r>
              <a:rPr lang="zh-CN" altLang="en-US">
                <a:solidFill>
                  <a:srgbClr val="FF0000"/>
                </a:solidFill>
              </a:rPr>
              <a:t>计算机语言</a:t>
            </a:r>
            <a:r>
              <a:rPr lang="zh-CN" altLang="en-US"/>
              <a:t>是指编写程序时，根据事先定义的</a:t>
            </a:r>
            <a:r>
              <a:rPr lang="zh-CN" altLang="en-US">
                <a:solidFill>
                  <a:srgbClr val="FF0000"/>
                </a:solidFill>
              </a:rPr>
              <a:t>规则（语法）</a:t>
            </a:r>
            <a:r>
              <a:rPr lang="zh-CN" altLang="en-US"/>
              <a:t>而写出预定语句集合</a:t>
            </a:r>
            <a:endParaRPr lang="zh-CN" altLang="en-US"/>
          </a:p>
          <a:p>
            <a:endParaRPr lang="zh-CN" altLang="en-US"/>
          </a:p>
          <a:p>
            <a:r>
              <a:rPr lang="zh-CN" altLang="en-US"/>
              <a:t>机器语言：计算机发展早期，唯一的 程序设计语言是</a:t>
            </a:r>
            <a:r>
              <a:rPr lang="zh-CN" altLang="en-US">
                <a:solidFill>
                  <a:srgbClr val="FF0000"/>
                </a:solidFill>
              </a:rPr>
              <a:t>机器语言</a:t>
            </a:r>
            <a:r>
              <a:rPr lang="zh-CN" altLang="en-US"/>
              <a:t>，每一台</a:t>
            </a:r>
            <a:endParaRPr lang="zh-CN" altLang="en-US"/>
          </a:p>
          <a:p>
            <a:pPr marL="0" indent="0">
              <a:buNone/>
            </a:pPr>
            <a:r>
              <a:rPr lang="zh-CN" altLang="en-US"/>
              <a:t>计算机有其自己的机器语言，这种机器语言由</a:t>
            </a:r>
            <a:r>
              <a:rPr lang="en-US" altLang="zh-CN"/>
              <a:t>0</a:t>
            </a:r>
            <a:r>
              <a:rPr lang="zh-CN" altLang="en-US"/>
              <a:t>和</a:t>
            </a:r>
            <a:r>
              <a:rPr lang="en-US" altLang="zh-CN"/>
              <a:t>1</a:t>
            </a:r>
            <a:r>
              <a:rPr lang="zh-CN" altLang="en-US"/>
              <a:t>序列组成</a:t>
            </a:r>
            <a:endParaRPr lang="zh-CN" altLang="en-US"/>
          </a:p>
          <a:p>
            <a:endParaRPr lang="zh-CN" altLang="en-US"/>
          </a:p>
          <a:p>
            <a:r>
              <a:rPr lang="zh-CN" altLang="en-US"/>
              <a:t>计算机</a:t>
            </a:r>
            <a:r>
              <a:rPr lang="zh-CN" altLang="en-US">
                <a:solidFill>
                  <a:srgbClr val="FF0000"/>
                </a:solidFill>
              </a:rPr>
              <a:t>唯一</a:t>
            </a:r>
            <a:r>
              <a:rPr lang="zh-CN" altLang="en-US"/>
              <a:t>能识别的语言是机器语言</a:t>
            </a:r>
            <a:endParaRPr lang="zh-CN" altLang="en-US"/>
          </a:p>
          <a:p>
            <a:endParaRPr lang="zh-CN" altLang="en-US"/>
          </a:p>
          <a:p>
            <a:r>
              <a:rPr lang="zh-CN" altLang="en-US"/>
              <a:t>机器语言缺点：</a:t>
            </a:r>
            <a:endParaRPr lang="zh-CN" altLang="en-US"/>
          </a:p>
          <a:p>
            <a:pPr lvl="1"/>
            <a:r>
              <a:rPr lang="zh-CN" altLang="en-US"/>
              <a:t>依赖于计算机</a:t>
            </a:r>
            <a:endParaRPr lang="zh-CN" altLang="en-US"/>
          </a:p>
          <a:p>
            <a:pPr lvl="1"/>
            <a:r>
              <a:rPr lang="zh-CN" altLang="en-US"/>
              <a:t>编写程序容易出错   </a:t>
            </a:r>
            <a:endParaRPr lang="zh-CN" altLang="en-US"/>
          </a:p>
          <a:p>
            <a:pPr lvl="1"/>
            <a:endParaRPr lang="zh-CN" altLang="en-US"/>
          </a:p>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八进制系统（以</a:t>
            </a:r>
            <a:r>
              <a:rPr lang="en-US" altLang="zh-CN">
                <a:sym typeface="+mn-ea"/>
              </a:rPr>
              <a:t>8</a:t>
            </a:r>
            <a:r>
              <a:rPr lang="zh-CN" altLang="en-US">
                <a:sym typeface="+mn-ea"/>
              </a:rPr>
              <a:t>为底）</a:t>
            </a:r>
            <a:r>
              <a:rPr lang="en-US" altLang="zh-CN">
                <a:sym typeface="+mn-ea"/>
              </a:rPr>
              <a:t>——</a:t>
            </a:r>
            <a:r>
              <a:rPr lang="zh-CN" altLang="en-US">
                <a:sym typeface="+mn-ea"/>
              </a:rPr>
              <a:t>整数</a:t>
            </a:r>
            <a:endParaRPr lang="zh-CN" altLang="en-US">
              <a:sym typeface="+mn-ea"/>
            </a:endParaRPr>
          </a:p>
        </p:txBody>
      </p:sp>
      <p:sp>
        <p:nvSpPr>
          <p:cNvPr id="3" name="内容占位符 2"/>
          <p:cNvSpPr/>
          <p:nvPr>
            <p:ph idx="1"/>
          </p:nvPr>
        </p:nvSpPr>
        <p:spPr/>
        <p:txBody>
          <a:bodyPr/>
          <a:p>
            <a:endParaRPr lang="zh-CN" altLang="en-US" sz="1800"/>
          </a:p>
          <a:p>
            <a:pPr marL="0" indent="0">
              <a:buNone/>
            </a:pPr>
            <a:endParaRPr lang="zh-CN" altLang="en-US" sz="1800">
              <a:solidFill>
                <a:srgbClr val="FF0000"/>
              </a:solidFill>
            </a:endParaRPr>
          </a:p>
        </p:txBody>
      </p:sp>
      <p:pic>
        <p:nvPicPr>
          <p:cNvPr id="4" name="图片 3"/>
          <p:cNvPicPr>
            <a:picLocks noChangeAspect="1"/>
          </p:cNvPicPr>
          <p:nvPr/>
        </p:nvPicPr>
        <p:blipFill>
          <a:blip r:embed="rId1"/>
          <a:stretch>
            <a:fillRect/>
          </a:stretch>
        </p:blipFill>
        <p:spPr>
          <a:xfrm>
            <a:off x="1172210" y="2145030"/>
            <a:ext cx="10025380" cy="1791970"/>
          </a:xfrm>
          <a:prstGeom prst="rect">
            <a:avLst/>
          </a:prstGeom>
        </p:spPr>
      </p:pic>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演化</a:t>
            </a:r>
            <a:endParaRPr lang="zh-CN" altLang="en-US"/>
          </a:p>
        </p:txBody>
      </p:sp>
      <p:pic>
        <p:nvPicPr>
          <p:cNvPr id="4" name="内容占位符 3"/>
          <p:cNvPicPr>
            <a:picLocks noChangeAspect="1"/>
          </p:cNvPicPr>
          <p:nvPr>
            <p:ph idx="1"/>
          </p:nvPr>
        </p:nvPicPr>
        <p:blipFill>
          <a:blip r:embed="rId1"/>
          <a:stretch>
            <a:fillRect/>
          </a:stretch>
        </p:blipFill>
        <p:spPr>
          <a:xfrm>
            <a:off x="1680845" y="2553335"/>
            <a:ext cx="8829675" cy="2895600"/>
          </a:xfrm>
          <a:prstGeom prst="rect">
            <a:avLst/>
          </a:prstGeom>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155"/>
            <a:ext cx="10515600" cy="1325563"/>
          </a:xfrm>
        </p:spPr>
        <p:txBody>
          <a:bodyPr/>
          <a:p>
            <a:r>
              <a:rPr lang="zh-CN"/>
              <a:t>程序设计语言</a:t>
            </a:r>
            <a:r>
              <a:rPr lang="en-US" altLang="zh-CN"/>
              <a:t>——</a:t>
            </a:r>
            <a:r>
              <a:rPr lang="zh-CN" altLang="en-US"/>
              <a:t>演化</a:t>
            </a:r>
            <a:endParaRPr lang="zh-CN" altLang="en-US"/>
          </a:p>
        </p:txBody>
      </p:sp>
      <p:sp>
        <p:nvSpPr>
          <p:cNvPr id="3" name="内容占位符 2"/>
          <p:cNvSpPr/>
          <p:nvPr>
            <p:ph idx="1"/>
          </p:nvPr>
        </p:nvSpPr>
        <p:spPr/>
        <p:txBody>
          <a:bodyPr/>
          <a:p>
            <a:r>
              <a:rPr lang="zh-CN" altLang="en-US"/>
              <a:t>汇编语言：</a:t>
            </a:r>
            <a:r>
              <a:rPr lang="zh-CN" altLang="en-US">
                <a:solidFill>
                  <a:srgbClr val="FF0000"/>
                </a:solidFill>
                <a:sym typeface="+mn-ea"/>
              </a:rPr>
              <a:t>带符号或助记符</a:t>
            </a:r>
            <a:r>
              <a:rPr lang="zh-CN" altLang="en-US">
                <a:sym typeface="+mn-ea"/>
              </a:rPr>
              <a:t>的指令和地址代替二进制码的机器语言，这些语言首先被称为</a:t>
            </a:r>
            <a:r>
              <a:rPr lang="zh-CN" altLang="en-US">
                <a:solidFill>
                  <a:srgbClr val="FF0000"/>
                </a:solidFill>
                <a:sym typeface="+mn-ea"/>
              </a:rPr>
              <a:t>符号语言</a:t>
            </a:r>
            <a:r>
              <a:rPr lang="zh-CN" altLang="en-US">
                <a:sym typeface="+mn-ea"/>
              </a:rPr>
              <a:t>，这些助记符语言后来被称为</a:t>
            </a:r>
            <a:r>
              <a:rPr lang="zh-CN" altLang="en-US">
                <a:solidFill>
                  <a:srgbClr val="FF0000"/>
                </a:solidFill>
                <a:sym typeface="+mn-ea"/>
              </a:rPr>
              <a:t>汇编语言</a:t>
            </a:r>
            <a:endParaRPr lang="zh-CN" altLang="en-US">
              <a:solidFill>
                <a:srgbClr val="FF0000"/>
              </a:solidFill>
            </a:endParaRPr>
          </a:p>
          <a:p>
            <a:endParaRPr lang="zh-CN" altLang="en-US">
              <a:solidFill>
                <a:srgbClr val="FF0000"/>
              </a:solidFill>
            </a:endParaRPr>
          </a:p>
          <a:p>
            <a:endParaRPr lang="zh-CN" altLang="en-US">
              <a:solidFill>
                <a:srgbClr val="FF0000"/>
              </a:solidFill>
            </a:endParaRPr>
          </a:p>
          <a:p>
            <a:r>
              <a:rPr lang="zh-CN" altLang="en-US">
                <a:solidFill>
                  <a:srgbClr val="FF0000"/>
                </a:solidFill>
              </a:rPr>
              <a:t>汇编语言最终要翻译成机器语言执行</a:t>
            </a:r>
            <a:endParaRPr lang="zh-CN" altLang="en-US">
              <a:solidFill>
                <a:srgbClr val="FF0000"/>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演化</a:t>
            </a:r>
            <a:endParaRPr lang="zh-CN" altLang="en-US"/>
          </a:p>
        </p:txBody>
      </p:sp>
      <p:pic>
        <p:nvPicPr>
          <p:cNvPr id="4" name="内容占位符 3"/>
          <p:cNvPicPr>
            <a:picLocks noChangeAspect="1"/>
          </p:cNvPicPr>
          <p:nvPr>
            <p:ph idx="1"/>
          </p:nvPr>
        </p:nvPicPr>
        <p:blipFill>
          <a:blip r:embed="rId1"/>
          <a:stretch>
            <a:fillRect/>
          </a:stretch>
        </p:blipFill>
        <p:spPr>
          <a:xfrm>
            <a:off x="1948815" y="1825625"/>
            <a:ext cx="8293100" cy="4351655"/>
          </a:xfrm>
          <a:prstGeom prst="rect">
            <a:avLst/>
          </a:prstGeom>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演化</a:t>
            </a:r>
            <a:endParaRPr lang="zh-CN" altLang="en-US"/>
          </a:p>
        </p:txBody>
      </p:sp>
      <p:sp>
        <p:nvSpPr>
          <p:cNvPr id="3" name="内容占位符 2"/>
          <p:cNvSpPr/>
          <p:nvPr>
            <p:ph idx="1"/>
          </p:nvPr>
        </p:nvSpPr>
        <p:spPr/>
        <p:txBody>
          <a:bodyPr/>
          <a:p>
            <a:r>
              <a:rPr lang="zh-CN" altLang="en-US"/>
              <a:t>高级语言：汇编语言虽然提高了编程效率，但仍然需要程序员在所使用的硬件上花大量的精力，为了提高程序员编程效率，促进了高级语言的发展</a:t>
            </a:r>
            <a:endParaRPr lang="zh-CN" altLang="en-US"/>
          </a:p>
          <a:p>
            <a:endParaRPr lang="zh-CN" altLang="en-US"/>
          </a:p>
          <a:p>
            <a:r>
              <a:rPr lang="zh-CN" altLang="en-US"/>
              <a:t>高级语言可以移植到不同的机器上</a:t>
            </a:r>
            <a:endParaRPr lang="zh-CN" altLang="en-US"/>
          </a:p>
          <a:p>
            <a:endParaRPr lang="zh-CN" altLang="en-US"/>
          </a:p>
          <a:p>
            <a:r>
              <a:rPr lang="zh-CN" altLang="en-US"/>
              <a:t>高级语言和汇编语言有一个</a:t>
            </a:r>
            <a:r>
              <a:rPr lang="zh-CN" altLang="en-US">
                <a:solidFill>
                  <a:srgbClr val="FF0000"/>
                </a:solidFill>
              </a:rPr>
              <a:t>共性</a:t>
            </a:r>
            <a:r>
              <a:rPr lang="zh-CN" altLang="en-US"/>
              <a:t>：必须转化为</a:t>
            </a:r>
            <a:r>
              <a:rPr lang="zh-CN" altLang="en-US">
                <a:solidFill>
                  <a:srgbClr val="FF0000"/>
                </a:solidFill>
              </a:rPr>
              <a:t>机器语言</a:t>
            </a:r>
            <a:r>
              <a:rPr lang="zh-CN" altLang="en-US"/>
              <a:t>，这个转化过程称为</a:t>
            </a:r>
            <a:r>
              <a:rPr lang="zh-CN" altLang="en-US">
                <a:solidFill>
                  <a:srgbClr val="FF0000"/>
                </a:solidFill>
              </a:rPr>
              <a:t>解释</a:t>
            </a:r>
            <a:r>
              <a:rPr lang="zh-CN" altLang="en-US"/>
              <a:t>或</a:t>
            </a:r>
            <a:r>
              <a:rPr lang="zh-CN" altLang="en-US">
                <a:solidFill>
                  <a:srgbClr val="FF0000"/>
                </a:solidFill>
              </a:rPr>
              <a:t>编译</a:t>
            </a:r>
            <a:endParaRPr lang="zh-CN" altLang="en-US">
              <a:solidFill>
                <a:srgbClr val="FF0000"/>
              </a:solidFill>
            </a:endParaRPr>
          </a:p>
          <a:p>
            <a:r>
              <a:rPr lang="en-US" altLang="zh-CN"/>
              <a:t>BASIC   	COBOL	Pascal		Ada	C	C++	Java</a:t>
            </a:r>
            <a:endParaRPr lang="zh-CN" altLang="en-US"/>
          </a:p>
          <a:p>
            <a:endParaRPr lang="zh-CN" altLang="en-US"/>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演化</a:t>
            </a:r>
            <a:endParaRPr lang="zh-CN" altLang="en-US"/>
          </a:p>
        </p:txBody>
      </p:sp>
      <p:pic>
        <p:nvPicPr>
          <p:cNvPr id="4" name="内容占位符 3"/>
          <p:cNvPicPr>
            <a:picLocks noChangeAspect="1"/>
          </p:cNvPicPr>
          <p:nvPr>
            <p:ph idx="1"/>
          </p:nvPr>
        </p:nvPicPr>
        <p:blipFill>
          <a:blip r:embed="rId1"/>
          <a:stretch>
            <a:fillRect/>
          </a:stretch>
        </p:blipFill>
        <p:spPr>
          <a:xfrm>
            <a:off x="1920240" y="1825625"/>
            <a:ext cx="8350885" cy="4351655"/>
          </a:xfrm>
          <a:prstGeom prst="rect">
            <a:avLst/>
          </a:prstGeom>
        </p:spPr>
      </p:pic>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翻译</a:t>
            </a:r>
            <a:endParaRPr lang="zh-CN" altLang="en-US"/>
          </a:p>
        </p:txBody>
      </p:sp>
      <p:sp>
        <p:nvSpPr>
          <p:cNvPr id="3" name="内容占位符 2"/>
          <p:cNvSpPr/>
          <p:nvPr>
            <p:ph idx="1"/>
          </p:nvPr>
        </p:nvSpPr>
        <p:spPr/>
        <p:txBody>
          <a:bodyPr/>
          <a:p>
            <a:r>
              <a:rPr lang="zh-CN" altLang="en-US"/>
              <a:t>当今程序通常是用一种高级语言来编写，为了在计算机上运行程序，程序要被</a:t>
            </a:r>
            <a:r>
              <a:rPr lang="zh-CN" altLang="en-US">
                <a:solidFill>
                  <a:srgbClr val="FF0000"/>
                </a:solidFill>
              </a:rPr>
              <a:t>翻译</a:t>
            </a:r>
            <a:r>
              <a:rPr lang="zh-CN" altLang="en-US"/>
              <a:t>成它要运行的在计算机的机器语言</a:t>
            </a:r>
            <a:endParaRPr lang="zh-CN" altLang="en-US"/>
          </a:p>
          <a:p>
            <a:endParaRPr lang="zh-CN" altLang="en-US"/>
          </a:p>
          <a:p>
            <a:r>
              <a:rPr lang="zh-CN" altLang="en-US"/>
              <a:t>高级语言程序被称为</a:t>
            </a:r>
            <a:r>
              <a:rPr lang="zh-CN" altLang="en-US">
                <a:solidFill>
                  <a:srgbClr val="FF0000"/>
                </a:solidFill>
              </a:rPr>
              <a:t>源程序</a:t>
            </a:r>
            <a:r>
              <a:rPr lang="zh-CN" altLang="en-US"/>
              <a:t>，被翻译成的机器语言程序称为</a:t>
            </a:r>
            <a:r>
              <a:rPr lang="zh-CN" altLang="en-US">
                <a:solidFill>
                  <a:srgbClr val="FF0000"/>
                </a:solidFill>
              </a:rPr>
              <a:t>目标程序</a:t>
            </a:r>
            <a:endParaRPr lang="zh-CN" altLang="en-US">
              <a:solidFill>
                <a:srgbClr val="FF0000"/>
              </a:solidFill>
            </a:endParaRPr>
          </a:p>
          <a:p>
            <a:endParaRPr lang="zh-CN" altLang="en-US"/>
          </a:p>
          <a:p>
            <a:r>
              <a:rPr lang="zh-CN" altLang="en-US"/>
              <a:t>有两种方法用于翻译：</a:t>
            </a:r>
            <a:r>
              <a:rPr lang="zh-CN" altLang="en-US">
                <a:solidFill>
                  <a:srgbClr val="FF0000"/>
                </a:solidFill>
              </a:rPr>
              <a:t>编译</a:t>
            </a:r>
            <a:r>
              <a:rPr lang="zh-CN" altLang="en-US"/>
              <a:t>和</a:t>
            </a:r>
            <a:r>
              <a:rPr lang="zh-CN" altLang="en-US">
                <a:solidFill>
                  <a:srgbClr val="FF0000"/>
                </a:solidFill>
              </a:rPr>
              <a:t>解释</a:t>
            </a:r>
            <a:endParaRPr lang="zh-CN" altLang="en-US">
              <a:solidFill>
                <a:srgbClr val="FF0000"/>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翻译</a:t>
            </a:r>
            <a:endParaRPr lang="zh-CN" altLang="en-US"/>
          </a:p>
        </p:txBody>
      </p:sp>
      <p:sp>
        <p:nvSpPr>
          <p:cNvPr id="3" name="内容占位符 2"/>
          <p:cNvSpPr/>
          <p:nvPr>
            <p:ph idx="1"/>
          </p:nvPr>
        </p:nvSpPr>
        <p:spPr/>
        <p:txBody>
          <a:bodyPr/>
          <a:p>
            <a:r>
              <a:rPr lang="zh-CN" altLang="en-US"/>
              <a:t>编译</a:t>
            </a:r>
            <a:endParaRPr lang="zh-CN" altLang="en-US"/>
          </a:p>
          <a:p>
            <a:endParaRPr lang="zh-CN" altLang="en-US"/>
          </a:p>
          <a:p>
            <a:pPr marL="0" indent="0">
              <a:buNone/>
            </a:pPr>
            <a:r>
              <a:rPr lang="en-US" altLang="zh-CN"/>
              <a:t>	</a:t>
            </a:r>
            <a:r>
              <a:rPr lang="zh-CN" altLang="en-US">
                <a:solidFill>
                  <a:srgbClr val="FF0000"/>
                </a:solidFill>
              </a:rPr>
              <a:t>编译程序</a:t>
            </a:r>
            <a:r>
              <a:rPr lang="zh-CN" altLang="en-US"/>
              <a:t>（编译器）通常把</a:t>
            </a:r>
            <a:r>
              <a:rPr lang="zh-CN" altLang="en-US">
                <a:solidFill>
                  <a:srgbClr val="FF0000"/>
                </a:solidFill>
              </a:rPr>
              <a:t>整个源程序</a:t>
            </a:r>
            <a:r>
              <a:rPr lang="zh-CN" altLang="en-US"/>
              <a:t>翻译成</a:t>
            </a:r>
            <a:r>
              <a:rPr lang="zh-CN" altLang="en-US">
                <a:solidFill>
                  <a:srgbClr val="FF0000"/>
                </a:solidFill>
              </a:rPr>
              <a:t>目标程序</a:t>
            </a:r>
            <a:endParaRPr lang="zh-CN" altLang="en-US">
              <a:solidFill>
                <a:srgbClr val="FF0000"/>
              </a:solidFill>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翻译</a:t>
            </a:r>
            <a:endParaRPr lang="zh-CN" altLang="en-US"/>
          </a:p>
        </p:txBody>
      </p:sp>
      <p:sp>
        <p:nvSpPr>
          <p:cNvPr id="3" name="内容占位符 2"/>
          <p:cNvSpPr/>
          <p:nvPr>
            <p:ph idx="1"/>
          </p:nvPr>
        </p:nvSpPr>
        <p:spPr/>
        <p:txBody>
          <a:bodyPr>
            <a:normAutofit/>
          </a:bodyPr>
          <a:p>
            <a:r>
              <a:rPr lang="zh-CN" altLang="en-US"/>
              <a:t>解释：有些计算机语言使用</a:t>
            </a:r>
            <a:r>
              <a:rPr lang="zh-CN" altLang="en-US">
                <a:solidFill>
                  <a:srgbClr val="FF0000"/>
                </a:solidFill>
              </a:rPr>
              <a:t>解释器</a:t>
            </a:r>
            <a:r>
              <a:rPr lang="zh-CN" altLang="en-US"/>
              <a:t>把源程序翻译成目标程序</a:t>
            </a:r>
            <a:endParaRPr lang="zh-CN" altLang="en-US"/>
          </a:p>
          <a:p>
            <a:endParaRPr lang="zh-CN" altLang="en-US">
              <a:solidFill>
                <a:srgbClr val="FF0000"/>
              </a:solidFill>
            </a:endParaRPr>
          </a:p>
          <a:p>
            <a:r>
              <a:rPr lang="zh-CN" altLang="en-US">
                <a:solidFill>
                  <a:schemeClr val="tx1"/>
                </a:solidFill>
              </a:rPr>
              <a:t>解释是指把源程序中的</a:t>
            </a:r>
            <a:r>
              <a:rPr lang="zh-CN" altLang="en-US">
                <a:solidFill>
                  <a:srgbClr val="FF0000"/>
                </a:solidFill>
              </a:rPr>
              <a:t>每一行翻译</a:t>
            </a:r>
            <a:r>
              <a:rPr lang="zh-CN" altLang="en-US">
                <a:solidFill>
                  <a:schemeClr val="tx1"/>
                </a:solidFill>
              </a:rPr>
              <a:t>成目标程序中相应的行，并执行它的过程</a:t>
            </a:r>
            <a:endParaRPr lang="zh-CN" altLang="en-US">
              <a:solidFill>
                <a:schemeClr val="tx1"/>
              </a:solidFill>
            </a:endParaRPr>
          </a:p>
          <a:p>
            <a:endParaRPr lang="zh-CN" altLang="en-US">
              <a:solidFill>
                <a:schemeClr val="tx1"/>
              </a:solidFill>
            </a:endParaRPr>
          </a:p>
          <a:p>
            <a:r>
              <a:rPr lang="zh-CN" altLang="en-US">
                <a:solidFill>
                  <a:schemeClr val="tx1"/>
                </a:solidFill>
              </a:rPr>
              <a:t>解释中的两种趋势</a:t>
            </a:r>
            <a:endParaRPr lang="zh-CN" altLang="en-US">
              <a:solidFill>
                <a:schemeClr val="tx1"/>
              </a:solidFill>
            </a:endParaRPr>
          </a:p>
          <a:p>
            <a:pPr lvl="1"/>
            <a:r>
              <a:rPr lang="zh-CN" altLang="en-US">
                <a:solidFill>
                  <a:schemeClr val="tx1"/>
                </a:solidFill>
              </a:rPr>
              <a:t>在</a:t>
            </a:r>
            <a:r>
              <a:rPr lang="en-US" altLang="zh-CN">
                <a:solidFill>
                  <a:schemeClr val="tx1"/>
                </a:solidFill>
              </a:rPr>
              <a:t>Java</a:t>
            </a:r>
            <a:r>
              <a:rPr lang="zh-CN" altLang="en-US">
                <a:solidFill>
                  <a:schemeClr val="tx1"/>
                </a:solidFill>
              </a:rPr>
              <a:t>语言之前被有些程序使用的解释</a:t>
            </a:r>
            <a:endParaRPr lang="zh-CN" altLang="en-US">
              <a:solidFill>
                <a:schemeClr val="tx1"/>
              </a:solidFill>
            </a:endParaRPr>
          </a:p>
          <a:p>
            <a:pPr lvl="1"/>
            <a:r>
              <a:rPr lang="en-US" altLang="zh-CN">
                <a:solidFill>
                  <a:schemeClr val="tx1"/>
                </a:solidFill>
              </a:rPr>
              <a:t>Java</a:t>
            </a:r>
            <a:r>
              <a:rPr lang="zh-CN" altLang="en-US">
                <a:solidFill>
                  <a:schemeClr val="tx1"/>
                </a:solidFill>
              </a:rPr>
              <a:t>使用的解释</a:t>
            </a:r>
            <a:endParaRPr lang="zh-CN" altLang="en-US">
              <a:solidFill>
                <a:schemeClr val="tx1"/>
              </a:solidFill>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翻译</a:t>
            </a:r>
            <a:endParaRPr lang="zh-CN" altLang="en-US"/>
          </a:p>
        </p:txBody>
      </p:sp>
      <p:sp>
        <p:nvSpPr>
          <p:cNvPr id="3" name="内容占位符 2"/>
          <p:cNvSpPr/>
          <p:nvPr>
            <p:ph idx="1"/>
          </p:nvPr>
        </p:nvSpPr>
        <p:spPr/>
        <p:txBody>
          <a:bodyPr/>
          <a:p>
            <a:r>
              <a:rPr lang="zh-CN" altLang="en-US"/>
              <a:t>解释</a:t>
            </a:r>
            <a:r>
              <a:rPr lang="zh-CN"/>
              <a:t>的第一种方法：源程序的每一行被翻译成被其使用的计算机上的 机器语言，该机器语言被</a:t>
            </a:r>
            <a:r>
              <a:rPr lang="zh-CN">
                <a:solidFill>
                  <a:srgbClr val="FF0000"/>
                </a:solidFill>
              </a:rPr>
              <a:t>立即执行</a:t>
            </a:r>
            <a:endParaRPr lang="zh-CN"/>
          </a:p>
          <a:p>
            <a:endParaRPr lang="zh-CN">
              <a:solidFill>
                <a:schemeClr val="tx1"/>
              </a:solidFill>
            </a:endParaRPr>
          </a:p>
          <a:p>
            <a:r>
              <a:rPr lang="zh-CN">
                <a:solidFill>
                  <a:schemeClr val="tx1"/>
                </a:solidFill>
              </a:rPr>
              <a:t>如果在翻译和执行中有任何错误，过程就显示消息，其余过程就被终止，程序需要被改正，再次从头解释和执行</a:t>
            </a:r>
            <a:endParaRPr lang="zh-CN">
              <a:solidFill>
                <a:schemeClr val="tx1"/>
              </a:solidFill>
            </a:endParaRPr>
          </a:p>
          <a:p>
            <a:endParaRPr lang="zh-CN">
              <a:solidFill>
                <a:schemeClr val="tx1"/>
              </a:solidFill>
            </a:endParaRPr>
          </a:p>
          <a:p>
            <a:r>
              <a:rPr lang="zh-CN">
                <a:solidFill>
                  <a:schemeClr val="tx1"/>
                </a:solidFill>
              </a:rPr>
              <a:t>第一种方法被看成是一种</a:t>
            </a:r>
            <a:r>
              <a:rPr lang="zh-CN">
                <a:solidFill>
                  <a:srgbClr val="FF0000"/>
                </a:solidFill>
              </a:rPr>
              <a:t>慢</a:t>
            </a:r>
            <a:r>
              <a:rPr lang="zh-CN">
                <a:solidFill>
                  <a:schemeClr val="tx1"/>
                </a:solidFill>
              </a:rPr>
              <a:t>的过程，这就是大多数语言使用编译而不是解释的原因</a:t>
            </a:r>
            <a:endParaRPr lang="zh-CN">
              <a:solidFill>
                <a:schemeClr val="tx1"/>
              </a:solidFill>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翻译</a:t>
            </a:r>
            <a:endParaRPr lang="zh-CN" altLang="en-US"/>
          </a:p>
        </p:txBody>
      </p:sp>
      <p:sp>
        <p:nvSpPr>
          <p:cNvPr id="3" name="内容占位符 2"/>
          <p:cNvSpPr/>
          <p:nvPr>
            <p:ph idx="1"/>
          </p:nvPr>
        </p:nvSpPr>
        <p:spPr/>
        <p:txBody>
          <a:bodyPr/>
          <a:p>
            <a:r>
              <a:rPr lang="zh-CN" altLang="en-US"/>
              <a:t>解释</a:t>
            </a:r>
            <a:r>
              <a:rPr lang="zh-CN"/>
              <a:t>的第二种方法：随着</a:t>
            </a:r>
            <a:r>
              <a:rPr lang="en-US" altLang="zh-CN"/>
              <a:t>Java</a:t>
            </a:r>
            <a:r>
              <a:rPr lang="zh-CN" altLang="en-US"/>
              <a:t>的到来，一种新的解释过程被引入。</a:t>
            </a:r>
            <a:r>
              <a:rPr lang="en-US" altLang="zh-CN"/>
              <a:t>Java</a:t>
            </a:r>
            <a:r>
              <a:rPr lang="zh-CN" altLang="en-US"/>
              <a:t>语言能向任何计算机移植，为了取得</a:t>
            </a:r>
            <a:r>
              <a:rPr lang="zh-CN" altLang="en-US">
                <a:solidFill>
                  <a:srgbClr val="FF0000"/>
                </a:solidFill>
              </a:rPr>
              <a:t>可移植性</a:t>
            </a:r>
            <a:r>
              <a:rPr lang="zh-CN" altLang="en-US"/>
              <a:t>，源程序到目标程序的翻译分成两步进行：编译和解释</a:t>
            </a:r>
            <a:endParaRPr lang="zh-CN" altLang="en-US"/>
          </a:p>
          <a:p>
            <a:endParaRPr lang="zh-CN" altLang="en-US">
              <a:solidFill>
                <a:schemeClr val="tx1"/>
              </a:solidFill>
            </a:endParaRPr>
          </a:p>
          <a:p>
            <a:r>
              <a:rPr lang="en-US" altLang="zh-CN">
                <a:solidFill>
                  <a:schemeClr val="tx1"/>
                </a:solidFill>
              </a:rPr>
              <a:t>Java</a:t>
            </a:r>
            <a:r>
              <a:rPr lang="zh-CN" altLang="en-US">
                <a:solidFill>
                  <a:schemeClr val="tx1"/>
                </a:solidFill>
              </a:rPr>
              <a:t>源程序首先被编译成</a:t>
            </a:r>
            <a:r>
              <a:rPr lang="en-US" altLang="zh-CN">
                <a:solidFill>
                  <a:schemeClr val="tx1"/>
                </a:solidFill>
              </a:rPr>
              <a:t>Java</a:t>
            </a:r>
            <a:r>
              <a:rPr lang="zh-CN" altLang="en-US">
                <a:solidFill>
                  <a:schemeClr val="tx1"/>
                </a:solidFill>
              </a:rPr>
              <a:t>的</a:t>
            </a:r>
            <a:r>
              <a:rPr lang="zh-CN" altLang="en-US">
                <a:solidFill>
                  <a:srgbClr val="FF0000"/>
                </a:solidFill>
              </a:rPr>
              <a:t>字节码</a:t>
            </a:r>
            <a:r>
              <a:rPr lang="zh-CN" altLang="en-US">
                <a:solidFill>
                  <a:schemeClr val="tx1"/>
                </a:solidFill>
              </a:rPr>
              <a:t>，字节码看起来像机器语言中的代码，但不是任何特定计算机的目标代码，它是一种虚拟机的目标代码，该虚拟机称为</a:t>
            </a:r>
            <a:r>
              <a:rPr lang="en-US" altLang="zh-CN">
                <a:solidFill>
                  <a:srgbClr val="FF0000"/>
                </a:solidFill>
              </a:rPr>
              <a:t>Java</a:t>
            </a:r>
            <a:r>
              <a:rPr lang="zh-CN" altLang="en-US">
                <a:solidFill>
                  <a:srgbClr val="FF0000"/>
                </a:solidFill>
              </a:rPr>
              <a:t>虚拟机</a:t>
            </a:r>
            <a:r>
              <a:rPr lang="zh-CN" altLang="en-US">
                <a:solidFill>
                  <a:schemeClr val="tx1"/>
                </a:solidFill>
              </a:rPr>
              <a:t>（</a:t>
            </a:r>
            <a:r>
              <a:rPr lang="en-US" altLang="zh-CN">
                <a:solidFill>
                  <a:schemeClr val="tx1"/>
                </a:solidFill>
              </a:rPr>
              <a:t>JVM</a:t>
            </a:r>
            <a:r>
              <a:rPr lang="zh-CN" altLang="en-US">
                <a:solidFill>
                  <a:schemeClr val="tx1"/>
                </a:solidFill>
              </a:rPr>
              <a:t>），</a:t>
            </a:r>
            <a:endParaRPr lang="zh-CN" altLang="en-US">
              <a:solidFill>
                <a:schemeClr val="tx1"/>
              </a:solidFill>
            </a:endParaRPr>
          </a:p>
          <a:p>
            <a:endParaRPr lang="zh-CN" altLang="en-US">
              <a:solidFill>
                <a:schemeClr val="tx1"/>
              </a:solidFill>
            </a:endParaRPr>
          </a:p>
          <a:p>
            <a:r>
              <a:rPr lang="zh-CN" altLang="en-US">
                <a:solidFill>
                  <a:schemeClr val="tx1"/>
                </a:solidFill>
              </a:rPr>
              <a:t>字节码能被任何运行</a:t>
            </a:r>
            <a:r>
              <a:rPr lang="en-US" altLang="zh-CN">
                <a:solidFill>
                  <a:schemeClr val="tx1"/>
                </a:solidFill>
              </a:rPr>
              <a:t>JVM</a:t>
            </a:r>
            <a:r>
              <a:rPr lang="zh-CN" altLang="en-US">
                <a:solidFill>
                  <a:schemeClr val="tx1"/>
                </a:solidFill>
              </a:rPr>
              <a:t>的计算机编译和解释</a:t>
            </a:r>
            <a:endParaRPr lang="zh-CN" altLang="en-US">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八进制系统（以</a:t>
            </a:r>
            <a:r>
              <a:rPr lang="en-US" altLang="zh-CN">
                <a:sym typeface="+mn-ea"/>
              </a:rPr>
              <a:t>8</a:t>
            </a:r>
            <a:r>
              <a:rPr lang="zh-CN" altLang="en-US">
                <a:sym typeface="+mn-ea"/>
              </a:rPr>
              <a:t>为底）</a:t>
            </a:r>
            <a:r>
              <a:rPr lang="en-US" altLang="zh-CN">
                <a:sym typeface="+mn-ea"/>
              </a:rPr>
              <a:t>——</a:t>
            </a:r>
            <a:r>
              <a:rPr lang="zh-CN" altLang="en-US">
                <a:sym typeface="+mn-ea"/>
              </a:rPr>
              <a:t>位置量表示</a:t>
            </a:r>
            <a:endParaRPr lang="zh-CN" altLang="en-US">
              <a:sym typeface="+mn-ea"/>
            </a:endParaRPr>
          </a:p>
        </p:txBody>
      </p:sp>
      <p:sp>
        <p:nvSpPr>
          <p:cNvPr id="3" name="内容占位符 2"/>
          <p:cNvSpPr/>
          <p:nvPr>
            <p:ph idx="1"/>
          </p:nvPr>
        </p:nvSpPr>
        <p:spPr/>
        <p:txBody>
          <a:bodyPr/>
          <a:p>
            <a:endParaRPr lang="zh-CN" altLang="en-US" sz="1800"/>
          </a:p>
          <a:p>
            <a:pPr marL="0" indent="0">
              <a:buNone/>
            </a:pPr>
            <a:endParaRPr lang="zh-CN" altLang="en-US" sz="1800">
              <a:solidFill>
                <a:srgbClr val="FF0000"/>
              </a:solidFill>
            </a:endParaRPr>
          </a:p>
        </p:txBody>
      </p:sp>
      <p:pic>
        <p:nvPicPr>
          <p:cNvPr id="5" name="图片 4"/>
          <p:cNvPicPr>
            <a:picLocks noChangeAspect="1"/>
          </p:cNvPicPr>
          <p:nvPr/>
        </p:nvPicPr>
        <p:blipFill>
          <a:blip r:embed="rId1"/>
          <a:stretch>
            <a:fillRect/>
          </a:stretch>
        </p:blipFill>
        <p:spPr>
          <a:xfrm>
            <a:off x="925195" y="1970405"/>
            <a:ext cx="10043160" cy="2917825"/>
          </a:xfrm>
          <a:prstGeom prst="rect">
            <a:avLst/>
          </a:prstGeo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翻译</a:t>
            </a:r>
            <a:endParaRPr lang="zh-CN" altLang="en-US"/>
          </a:p>
        </p:txBody>
      </p:sp>
      <p:sp>
        <p:nvSpPr>
          <p:cNvPr id="3" name="内容占位符 2"/>
          <p:cNvSpPr/>
          <p:nvPr>
            <p:ph idx="1"/>
          </p:nvPr>
        </p:nvSpPr>
        <p:spPr/>
        <p:txBody>
          <a:bodyPr/>
          <a:p>
            <a:r>
              <a:rPr lang="zh-CN" altLang="en-US">
                <a:solidFill>
                  <a:schemeClr val="tx1"/>
                </a:solidFill>
              </a:rPr>
              <a:t>翻译过程</a:t>
            </a:r>
            <a:endParaRPr lang="zh-CN" altLang="en-US">
              <a:solidFill>
                <a:schemeClr val="tx1"/>
              </a:solidFill>
            </a:endParaRPr>
          </a:p>
          <a:p>
            <a:pPr lvl="1"/>
            <a:r>
              <a:rPr lang="zh-CN" altLang="en-US">
                <a:solidFill>
                  <a:schemeClr val="tx1"/>
                </a:solidFill>
              </a:rPr>
              <a:t>编译和解释的不同在于，</a:t>
            </a:r>
            <a:r>
              <a:rPr lang="zh-CN" altLang="en-US">
                <a:solidFill>
                  <a:srgbClr val="FF0000"/>
                </a:solidFill>
              </a:rPr>
              <a:t>编译</a:t>
            </a:r>
            <a:r>
              <a:rPr lang="zh-CN" altLang="en-US">
                <a:solidFill>
                  <a:schemeClr val="tx1"/>
                </a:solidFill>
              </a:rPr>
              <a:t>在执行前翻译整个源代码，而</a:t>
            </a:r>
            <a:r>
              <a:rPr lang="zh-CN" altLang="en-US">
                <a:solidFill>
                  <a:srgbClr val="FF0000"/>
                </a:solidFill>
              </a:rPr>
              <a:t>解释</a:t>
            </a:r>
            <a:r>
              <a:rPr lang="zh-CN" altLang="en-US">
                <a:solidFill>
                  <a:schemeClr val="tx1"/>
                </a:solidFill>
              </a:rPr>
              <a:t>一次只翻译和执行源代码中的一行，但编译和解释都遵循</a:t>
            </a:r>
            <a:r>
              <a:rPr lang="zh-CN" altLang="en-US">
                <a:solidFill>
                  <a:srgbClr val="FF0000"/>
                </a:solidFill>
              </a:rPr>
              <a:t>相同的</a:t>
            </a:r>
            <a:r>
              <a:rPr lang="zh-CN" altLang="en-US">
                <a:solidFill>
                  <a:schemeClr val="tx1"/>
                </a:solidFill>
              </a:rPr>
              <a:t>翻译过程</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1330325" y="3699510"/>
            <a:ext cx="9163050" cy="1857375"/>
          </a:xfrm>
          <a:prstGeom prst="rect">
            <a:avLst/>
          </a:prstGeom>
        </p:spPr>
      </p:pic>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翻译</a:t>
            </a:r>
            <a:endParaRPr lang="zh-CN" altLang="en-US"/>
          </a:p>
        </p:txBody>
      </p:sp>
      <p:sp>
        <p:nvSpPr>
          <p:cNvPr id="3" name="内容占位符 2"/>
          <p:cNvSpPr/>
          <p:nvPr>
            <p:ph idx="1"/>
          </p:nvPr>
        </p:nvSpPr>
        <p:spPr/>
        <p:txBody>
          <a:bodyPr>
            <a:normAutofit/>
          </a:bodyPr>
          <a:p>
            <a:r>
              <a:rPr lang="zh-CN" altLang="en-US">
                <a:solidFill>
                  <a:schemeClr val="tx1"/>
                </a:solidFill>
              </a:rPr>
              <a:t>词法分析器：</a:t>
            </a:r>
            <a:endParaRPr lang="zh-CN" altLang="en-US">
              <a:solidFill>
                <a:schemeClr val="tx1"/>
              </a:solidFill>
            </a:endParaRPr>
          </a:p>
          <a:p>
            <a:pPr lvl="1"/>
            <a:r>
              <a:rPr lang="zh-CN" altLang="en-US">
                <a:solidFill>
                  <a:schemeClr val="tx1"/>
                </a:solidFill>
              </a:rPr>
              <a:t>一个符号接一个符号地读源代码，创建源程序中的</a:t>
            </a:r>
            <a:r>
              <a:rPr lang="zh-CN" altLang="en-US">
                <a:solidFill>
                  <a:srgbClr val="FF0000"/>
                </a:solidFill>
              </a:rPr>
              <a:t>助记符表</a:t>
            </a:r>
            <a:endParaRPr lang="zh-CN" altLang="en-US">
              <a:solidFill>
                <a:schemeClr val="tx1"/>
              </a:solidFill>
            </a:endParaRPr>
          </a:p>
          <a:p>
            <a:pPr lvl="1"/>
            <a:r>
              <a:rPr lang="zh-CN" altLang="en-US">
                <a:solidFill>
                  <a:schemeClr val="tx1"/>
                </a:solidFill>
              </a:rPr>
              <a:t>如</a:t>
            </a:r>
            <a:r>
              <a:rPr lang="en-US" altLang="zh-CN">
                <a:solidFill>
                  <a:schemeClr val="tx1"/>
                </a:solidFill>
              </a:rPr>
              <a:t>5</a:t>
            </a:r>
            <a:r>
              <a:rPr lang="zh-CN" altLang="en-US">
                <a:solidFill>
                  <a:schemeClr val="tx1"/>
                </a:solidFill>
              </a:rPr>
              <a:t>个符号</a:t>
            </a:r>
            <a:r>
              <a:rPr lang="en-US" altLang="zh-CN">
                <a:solidFill>
                  <a:schemeClr val="tx1"/>
                </a:solidFill>
              </a:rPr>
              <a:t>w</a:t>
            </a:r>
            <a:r>
              <a:rPr lang="zh-CN" altLang="en-US">
                <a:solidFill>
                  <a:schemeClr val="tx1"/>
                </a:solidFill>
              </a:rPr>
              <a:t>、</a:t>
            </a:r>
            <a:r>
              <a:rPr lang="en-US" altLang="zh-CN">
                <a:solidFill>
                  <a:schemeClr val="tx1"/>
                </a:solidFill>
              </a:rPr>
              <a:t>h</a:t>
            </a:r>
            <a:r>
              <a:rPr lang="zh-CN" altLang="en-US">
                <a:solidFill>
                  <a:schemeClr val="tx1"/>
                </a:solidFill>
              </a:rPr>
              <a:t>、</a:t>
            </a:r>
            <a:r>
              <a:rPr lang="en-US" altLang="zh-CN">
                <a:solidFill>
                  <a:schemeClr val="tx1"/>
                </a:solidFill>
              </a:rPr>
              <a:t>i</a:t>
            </a:r>
            <a:r>
              <a:rPr lang="zh-CN" altLang="en-US">
                <a:solidFill>
                  <a:schemeClr val="tx1"/>
                </a:solidFill>
              </a:rPr>
              <a:t>、</a:t>
            </a:r>
            <a:r>
              <a:rPr lang="en-US" altLang="zh-CN">
                <a:solidFill>
                  <a:schemeClr val="tx1"/>
                </a:solidFill>
              </a:rPr>
              <a:t>l</a:t>
            </a:r>
            <a:r>
              <a:rPr lang="zh-CN" altLang="en-US">
                <a:solidFill>
                  <a:schemeClr val="tx1"/>
                </a:solidFill>
              </a:rPr>
              <a:t>、</a:t>
            </a:r>
            <a:r>
              <a:rPr lang="en-US" altLang="zh-CN">
                <a:solidFill>
                  <a:schemeClr val="tx1"/>
                </a:solidFill>
              </a:rPr>
              <a:t>e</a:t>
            </a:r>
            <a:r>
              <a:rPr lang="zh-CN" altLang="en-US">
                <a:solidFill>
                  <a:schemeClr val="tx1"/>
                </a:solidFill>
              </a:rPr>
              <a:t>被读入，组合起来就形成了</a:t>
            </a:r>
            <a:r>
              <a:rPr lang="en-US" altLang="zh-CN">
                <a:solidFill>
                  <a:schemeClr val="tx1"/>
                </a:solidFill>
              </a:rPr>
              <a:t>C</a:t>
            </a:r>
            <a:r>
              <a:rPr lang="zh-CN" altLang="en-US">
                <a:solidFill>
                  <a:schemeClr val="tx1"/>
                </a:solidFill>
              </a:rPr>
              <a:t>、</a:t>
            </a:r>
            <a:r>
              <a:rPr lang="en-US" altLang="zh-CN">
                <a:solidFill>
                  <a:schemeClr val="tx1"/>
                </a:solidFill>
              </a:rPr>
              <a:t>C++</a:t>
            </a:r>
            <a:r>
              <a:rPr lang="zh-CN" altLang="en-US">
                <a:solidFill>
                  <a:schemeClr val="tx1"/>
                </a:solidFill>
              </a:rPr>
              <a:t>或</a:t>
            </a:r>
            <a:r>
              <a:rPr lang="en-US" altLang="zh-CN">
                <a:solidFill>
                  <a:schemeClr val="tx1"/>
                </a:solidFill>
              </a:rPr>
              <a:t>Java</a:t>
            </a:r>
            <a:r>
              <a:rPr lang="zh-CN" altLang="en-US">
                <a:solidFill>
                  <a:schemeClr val="tx1"/>
                </a:solidFill>
              </a:rPr>
              <a:t>中的助记符</a:t>
            </a:r>
            <a:r>
              <a:rPr lang="en-US" altLang="zh-CN">
                <a:solidFill>
                  <a:schemeClr val="tx1"/>
                </a:solidFill>
              </a:rPr>
              <a:t>while</a:t>
            </a:r>
            <a:endParaRPr lang="en-US" altLang="zh-CN">
              <a:solidFill>
                <a:schemeClr val="tx1"/>
              </a:solidFill>
            </a:endParaRPr>
          </a:p>
          <a:p>
            <a:endParaRPr lang="en-US" altLang="zh-CN">
              <a:solidFill>
                <a:schemeClr val="tx1"/>
              </a:solidFill>
            </a:endParaRPr>
          </a:p>
          <a:p>
            <a:r>
              <a:rPr lang="zh-CN" altLang="en-US">
                <a:sym typeface="+mn-ea"/>
              </a:rPr>
              <a:t>语法分析器：</a:t>
            </a:r>
            <a:endParaRPr lang="zh-CN" altLang="en-US">
              <a:sym typeface="+mn-ea"/>
            </a:endParaRPr>
          </a:p>
          <a:p>
            <a:pPr lvl="1"/>
            <a:r>
              <a:rPr lang="zh-CN" altLang="en-US">
                <a:sym typeface="+mn-ea"/>
              </a:rPr>
              <a:t>分析一组助记符，找出指令</a:t>
            </a:r>
            <a:endParaRPr lang="en-US" altLang="zh-CN">
              <a:solidFill>
                <a:schemeClr val="tx1"/>
              </a:solidFill>
            </a:endParaRPr>
          </a:p>
          <a:p>
            <a:pPr lvl="1"/>
            <a:r>
              <a:rPr lang="zh-CN" altLang="en-US">
                <a:sym typeface="+mn-ea"/>
              </a:rPr>
              <a:t>如语法分析器使用助记符 </a:t>
            </a:r>
            <a:r>
              <a:rPr lang="en-US" altLang="zh-CN">
                <a:sym typeface="+mn-ea"/>
              </a:rPr>
              <a:t>“x”</a:t>
            </a:r>
            <a:r>
              <a:rPr lang="zh-CN" altLang="en-US">
                <a:sym typeface="+mn-ea"/>
              </a:rPr>
              <a:t>、</a:t>
            </a:r>
            <a:r>
              <a:rPr lang="en-US" altLang="zh-CN">
                <a:sym typeface="+mn-ea"/>
              </a:rPr>
              <a:t>“=”</a:t>
            </a:r>
            <a:r>
              <a:rPr lang="zh-CN" altLang="en-US">
                <a:sym typeface="+mn-ea"/>
              </a:rPr>
              <a:t>、</a:t>
            </a:r>
            <a:r>
              <a:rPr lang="en-US" altLang="zh-CN">
                <a:sym typeface="+mn-ea"/>
              </a:rPr>
              <a:t>“0”</a:t>
            </a:r>
            <a:r>
              <a:rPr lang="zh-CN" altLang="en-US">
                <a:sym typeface="+mn-ea"/>
              </a:rPr>
              <a:t>创建</a:t>
            </a:r>
            <a:r>
              <a:rPr lang="en-US" altLang="zh-CN">
                <a:sym typeface="+mn-ea"/>
              </a:rPr>
              <a:t>C</a:t>
            </a:r>
            <a:r>
              <a:rPr lang="zh-CN" altLang="en-US">
                <a:sym typeface="+mn-ea"/>
              </a:rPr>
              <a:t>语言中的赋值语句</a:t>
            </a:r>
            <a:r>
              <a:rPr lang="en-US" altLang="zh-CN">
                <a:sym typeface="+mn-ea"/>
              </a:rPr>
              <a:t>“x=0”</a:t>
            </a:r>
            <a:endParaRPr lang="en-US" altLang="zh-CN">
              <a:solidFill>
                <a:schemeClr val="tx1"/>
              </a:solidFill>
            </a:endParaRPr>
          </a:p>
          <a:p>
            <a:endParaRPr lang="en-US" altLang="zh-CN">
              <a:solidFill>
                <a:schemeClr val="tx1"/>
              </a:solidFill>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翻译</a:t>
            </a:r>
            <a:endParaRPr lang="zh-CN" altLang="en-US"/>
          </a:p>
        </p:txBody>
      </p:sp>
      <p:sp>
        <p:nvSpPr>
          <p:cNvPr id="3" name="内容占位符 2"/>
          <p:cNvSpPr/>
          <p:nvPr>
            <p:ph idx="1"/>
          </p:nvPr>
        </p:nvSpPr>
        <p:spPr/>
        <p:txBody>
          <a:bodyPr/>
          <a:p>
            <a:r>
              <a:rPr lang="zh-CN" altLang="en-US">
                <a:solidFill>
                  <a:schemeClr val="tx1"/>
                </a:solidFill>
              </a:rPr>
              <a:t>语义分析器：检查语法分析器创建的句子，确保它们不含</a:t>
            </a:r>
            <a:r>
              <a:rPr lang="zh-CN" altLang="en-US">
                <a:solidFill>
                  <a:srgbClr val="FF0000"/>
                </a:solidFill>
              </a:rPr>
              <a:t>二义性</a:t>
            </a:r>
            <a:endParaRPr lang="zh-CN" altLang="en-US">
              <a:solidFill>
                <a:srgbClr val="FF0000"/>
              </a:solidFill>
            </a:endParaRPr>
          </a:p>
          <a:p>
            <a:endParaRPr lang="zh-CN" altLang="en-US">
              <a:solidFill>
                <a:srgbClr val="FF0000"/>
              </a:solidFill>
            </a:endParaRPr>
          </a:p>
          <a:p>
            <a:endParaRPr lang="zh-CN" altLang="en-US">
              <a:solidFill>
                <a:srgbClr val="FF0000"/>
              </a:solidFill>
            </a:endParaRPr>
          </a:p>
          <a:p>
            <a:endParaRPr lang="zh-CN" altLang="en-US">
              <a:solidFill>
                <a:schemeClr val="tx1"/>
              </a:solidFill>
            </a:endParaRPr>
          </a:p>
          <a:p>
            <a:r>
              <a:rPr lang="zh-CN" altLang="en-US">
                <a:solidFill>
                  <a:schemeClr val="tx1"/>
                </a:solidFill>
              </a:rPr>
              <a:t>代码生成器：在无二义性指令被语义分析器创建之后，每条指令将转化为一组要在其上运行的计算机的</a:t>
            </a:r>
            <a:r>
              <a:rPr lang="zh-CN" altLang="en-US">
                <a:solidFill>
                  <a:srgbClr val="FF0000"/>
                </a:solidFill>
              </a:rPr>
              <a:t>机器语言</a:t>
            </a:r>
            <a:endParaRPr lang="zh-CN" altLang="en-US">
              <a:solidFill>
                <a:srgbClr val="FF0000"/>
              </a:solidFill>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ltLang="en-US">
                <a:solidFill>
                  <a:schemeClr val="tx1"/>
                </a:solidFill>
              </a:rPr>
              <a:t>模式是计算机语言</a:t>
            </a:r>
            <a:r>
              <a:rPr lang="zh-CN" altLang="en-US">
                <a:solidFill>
                  <a:srgbClr val="FF0000"/>
                </a:solidFill>
              </a:rPr>
              <a:t>看待</a:t>
            </a:r>
            <a:r>
              <a:rPr lang="zh-CN" altLang="en-US">
                <a:solidFill>
                  <a:schemeClr val="tx1"/>
                </a:solidFill>
              </a:rPr>
              <a:t>要解决问题的一种方式</a:t>
            </a:r>
            <a:endParaRPr lang="zh-CN" altLang="en-US">
              <a:solidFill>
                <a:schemeClr val="tx1"/>
              </a:solidFill>
            </a:endParaRPr>
          </a:p>
          <a:p>
            <a:endParaRPr lang="zh-CN" altLang="en-US">
              <a:solidFill>
                <a:schemeClr val="tx1"/>
              </a:solidFill>
            </a:endParaRPr>
          </a:p>
          <a:p>
            <a:r>
              <a:rPr lang="zh-CN" altLang="en-US">
                <a:solidFill>
                  <a:schemeClr val="tx1"/>
                </a:solidFill>
              </a:rPr>
              <a:t>计算机语言可以分成</a:t>
            </a:r>
            <a:r>
              <a:rPr lang="en-US" altLang="zh-CN">
                <a:solidFill>
                  <a:srgbClr val="FF0000"/>
                </a:solidFill>
              </a:rPr>
              <a:t>4</a:t>
            </a:r>
            <a:r>
              <a:rPr lang="zh-CN" altLang="en-US">
                <a:solidFill>
                  <a:srgbClr val="FF0000"/>
                </a:solidFill>
              </a:rPr>
              <a:t>种</a:t>
            </a:r>
            <a:r>
              <a:rPr lang="zh-CN" altLang="en-US">
                <a:solidFill>
                  <a:schemeClr val="tx1"/>
                </a:solidFill>
              </a:rPr>
              <a:t>模式</a:t>
            </a:r>
            <a:endParaRPr lang="zh-CN" altLang="en-US">
              <a:solidFill>
                <a:schemeClr val="tx1"/>
              </a:solidFill>
            </a:endParaRPr>
          </a:p>
          <a:p>
            <a:pPr lvl="1"/>
            <a:r>
              <a:rPr lang="zh-CN" altLang="en-US">
                <a:solidFill>
                  <a:schemeClr val="tx1"/>
                </a:solidFill>
              </a:rPr>
              <a:t>过程性（强制性）</a:t>
            </a:r>
            <a:endParaRPr lang="zh-CN" altLang="en-US">
              <a:solidFill>
                <a:schemeClr val="tx1"/>
              </a:solidFill>
            </a:endParaRPr>
          </a:p>
          <a:p>
            <a:pPr lvl="1"/>
            <a:r>
              <a:rPr lang="zh-CN" altLang="en-US">
                <a:solidFill>
                  <a:schemeClr val="tx1"/>
                </a:solidFill>
              </a:rPr>
              <a:t>面向对象</a:t>
            </a:r>
            <a:endParaRPr lang="zh-CN" altLang="en-US">
              <a:solidFill>
                <a:schemeClr val="tx1"/>
              </a:solidFill>
            </a:endParaRPr>
          </a:p>
          <a:p>
            <a:pPr lvl="1"/>
            <a:r>
              <a:rPr lang="zh-CN" altLang="en-US">
                <a:solidFill>
                  <a:schemeClr val="tx1"/>
                </a:solidFill>
              </a:rPr>
              <a:t>函数式</a:t>
            </a:r>
            <a:endParaRPr lang="zh-CN" altLang="en-US">
              <a:solidFill>
                <a:schemeClr val="tx1"/>
              </a:solidFill>
            </a:endParaRPr>
          </a:p>
          <a:p>
            <a:pPr lvl="1"/>
            <a:r>
              <a:rPr lang="zh-CN" altLang="en-US">
                <a:solidFill>
                  <a:schemeClr val="tx1"/>
                </a:solidFill>
              </a:rPr>
              <a:t>说明式</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5290820" y="3382010"/>
            <a:ext cx="5476875" cy="2943225"/>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normAutofit/>
          </a:bodyPr>
          <a:p>
            <a:r>
              <a:rPr lang="zh-CN" altLang="en-US">
                <a:solidFill>
                  <a:schemeClr val="tx1"/>
                </a:solidFill>
              </a:rPr>
              <a:t>过程式模式：把程序看成是</a:t>
            </a:r>
            <a:r>
              <a:rPr lang="zh-CN" altLang="en-US">
                <a:solidFill>
                  <a:srgbClr val="FF0000"/>
                </a:solidFill>
              </a:rPr>
              <a:t>操纵被动对象</a:t>
            </a:r>
            <a:r>
              <a:rPr lang="zh-CN" altLang="en-US">
                <a:solidFill>
                  <a:schemeClr val="tx1"/>
                </a:solidFill>
              </a:rPr>
              <a:t>的</a:t>
            </a:r>
            <a:r>
              <a:rPr lang="zh-CN" altLang="en-US">
                <a:solidFill>
                  <a:srgbClr val="FF0000"/>
                </a:solidFill>
              </a:rPr>
              <a:t>主动主体</a:t>
            </a:r>
            <a:endParaRPr lang="zh-CN" altLang="en-US">
              <a:solidFill>
                <a:srgbClr val="FF0000"/>
              </a:solidFill>
            </a:endParaRPr>
          </a:p>
          <a:p>
            <a:r>
              <a:rPr lang="zh-CN" altLang="en-US">
                <a:solidFill>
                  <a:schemeClr val="tx1"/>
                </a:solidFill>
              </a:rPr>
              <a:t>一个被动对象本身不能发出一个动作，但它能从主动主体接收动作</a:t>
            </a:r>
            <a:endParaRPr lang="zh-CN" altLang="en-US">
              <a:solidFill>
                <a:schemeClr val="tx1"/>
              </a:solidFill>
            </a:endParaRPr>
          </a:p>
          <a:p>
            <a:r>
              <a:rPr lang="zh-CN" altLang="en-US">
                <a:solidFill>
                  <a:schemeClr val="tx1"/>
                </a:solidFill>
              </a:rPr>
              <a:t>过程式模式下，程序就是主动主体，该主体使用称为数据或数据项的被动对象，作为被动对象的数据项存储在计算机内存中，程序操纵它们</a:t>
            </a:r>
            <a:endParaRPr lang="zh-CN" altLang="en-US">
              <a:solidFill>
                <a:schemeClr val="tx1"/>
              </a:solidFill>
            </a:endParaRPr>
          </a:p>
          <a:p>
            <a:r>
              <a:rPr lang="zh-CN" altLang="en-US">
                <a:solidFill>
                  <a:schemeClr val="tx1"/>
                </a:solidFill>
              </a:rPr>
              <a:t>为了操纵数据，主动主体（程序）发出动作，称之为</a:t>
            </a:r>
            <a:r>
              <a:rPr lang="zh-CN" altLang="en-US">
                <a:solidFill>
                  <a:srgbClr val="FF0000"/>
                </a:solidFill>
              </a:rPr>
              <a:t>过程</a:t>
            </a:r>
            <a:endParaRPr lang="zh-CN" altLang="en-US">
              <a:solidFill>
                <a:schemeClr val="tx1"/>
              </a:solidFill>
            </a:endParaRPr>
          </a:p>
          <a:p>
            <a:r>
              <a:rPr lang="zh-CN" altLang="en-US">
                <a:solidFill>
                  <a:schemeClr val="tx1"/>
                </a:solidFill>
              </a:rPr>
              <a:t>在过程模式中，对象和过程是完全独立分开的实体</a:t>
            </a:r>
            <a:endParaRPr lang="zh-CN" altLang="en-US">
              <a:solidFill>
                <a:schemeClr val="tx1"/>
              </a:solidFill>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ltLang="en-US">
                <a:solidFill>
                  <a:schemeClr val="tx1"/>
                </a:solidFill>
              </a:rPr>
              <a:t>过程式模式</a:t>
            </a:r>
            <a:endParaRPr lang="zh-CN" altLang="en-US">
              <a:solidFill>
                <a:schemeClr val="tx1"/>
              </a:solidFill>
            </a:endParaRPr>
          </a:p>
          <a:p>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2935605" y="2898775"/>
            <a:ext cx="6772275" cy="2838450"/>
          </a:xfrm>
          <a:prstGeom prst="rect">
            <a:avLst/>
          </a:prstGeom>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ltLang="en-US">
                <a:solidFill>
                  <a:schemeClr val="tx1"/>
                </a:solidFill>
              </a:rPr>
              <a:t>过程式模式中程序由三部分构成：</a:t>
            </a:r>
            <a:endParaRPr lang="zh-CN" altLang="en-US">
              <a:solidFill>
                <a:schemeClr val="tx1"/>
              </a:solidFill>
            </a:endParaRPr>
          </a:p>
          <a:p>
            <a:pPr lvl="1"/>
            <a:r>
              <a:rPr lang="zh-CN" altLang="en-US">
                <a:solidFill>
                  <a:schemeClr val="tx1"/>
                </a:solidFill>
              </a:rPr>
              <a:t>对象创建部分</a:t>
            </a:r>
            <a:endParaRPr lang="zh-CN" altLang="en-US">
              <a:solidFill>
                <a:schemeClr val="tx1"/>
              </a:solidFill>
            </a:endParaRPr>
          </a:p>
          <a:p>
            <a:pPr lvl="1"/>
            <a:r>
              <a:rPr lang="zh-CN" altLang="en-US">
                <a:solidFill>
                  <a:schemeClr val="tx1"/>
                </a:solidFill>
              </a:rPr>
              <a:t>一组过程调用</a:t>
            </a:r>
            <a:endParaRPr lang="zh-CN" altLang="en-US">
              <a:solidFill>
                <a:schemeClr val="tx1"/>
              </a:solidFill>
            </a:endParaRPr>
          </a:p>
          <a:p>
            <a:pPr lvl="1"/>
            <a:r>
              <a:rPr lang="zh-CN" altLang="en-US">
                <a:solidFill>
                  <a:schemeClr val="tx1"/>
                </a:solidFill>
              </a:rPr>
              <a:t>每个过程的一组代码</a:t>
            </a:r>
            <a:endParaRPr lang="zh-CN" altLang="en-US">
              <a:solidFill>
                <a:schemeClr val="tx1"/>
              </a:solidFill>
            </a:endParaRPr>
          </a:p>
          <a:p>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5828030" y="2912110"/>
            <a:ext cx="3019425" cy="2952750"/>
          </a:xfrm>
          <a:prstGeom prst="rect">
            <a:avLst/>
          </a:prstGeom>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ltLang="en-US">
                <a:solidFill>
                  <a:schemeClr val="tx1"/>
                </a:solidFill>
              </a:rPr>
              <a:t>面向对象模式：处理</a:t>
            </a:r>
            <a:r>
              <a:rPr lang="zh-CN" altLang="en-US">
                <a:solidFill>
                  <a:srgbClr val="FF0000"/>
                </a:solidFill>
              </a:rPr>
              <a:t>活动</a:t>
            </a:r>
            <a:r>
              <a:rPr lang="zh-CN" altLang="en-US">
                <a:solidFill>
                  <a:schemeClr val="tx1"/>
                </a:solidFill>
              </a:rPr>
              <a:t>对象，而不是被动对象，在这些对象上执行的动作都包含在这些对象中，对象只需要接收合适的</a:t>
            </a:r>
            <a:r>
              <a:rPr lang="zh-CN" altLang="en-US">
                <a:solidFill>
                  <a:srgbClr val="FF0000"/>
                </a:solidFill>
              </a:rPr>
              <a:t>外部刺激</a:t>
            </a:r>
            <a:r>
              <a:rPr lang="zh-CN" altLang="en-US">
                <a:solidFill>
                  <a:schemeClr val="tx1"/>
                </a:solidFill>
              </a:rPr>
              <a:t>来执行其中的一个动作</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2797810" y="3434080"/>
            <a:ext cx="6286500" cy="2743200"/>
          </a:xfrm>
          <a:prstGeom prst="rect">
            <a:avLst/>
          </a:prstGeom>
        </p:spPr>
      </p:pic>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ltLang="en-US">
                <a:solidFill>
                  <a:schemeClr val="tx1"/>
                </a:solidFill>
              </a:rPr>
              <a:t>面向对象模式中的程序仅仅向对象发送相应的请求，对象做出对应的反应</a:t>
            </a:r>
            <a:endParaRPr lang="zh-CN" altLang="en-US">
              <a:solidFill>
                <a:schemeClr val="tx1"/>
              </a:solidFill>
            </a:endParaRPr>
          </a:p>
          <a:p>
            <a:endParaRPr lang="zh-CN" altLang="en-US">
              <a:solidFill>
                <a:schemeClr val="tx1"/>
              </a:solidFill>
            </a:endParaRPr>
          </a:p>
          <a:p>
            <a:r>
              <a:rPr lang="zh-CN" altLang="en-US">
                <a:solidFill>
                  <a:srgbClr val="FF0000"/>
                </a:solidFill>
              </a:rPr>
              <a:t>方法</a:t>
            </a:r>
            <a:r>
              <a:rPr lang="zh-CN" altLang="en-US">
                <a:solidFill>
                  <a:schemeClr val="tx1"/>
                </a:solidFill>
              </a:rPr>
              <a:t>被相同类型的所有对象共享，也被从这些对象</a:t>
            </a:r>
            <a:r>
              <a:rPr lang="zh-CN" altLang="en-US">
                <a:solidFill>
                  <a:srgbClr val="FF0000"/>
                </a:solidFill>
              </a:rPr>
              <a:t>继承</a:t>
            </a:r>
            <a:r>
              <a:rPr lang="zh-CN" altLang="en-US">
                <a:solidFill>
                  <a:schemeClr val="tx1"/>
                </a:solidFill>
              </a:rPr>
              <a:t>的其他对象共享</a:t>
            </a:r>
            <a:endParaRPr lang="zh-CN" altLang="en-US">
              <a:solidFill>
                <a:schemeClr val="tx1"/>
              </a:solidFill>
            </a:endParaRPr>
          </a:p>
          <a:p>
            <a:endParaRPr lang="zh-CN" altLang="en-US">
              <a:solidFill>
                <a:schemeClr val="tx1"/>
              </a:solidFill>
            </a:endParaRPr>
          </a:p>
          <a:p>
            <a:r>
              <a:rPr lang="zh-CN" altLang="en-US">
                <a:solidFill>
                  <a:schemeClr val="tx1"/>
                </a:solidFill>
              </a:rPr>
              <a:t>过程模式中的过程是独立的实体，面向对象模式中的方法是属于对象的</a:t>
            </a:r>
            <a:endParaRPr lang="zh-CN" altLang="en-US">
              <a:solidFill>
                <a:schemeClr val="tx1"/>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ltLang="en-US">
                <a:solidFill>
                  <a:schemeClr val="tx1"/>
                </a:solidFill>
              </a:rPr>
              <a:t>类：相同类型的对象需要一组方法，这些方法显示了这类对象对来自对象外的刺激反应，为了创建这些方法，面向对象语言，如</a:t>
            </a:r>
            <a:r>
              <a:rPr lang="en-US" altLang="zh-CN">
                <a:solidFill>
                  <a:schemeClr val="tx1"/>
                </a:solidFill>
              </a:rPr>
              <a:t>C++</a:t>
            </a:r>
            <a:r>
              <a:rPr lang="zh-CN" altLang="en-US">
                <a:solidFill>
                  <a:schemeClr val="tx1"/>
                </a:solidFill>
              </a:rPr>
              <a:t>、</a:t>
            </a:r>
            <a:r>
              <a:rPr lang="en-US" altLang="zh-CN">
                <a:solidFill>
                  <a:schemeClr val="tx1"/>
                </a:solidFill>
              </a:rPr>
              <a:t>Java</a:t>
            </a:r>
            <a:r>
              <a:rPr lang="zh-CN" altLang="en-US">
                <a:solidFill>
                  <a:schemeClr val="tx1"/>
                </a:solidFill>
              </a:rPr>
              <a:t>使用称为</a:t>
            </a:r>
            <a:r>
              <a:rPr lang="zh-CN" altLang="en-US">
                <a:solidFill>
                  <a:srgbClr val="FF0000"/>
                </a:solidFill>
              </a:rPr>
              <a:t>类</a:t>
            </a:r>
            <a:r>
              <a:rPr lang="zh-CN" altLang="en-US">
                <a:solidFill>
                  <a:schemeClr val="tx1"/>
                </a:solidFill>
              </a:rPr>
              <a:t>的单元</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4415790" y="3169285"/>
            <a:ext cx="2400300" cy="31432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八进制系统（以</a:t>
            </a:r>
            <a:r>
              <a:rPr lang="en-US" altLang="zh-CN">
                <a:sym typeface="+mn-ea"/>
              </a:rPr>
              <a:t>8</a:t>
            </a:r>
            <a:r>
              <a:rPr lang="zh-CN" altLang="en-US">
                <a:sym typeface="+mn-ea"/>
              </a:rPr>
              <a:t>为底）</a:t>
            </a:r>
            <a:r>
              <a:rPr lang="en-US" altLang="zh-CN">
                <a:sym typeface="+mn-ea"/>
              </a:rPr>
              <a:t>——</a:t>
            </a:r>
            <a:r>
              <a:rPr lang="zh-CN" altLang="en-US">
                <a:sym typeface="+mn-ea"/>
              </a:rPr>
              <a:t>示例</a:t>
            </a:r>
            <a:endParaRPr lang="zh-CN" altLang="en-US">
              <a:sym typeface="+mn-ea"/>
            </a:endParaRPr>
          </a:p>
        </p:txBody>
      </p:sp>
      <p:sp>
        <p:nvSpPr>
          <p:cNvPr id="3" name="内容占位符 2"/>
          <p:cNvSpPr/>
          <p:nvPr>
            <p:ph idx="1"/>
          </p:nvPr>
        </p:nvSpPr>
        <p:spPr/>
        <p:txBody>
          <a:bodyPr/>
          <a:p>
            <a:endParaRPr lang="zh-CN" altLang="en-US" sz="1800"/>
          </a:p>
          <a:p>
            <a:pPr marL="0" indent="0">
              <a:buNone/>
            </a:pPr>
            <a:endParaRPr lang="zh-CN" altLang="en-US" sz="1800">
              <a:solidFill>
                <a:srgbClr val="FF0000"/>
              </a:solidFill>
            </a:endParaRPr>
          </a:p>
        </p:txBody>
      </p:sp>
      <p:pic>
        <p:nvPicPr>
          <p:cNvPr id="4" name="图片 3"/>
          <p:cNvPicPr>
            <a:picLocks noChangeAspect="1"/>
          </p:cNvPicPr>
          <p:nvPr/>
        </p:nvPicPr>
        <p:blipFill>
          <a:blip r:embed="rId1"/>
          <a:stretch>
            <a:fillRect/>
          </a:stretch>
        </p:blipFill>
        <p:spPr>
          <a:xfrm>
            <a:off x="1688465" y="2271395"/>
            <a:ext cx="8576945" cy="2314575"/>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ltLang="en-US">
                <a:solidFill>
                  <a:schemeClr val="tx1"/>
                </a:solidFill>
              </a:rPr>
              <a:t>方法：方法</a:t>
            </a:r>
            <a:r>
              <a:rPr lang="zh-CN" altLang="en-US">
                <a:solidFill>
                  <a:srgbClr val="FF0000"/>
                </a:solidFill>
              </a:rPr>
              <a:t>格式</a:t>
            </a:r>
            <a:r>
              <a:rPr lang="zh-CN" altLang="en-US">
                <a:solidFill>
                  <a:schemeClr val="tx1"/>
                </a:solidFill>
              </a:rPr>
              <a:t>与有些过程式语言中用的函数非常相似，每个方法有它的头、局部变量和语句</a:t>
            </a:r>
            <a:endParaRPr lang="zh-CN" altLang="en-US">
              <a:solidFill>
                <a:schemeClr val="tx1"/>
              </a:solidFill>
            </a:endParaRPr>
          </a:p>
          <a:p>
            <a:endParaRPr lang="zh-CN" altLang="en-US">
              <a:solidFill>
                <a:schemeClr val="tx1"/>
              </a:solidFill>
            </a:endParaRPr>
          </a:p>
          <a:p>
            <a:endParaRPr lang="zh-CN" altLang="en-US">
              <a:solidFill>
                <a:schemeClr val="tx1"/>
              </a:solidFill>
            </a:endParaRPr>
          </a:p>
          <a:p>
            <a:r>
              <a:rPr lang="zh-CN" altLang="en-US">
                <a:solidFill>
                  <a:schemeClr val="tx1"/>
                </a:solidFill>
              </a:rPr>
              <a:t>对过程式语言所讨论的大多数特性都可以应用在为面向对象程序所写的方法上</a:t>
            </a:r>
            <a:endParaRPr lang="zh-CN" altLang="en-US">
              <a:solidFill>
                <a:schemeClr val="tx1"/>
              </a:solidFill>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ltLang="en-US">
                <a:solidFill>
                  <a:schemeClr val="tx1"/>
                </a:solidFill>
              </a:rPr>
              <a:t>继承性</a:t>
            </a:r>
            <a:endParaRPr lang="zh-CN" altLang="en-US">
              <a:solidFill>
                <a:schemeClr val="tx1"/>
              </a:solidFill>
            </a:endParaRPr>
          </a:p>
          <a:p>
            <a:pPr marL="0" indent="0">
              <a:buNone/>
            </a:pPr>
            <a:endParaRPr lang="zh-CN" altLang="en-US">
              <a:solidFill>
                <a:schemeClr val="tx1"/>
              </a:solidFill>
            </a:endParaRPr>
          </a:p>
          <a:p>
            <a:pPr marL="0" indent="0">
              <a:buNone/>
            </a:pPr>
            <a:r>
              <a:rPr lang="en-US" altLang="zh-CN">
                <a:solidFill>
                  <a:schemeClr val="tx1"/>
                </a:solidFill>
              </a:rPr>
              <a:t>	</a:t>
            </a:r>
            <a:r>
              <a:rPr lang="zh-CN" altLang="en-US">
                <a:solidFill>
                  <a:schemeClr val="tx1"/>
                </a:solidFill>
              </a:rPr>
              <a:t>在面向对象模式中，作为本质，</a:t>
            </a:r>
            <a:r>
              <a:rPr lang="zh-CN" altLang="en-US">
                <a:solidFill>
                  <a:srgbClr val="FF0000"/>
                </a:solidFill>
              </a:rPr>
              <a:t>一个对象能从另一个对象继承</a:t>
            </a:r>
            <a:r>
              <a:rPr lang="zh-CN" altLang="en-US">
                <a:solidFill>
                  <a:schemeClr val="tx1"/>
                </a:solidFill>
              </a:rPr>
              <a:t>。这个概念被称为继承性</a:t>
            </a:r>
            <a:endParaRPr lang="zh-CN" altLang="en-US">
              <a:solidFill>
                <a:schemeClr val="tx1"/>
              </a:solidFill>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solidFill>
                  <a:srgbClr val="FF0000"/>
                </a:solidFill>
              </a:rPr>
              <a:t>多态性</a:t>
            </a:r>
            <a:r>
              <a:rPr lang="zh-CN">
                <a:solidFill>
                  <a:schemeClr val="tx1"/>
                </a:solidFill>
              </a:rPr>
              <a:t>：意思是</a:t>
            </a:r>
            <a:r>
              <a:rPr lang="en-US" altLang="zh-CN">
                <a:solidFill>
                  <a:schemeClr val="tx1"/>
                </a:solidFill>
              </a:rPr>
              <a:t>“</a:t>
            </a:r>
            <a:r>
              <a:rPr lang="zh-CN" altLang="en-US">
                <a:solidFill>
                  <a:schemeClr val="tx1"/>
                </a:solidFill>
              </a:rPr>
              <a:t>许多形状</a:t>
            </a:r>
            <a:r>
              <a:rPr lang="en-US" altLang="zh-CN">
                <a:solidFill>
                  <a:schemeClr val="tx1"/>
                </a:solidFill>
              </a:rPr>
              <a:t>”</a:t>
            </a:r>
            <a:r>
              <a:rPr lang="zh-CN" altLang="en-US">
                <a:solidFill>
                  <a:schemeClr val="tx1"/>
                </a:solidFill>
              </a:rPr>
              <a:t>，在面向对象模式中的多态性是指我们可以定义一些具体相同名字的操作，而这些操作在相关类中做不同的事情</a:t>
            </a:r>
            <a:endParaRPr lang="zh-CN" altLang="en-US">
              <a:solidFill>
                <a:schemeClr val="tx1"/>
              </a:solidFill>
            </a:endParaRPr>
          </a:p>
          <a:p>
            <a:endParaRPr lang="zh-CN" altLang="en-US">
              <a:solidFill>
                <a:schemeClr val="tx1"/>
              </a:solidFill>
            </a:endParaRPr>
          </a:p>
          <a:p>
            <a:endParaRPr lang="zh-CN" altLang="en-US">
              <a:solidFill>
                <a:schemeClr val="tx1"/>
              </a:solidFill>
            </a:endParaRPr>
          </a:p>
          <a:p>
            <a:r>
              <a:rPr lang="zh-CN" altLang="en-US">
                <a:solidFill>
                  <a:schemeClr val="tx1"/>
                </a:solidFill>
              </a:rPr>
              <a:t>一些面向对象的语言：</a:t>
            </a:r>
            <a:r>
              <a:rPr lang="en-US" altLang="zh-CN">
                <a:solidFill>
                  <a:schemeClr val="tx1"/>
                </a:solidFill>
              </a:rPr>
              <a:t>C++</a:t>
            </a:r>
            <a:r>
              <a:rPr lang="zh-CN" altLang="en-US">
                <a:solidFill>
                  <a:schemeClr val="tx1"/>
                </a:solidFill>
              </a:rPr>
              <a:t>、</a:t>
            </a:r>
            <a:r>
              <a:rPr lang="en-US" altLang="zh-CN">
                <a:solidFill>
                  <a:schemeClr val="tx1"/>
                </a:solidFill>
              </a:rPr>
              <a:t>Java</a:t>
            </a:r>
            <a:r>
              <a:rPr lang="zh-CN" altLang="en-US">
                <a:solidFill>
                  <a:schemeClr val="tx1"/>
                </a:solidFill>
              </a:rPr>
              <a:t>等</a:t>
            </a:r>
            <a:endParaRPr lang="zh-CN" altLang="en-US">
              <a:solidFill>
                <a:schemeClr val="tx1"/>
              </a:solidFill>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solidFill>
                  <a:schemeClr val="tx1"/>
                </a:solidFill>
              </a:rPr>
              <a:t>函数式模式：程序被看成是一个</a:t>
            </a:r>
            <a:r>
              <a:rPr lang="zh-CN">
                <a:solidFill>
                  <a:srgbClr val="FF0000"/>
                </a:solidFill>
              </a:rPr>
              <a:t>数学函数</a:t>
            </a:r>
            <a:r>
              <a:rPr lang="zh-CN">
                <a:solidFill>
                  <a:schemeClr val="tx1"/>
                </a:solidFill>
              </a:rPr>
              <a:t>，函数是把一组输入映射到一组输出的</a:t>
            </a:r>
            <a:r>
              <a:rPr lang="zh-CN">
                <a:solidFill>
                  <a:srgbClr val="FF0000"/>
                </a:solidFill>
              </a:rPr>
              <a:t>黑盒子</a:t>
            </a:r>
            <a:endParaRPr lang="zh-CN">
              <a:solidFill>
                <a:schemeClr val="tx1"/>
              </a:solidFill>
            </a:endParaRPr>
          </a:p>
          <a:p>
            <a:endParaRPr lang="zh-CN">
              <a:solidFill>
                <a:schemeClr val="tx1"/>
              </a:solidFill>
            </a:endParaRPr>
          </a:p>
          <a:p>
            <a:r>
              <a:rPr lang="zh-CN">
                <a:solidFill>
                  <a:schemeClr val="tx1"/>
                </a:solidFill>
              </a:rPr>
              <a:t>主要实现以下功能</a:t>
            </a:r>
            <a:endParaRPr lang="zh-CN">
              <a:solidFill>
                <a:schemeClr val="tx1"/>
              </a:solidFill>
            </a:endParaRPr>
          </a:p>
          <a:p>
            <a:pPr lvl="1"/>
            <a:r>
              <a:rPr lang="zh-CN">
                <a:solidFill>
                  <a:schemeClr val="tx1"/>
                </a:solidFill>
              </a:rPr>
              <a:t>函数式语言</a:t>
            </a:r>
            <a:r>
              <a:rPr lang="zh-CN">
                <a:solidFill>
                  <a:srgbClr val="FF0000"/>
                </a:solidFill>
              </a:rPr>
              <a:t>预定义</a:t>
            </a:r>
            <a:r>
              <a:rPr lang="zh-CN">
                <a:solidFill>
                  <a:schemeClr val="tx1"/>
                </a:solidFill>
              </a:rPr>
              <a:t>一系列可供任何程序员调用的</a:t>
            </a:r>
            <a:r>
              <a:rPr lang="zh-CN">
                <a:solidFill>
                  <a:srgbClr val="FF0000"/>
                </a:solidFill>
              </a:rPr>
              <a:t>原始（原子）函数</a:t>
            </a:r>
            <a:endParaRPr lang="zh-CN">
              <a:solidFill>
                <a:schemeClr val="tx1"/>
              </a:solidFill>
            </a:endParaRPr>
          </a:p>
          <a:p>
            <a:pPr lvl="1"/>
            <a:r>
              <a:rPr lang="zh-CN">
                <a:solidFill>
                  <a:schemeClr val="tx1"/>
                </a:solidFill>
              </a:rPr>
              <a:t>函数式语言允许程序员通过若干个原始函数的组合创建新的函数</a:t>
            </a:r>
            <a:endParaRPr lang="zh-CN">
              <a:solidFill>
                <a:schemeClr val="tx1"/>
              </a:solidFill>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pic>
        <p:nvPicPr>
          <p:cNvPr id="4" name="内容占位符 3"/>
          <p:cNvPicPr>
            <a:picLocks noChangeAspect="1"/>
          </p:cNvPicPr>
          <p:nvPr>
            <p:ph idx="1"/>
          </p:nvPr>
        </p:nvPicPr>
        <p:blipFill>
          <a:blip r:embed="rId1"/>
          <a:stretch>
            <a:fillRect/>
          </a:stretch>
        </p:blipFill>
        <p:spPr>
          <a:xfrm>
            <a:off x="1818640" y="2458085"/>
            <a:ext cx="8553450" cy="3086100"/>
          </a:xfrm>
          <a:prstGeom prst="rect">
            <a:avLst/>
          </a:prstGeom>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3" name="内容占位符 2"/>
          <p:cNvSpPr/>
          <p:nvPr>
            <p:ph idx="1"/>
          </p:nvPr>
        </p:nvSpPr>
        <p:spPr/>
        <p:txBody>
          <a:bodyPr/>
          <a:p>
            <a:r>
              <a:rPr lang="zh-CN" altLang="en-US"/>
              <a:t>一些函数式语言</a:t>
            </a:r>
            <a:endParaRPr lang="zh-CN" altLang="en-US"/>
          </a:p>
          <a:p>
            <a:r>
              <a:rPr lang="en-US" altLang="zh-CN"/>
              <a:t>LIST</a:t>
            </a:r>
            <a:r>
              <a:rPr lang="zh-CN" altLang="en-US"/>
              <a:t>：</a:t>
            </a:r>
            <a:r>
              <a:rPr lang="zh-CN" altLang="en-US">
                <a:solidFill>
                  <a:srgbClr val="FF0000"/>
                </a:solidFill>
              </a:rPr>
              <a:t>表</a:t>
            </a:r>
            <a:r>
              <a:rPr lang="zh-CN" altLang="en-US"/>
              <a:t>处理解释语言，是一种把表作为处理对象的语言</a:t>
            </a:r>
            <a:endParaRPr lang="zh-CN" altLang="en-US"/>
          </a:p>
          <a:p>
            <a:endParaRPr lang="zh-CN" altLang="en-US"/>
          </a:p>
          <a:p>
            <a:r>
              <a:rPr lang="en-US" altLang="zh-CN"/>
              <a:t>Scheme</a:t>
            </a:r>
            <a:r>
              <a:rPr lang="zh-CN" altLang="en-US"/>
              <a:t>：定义了一系列原始函数来解决问题。函数名和函数的输入列表写在括号内，结果是一个可用于其他函数输入的列表</a:t>
            </a:r>
            <a:endParaRPr lang="zh-CN" altLang="en-US"/>
          </a:p>
        </p:txBody>
      </p:sp>
      <p:pic>
        <p:nvPicPr>
          <p:cNvPr id="5" name="图片 4"/>
          <p:cNvPicPr>
            <a:picLocks noChangeAspect="1"/>
          </p:cNvPicPr>
          <p:nvPr/>
        </p:nvPicPr>
        <p:blipFill>
          <a:blip r:embed="rId1"/>
          <a:stretch>
            <a:fillRect/>
          </a:stretch>
        </p:blipFill>
        <p:spPr>
          <a:xfrm>
            <a:off x="1218565" y="4327525"/>
            <a:ext cx="9105900" cy="2266950"/>
          </a:xfrm>
          <a:prstGeom prst="rect">
            <a:avLst/>
          </a:prstGeom>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sp>
        <p:nvSpPr>
          <p:cNvPr id="4" name="内容占位符 3"/>
          <p:cNvSpPr/>
          <p:nvPr>
            <p:ph idx="1"/>
          </p:nvPr>
        </p:nvSpPr>
        <p:spPr/>
        <p:txBody>
          <a:bodyPr/>
          <a:p>
            <a:r>
              <a:rPr lang="zh-CN" altLang="en-US"/>
              <a:t>说明式模式：依据</a:t>
            </a:r>
            <a:r>
              <a:rPr lang="zh-CN" altLang="en-US">
                <a:solidFill>
                  <a:srgbClr val="FF0000"/>
                </a:solidFill>
              </a:rPr>
              <a:t>逻辑推理</a:t>
            </a:r>
            <a:r>
              <a:rPr lang="zh-CN" altLang="en-US"/>
              <a:t>的原则响应查询</a:t>
            </a:r>
            <a:endParaRPr lang="zh-CN" altLang="en-US"/>
          </a:p>
          <a:p>
            <a:endParaRPr lang="zh-CN" altLang="en-US"/>
          </a:p>
          <a:p>
            <a:r>
              <a:rPr lang="zh-CN" altLang="en-US"/>
              <a:t>说明性语言有自生的缺憾，就是有关特殊领域的程序由于要收集</a:t>
            </a:r>
            <a:r>
              <a:rPr lang="zh-CN" altLang="en-US">
                <a:solidFill>
                  <a:srgbClr val="FF0000"/>
                </a:solidFill>
              </a:rPr>
              <a:t>大量的事实</a:t>
            </a:r>
            <a:r>
              <a:rPr lang="zh-CN" altLang="en-US"/>
              <a:t>信息而变得非常庞大。</a:t>
            </a:r>
            <a:endParaRPr lang="zh-CN" altLang="en-US"/>
          </a:p>
          <a:p>
            <a:endParaRPr lang="en-US" altLang="zh-CN"/>
          </a:p>
          <a:p>
            <a:r>
              <a:rPr lang="zh-CN" altLang="en-US"/>
              <a:t>说明性语言迄今为止只局限于</a:t>
            </a:r>
            <a:r>
              <a:rPr lang="zh-CN" altLang="en-US">
                <a:solidFill>
                  <a:srgbClr val="FF0000"/>
                </a:solidFill>
              </a:rPr>
              <a:t>人工智能领域</a:t>
            </a:r>
            <a:endParaRPr lang="zh-CN" altLang="en-US">
              <a:solidFill>
                <a:srgbClr val="FF0000"/>
              </a:solidFill>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编程模式</a:t>
            </a:r>
            <a:endParaRPr lang="zh-CN" altLang="en-US"/>
          </a:p>
        </p:txBody>
      </p:sp>
      <p:pic>
        <p:nvPicPr>
          <p:cNvPr id="3" name="内容占位符 2"/>
          <p:cNvPicPr>
            <a:picLocks noChangeAspect="1"/>
          </p:cNvPicPr>
          <p:nvPr>
            <p:ph idx="1"/>
          </p:nvPr>
        </p:nvPicPr>
        <p:blipFill>
          <a:blip r:embed="rId1"/>
          <a:stretch>
            <a:fillRect/>
          </a:stretch>
        </p:blipFill>
        <p:spPr>
          <a:xfrm>
            <a:off x="1585595" y="2519680"/>
            <a:ext cx="9020175" cy="2962275"/>
          </a:xfrm>
          <a:prstGeom prst="rect">
            <a:avLst/>
          </a:prstGeom>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p>
            <a:r>
              <a:rPr lang="zh-CN" altLang="en-US">
                <a:solidFill>
                  <a:schemeClr val="tx1"/>
                </a:solidFill>
              </a:rPr>
              <a:t>标识符</a:t>
            </a:r>
            <a:endParaRPr lang="zh-CN" altLang="en-US">
              <a:solidFill>
                <a:schemeClr val="tx1"/>
              </a:solidFill>
            </a:endParaRPr>
          </a:p>
          <a:p>
            <a:pPr marL="457200" lvl="1" indent="0">
              <a:buNone/>
            </a:pPr>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661670" y="2628900"/>
            <a:ext cx="10868025" cy="1600200"/>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p>
            <a:r>
              <a:rPr lang="zh-CN" altLang="en-US">
                <a:solidFill>
                  <a:srgbClr val="FF0000"/>
                </a:solidFill>
              </a:rPr>
              <a:t>数据类型</a:t>
            </a:r>
            <a:r>
              <a:rPr lang="zh-CN" altLang="en-US">
                <a:solidFill>
                  <a:schemeClr val="tx1"/>
                </a:solidFill>
              </a:rPr>
              <a:t>：定义了一系列值及应用于这些值的一系列操作。每种数据类型值的集合称为数据类型的域。</a:t>
            </a:r>
            <a:endParaRPr lang="zh-CN" altLang="en-US">
              <a:solidFill>
                <a:schemeClr val="tx1"/>
              </a:solidFill>
            </a:endParaRPr>
          </a:p>
          <a:p>
            <a:endParaRPr lang="zh-CN" altLang="en-US">
              <a:solidFill>
                <a:schemeClr val="tx1"/>
              </a:solidFill>
            </a:endParaRPr>
          </a:p>
          <a:p>
            <a:r>
              <a:rPr lang="zh-CN" altLang="en-US">
                <a:solidFill>
                  <a:schemeClr val="tx1"/>
                </a:solidFill>
              </a:rPr>
              <a:t>大多数语言都定义了两类数据类型</a:t>
            </a:r>
            <a:endParaRPr lang="zh-CN" altLang="en-US">
              <a:solidFill>
                <a:schemeClr val="tx1"/>
              </a:solidFill>
            </a:endParaRPr>
          </a:p>
          <a:p>
            <a:pPr lvl="1"/>
            <a:r>
              <a:rPr lang="zh-CN" altLang="en-US" sz="2400">
                <a:solidFill>
                  <a:schemeClr val="tx1"/>
                </a:solidFill>
              </a:rPr>
              <a:t>简单数据类型</a:t>
            </a:r>
            <a:endParaRPr lang="zh-CN" altLang="en-US" sz="2400">
              <a:solidFill>
                <a:schemeClr val="tx1"/>
              </a:solidFill>
            </a:endParaRPr>
          </a:p>
          <a:p>
            <a:pPr lvl="1"/>
            <a:r>
              <a:rPr lang="zh-CN" altLang="en-US">
                <a:solidFill>
                  <a:schemeClr val="tx1"/>
                </a:solidFill>
              </a:rPr>
              <a:t>复合数据类型</a:t>
            </a:r>
            <a:endParaRPr lang="zh-CN" altLang="en-US">
              <a:solidFill>
                <a:schemeClr val="tx1"/>
              </a:solidFill>
            </a:endParaRPr>
          </a:p>
          <a:p>
            <a:pPr lvl="1"/>
            <a:endParaRPr lang="zh-CN" altLang="en-US">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八进制系统（以</a:t>
            </a:r>
            <a:r>
              <a:rPr lang="en-US" altLang="zh-CN">
                <a:sym typeface="+mn-ea"/>
              </a:rPr>
              <a:t>8</a:t>
            </a:r>
            <a:r>
              <a:rPr lang="zh-CN" altLang="en-US">
                <a:sym typeface="+mn-ea"/>
              </a:rPr>
              <a:t>为底）</a:t>
            </a:r>
            <a:r>
              <a:rPr lang="en-US" altLang="zh-CN">
                <a:sym typeface="+mn-ea"/>
              </a:rPr>
              <a:t>——</a:t>
            </a:r>
            <a:r>
              <a:rPr lang="zh-CN" altLang="en-US">
                <a:sym typeface="+mn-ea"/>
              </a:rPr>
              <a:t>最大值</a:t>
            </a:r>
            <a:endParaRPr lang="zh-CN" altLang="en-US">
              <a:sym typeface="+mn-ea"/>
            </a:endParaRPr>
          </a:p>
        </p:txBody>
      </p:sp>
      <p:sp>
        <p:nvSpPr>
          <p:cNvPr id="3" name="内容占位符 2"/>
          <p:cNvSpPr/>
          <p:nvPr>
            <p:ph idx="1"/>
          </p:nvPr>
        </p:nvSpPr>
        <p:spPr/>
        <p:txBody>
          <a:bodyPr/>
          <a:p>
            <a:endParaRPr lang="zh-CN" altLang="en-US" sz="1800"/>
          </a:p>
          <a:p>
            <a:pPr marL="0" indent="0">
              <a:buNone/>
            </a:pPr>
            <a:endParaRPr lang="zh-CN" altLang="en-US" sz="1800">
              <a:solidFill>
                <a:srgbClr val="FF0000"/>
              </a:solidFill>
            </a:endParaRPr>
          </a:p>
        </p:txBody>
      </p:sp>
      <p:pic>
        <p:nvPicPr>
          <p:cNvPr id="5" name="图片 4"/>
          <p:cNvPicPr>
            <a:picLocks noChangeAspect="1"/>
          </p:cNvPicPr>
          <p:nvPr/>
        </p:nvPicPr>
        <p:blipFill>
          <a:blip r:embed="rId1"/>
          <a:stretch>
            <a:fillRect/>
          </a:stretch>
        </p:blipFill>
        <p:spPr>
          <a:xfrm>
            <a:off x="440690" y="2570480"/>
            <a:ext cx="10408285" cy="1090295"/>
          </a:xfrm>
          <a:prstGeom prst="rect">
            <a:avLst/>
          </a:prstGeom>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p>
            <a:r>
              <a:rPr lang="zh-CN" altLang="en-US">
                <a:solidFill>
                  <a:srgbClr val="FF0000"/>
                </a:solidFill>
              </a:rPr>
              <a:t>简单数据</a:t>
            </a:r>
            <a:r>
              <a:rPr lang="zh-CN" altLang="en-US">
                <a:solidFill>
                  <a:schemeClr val="tx1"/>
                </a:solidFill>
              </a:rPr>
              <a:t>类型：（有时称为原子类型、</a:t>
            </a:r>
            <a:r>
              <a:rPr lang="zh-CN" altLang="en-US">
                <a:solidFill>
                  <a:srgbClr val="FF0000"/>
                </a:solidFill>
              </a:rPr>
              <a:t>基本类型</a:t>
            </a:r>
            <a:r>
              <a:rPr lang="zh-CN" altLang="en-US">
                <a:solidFill>
                  <a:schemeClr val="tx1"/>
                </a:solidFill>
              </a:rPr>
              <a:t>）是不能分解成更小数据类型的数据类型</a:t>
            </a:r>
            <a:endParaRPr lang="zh-CN" altLang="en-US">
              <a:solidFill>
                <a:schemeClr val="tx1"/>
              </a:solidFill>
            </a:endParaRPr>
          </a:p>
          <a:p>
            <a:r>
              <a:rPr lang="zh-CN" altLang="en-US">
                <a:solidFill>
                  <a:schemeClr val="tx1"/>
                </a:solidFill>
              </a:rPr>
              <a:t>强制性语言已经定义了一些简单数据类型</a:t>
            </a:r>
            <a:endParaRPr lang="zh-CN" altLang="en-US">
              <a:solidFill>
                <a:schemeClr val="tx1"/>
              </a:solidFill>
            </a:endParaRPr>
          </a:p>
          <a:p>
            <a:pPr lvl="1"/>
            <a:r>
              <a:rPr lang="zh-CN" altLang="en-US">
                <a:solidFill>
                  <a:schemeClr val="tx1"/>
                </a:solidFill>
              </a:rPr>
              <a:t>整数类型：不包括小数部分 的整数</a:t>
            </a:r>
            <a:endParaRPr lang="zh-CN" altLang="en-US">
              <a:solidFill>
                <a:schemeClr val="tx1"/>
              </a:solidFill>
            </a:endParaRPr>
          </a:p>
          <a:p>
            <a:pPr lvl="1"/>
            <a:r>
              <a:rPr lang="zh-CN" altLang="en-US">
                <a:solidFill>
                  <a:schemeClr val="tx1"/>
                </a:solidFill>
              </a:rPr>
              <a:t>实数类型：带小数部分的数字</a:t>
            </a:r>
            <a:endParaRPr lang="zh-CN" altLang="en-US">
              <a:solidFill>
                <a:schemeClr val="tx1"/>
              </a:solidFill>
            </a:endParaRPr>
          </a:p>
          <a:p>
            <a:pPr lvl="1"/>
            <a:r>
              <a:rPr lang="zh-CN" altLang="en-US">
                <a:solidFill>
                  <a:schemeClr val="tx1"/>
                </a:solidFill>
              </a:rPr>
              <a:t>字符类型：被语言使用的潜在字符集（</a:t>
            </a:r>
            <a:r>
              <a:rPr lang="en-US" altLang="zh-CN">
                <a:solidFill>
                  <a:schemeClr val="tx1"/>
                </a:solidFill>
              </a:rPr>
              <a:t>ASCII</a:t>
            </a:r>
            <a:r>
              <a:rPr lang="zh-CN" altLang="en-US">
                <a:solidFill>
                  <a:schemeClr val="tx1"/>
                </a:solidFill>
              </a:rPr>
              <a:t>或</a:t>
            </a:r>
            <a:r>
              <a:rPr lang="en-US" altLang="zh-CN">
                <a:solidFill>
                  <a:schemeClr val="tx1"/>
                </a:solidFill>
              </a:rPr>
              <a:t>Unicode</a:t>
            </a:r>
            <a:r>
              <a:rPr lang="zh-CN" altLang="en-US">
                <a:solidFill>
                  <a:schemeClr val="tx1"/>
                </a:solidFill>
              </a:rPr>
              <a:t>）中的符号</a:t>
            </a:r>
            <a:endParaRPr lang="zh-CN" altLang="en-US">
              <a:solidFill>
                <a:schemeClr val="tx1"/>
              </a:solidFill>
            </a:endParaRPr>
          </a:p>
          <a:p>
            <a:pPr lvl="1"/>
            <a:r>
              <a:rPr lang="zh-CN" altLang="en-US">
                <a:solidFill>
                  <a:schemeClr val="tx1"/>
                </a:solidFill>
              </a:rPr>
              <a:t>布尔类型：只取两个值（真或假）的数据类型</a:t>
            </a:r>
            <a:endParaRPr lang="zh-CN" altLang="en-US">
              <a:solidFill>
                <a:schemeClr val="tx1"/>
              </a:solidFill>
            </a:endParaRPr>
          </a:p>
          <a:p>
            <a:pPr lvl="1"/>
            <a:endParaRPr lang="zh-CN" altLang="en-US">
              <a:solidFill>
                <a:schemeClr val="tx1"/>
              </a:solidFil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p>
            <a:r>
              <a:rPr lang="zh-CN" altLang="en-US">
                <a:solidFill>
                  <a:schemeClr val="tx1"/>
                </a:solidFill>
              </a:rPr>
              <a:t>复合数据类型：是</a:t>
            </a:r>
            <a:r>
              <a:rPr lang="zh-CN" altLang="en-US">
                <a:solidFill>
                  <a:srgbClr val="FF0000"/>
                </a:solidFill>
              </a:rPr>
              <a:t>一组</a:t>
            </a:r>
            <a:r>
              <a:rPr lang="zh-CN" altLang="en-US">
                <a:solidFill>
                  <a:schemeClr val="tx1"/>
                </a:solidFill>
              </a:rPr>
              <a:t>元素，其中每个元素都是简单数据类型或复合数据类型</a:t>
            </a:r>
            <a:endParaRPr lang="zh-CN" altLang="en-US">
              <a:solidFill>
                <a:schemeClr val="tx1"/>
              </a:solidFill>
            </a:endParaRPr>
          </a:p>
          <a:p>
            <a:endParaRPr lang="zh-CN" altLang="en-US">
              <a:solidFill>
                <a:schemeClr val="tx1"/>
              </a:solidFill>
            </a:endParaRPr>
          </a:p>
          <a:p>
            <a:r>
              <a:rPr lang="zh-CN" altLang="en-US">
                <a:solidFill>
                  <a:schemeClr val="tx1"/>
                </a:solidFill>
              </a:rPr>
              <a:t>大多数语言定义了如下的复合数据类型</a:t>
            </a:r>
            <a:endParaRPr lang="zh-CN" altLang="en-US">
              <a:solidFill>
                <a:schemeClr val="tx1"/>
              </a:solidFill>
            </a:endParaRPr>
          </a:p>
          <a:p>
            <a:pPr lvl="1"/>
            <a:r>
              <a:rPr lang="zh-CN" altLang="en-US">
                <a:solidFill>
                  <a:srgbClr val="FF0000"/>
                </a:solidFill>
              </a:rPr>
              <a:t>数组</a:t>
            </a:r>
            <a:r>
              <a:rPr lang="zh-CN" altLang="en-US">
                <a:solidFill>
                  <a:schemeClr val="tx1"/>
                </a:solidFill>
              </a:rPr>
              <a:t>：是一组元素，其中每个元素具有</a:t>
            </a:r>
            <a:r>
              <a:rPr lang="zh-CN" altLang="en-US">
                <a:solidFill>
                  <a:srgbClr val="FF0000"/>
                </a:solidFill>
              </a:rPr>
              <a:t>相同类型</a:t>
            </a:r>
            <a:endParaRPr lang="zh-CN" altLang="en-US">
              <a:solidFill>
                <a:srgbClr val="FF0000"/>
              </a:solidFill>
            </a:endParaRPr>
          </a:p>
          <a:p>
            <a:pPr lvl="1"/>
            <a:r>
              <a:rPr lang="zh-CN" altLang="en-US">
                <a:solidFill>
                  <a:schemeClr val="tx1"/>
                </a:solidFill>
              </a:rPr>
              <a:t>记录：是一组元素，其中的元素</a:t>
            </a:r>
            <a:r>
              <a:rPr lang="zh-CN" altLang="en-US">
                <a:solidFill>
                  <a:srgbClr val="FF0000"/>
                </a:solidFill>
              </a:rPr>
              <a:t>可以</a:t>
            </a:r>
            <a:r>
              <a:rPr lang="zh-CN" altLang="en-US">
                <a:solidFill>
                  <a:schemeClr val="tx1"/>
                </a:solidFill>
              </a:rPr>
              <a:t>具有</a:t>
            </a:r>
            <a:r>
              <a:rPr lang="zh-CN" altLang="en-US">
                <a:solidFill>
                  <a:srgbClr val="FF0000"/>
                </a:solidFill>
              </a:rPr>
              <a:t>不同类型</a:t>
            </a:r>
            <a:endParaRPr lang="zh-CN" altLang="en-US">
              <a:solidFill>
                <a:srgbClr val="FF0000"/>
              </a:solidFill>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lnSpcReduction="10000"/>
          </a:bodyPr>
          <a:p>
            <a:r>
              <a:rPr lang="zh-CN" altLang="en-US">
                <a:solidFill>
                  <a:schemeClr val="tx1"/>
                </a:solidFill>
              </a:rPr>
              <a:t>变量</a:t>
            </a:r>
            <a:endParaRPr lang="zh-CN" altLang="en-US">
              <a:solidFill>
                <a:schemeClr val="tx1"/>
              </a:solidFill>
            </a:endParaRPr>
          </a:p>
          <a:p>
            <a:pPr marL="0" indent="0">
              <a:buNone/>
            </a:pPr>
            <a:r>
              <a:rPr lang="en-US" altLang="zh-CN">
                <a:solidFill>
                  <a:schemeClr val="tx1"/>
                </a:solidFill>
              </a:rPr>
              <a:t>	</a:t>
            </a:r>
            <a:r>
              <a:rPr lang="zh-CN" altLang="en-US">
                <a:solidFill>
                  <a:schemeClr val="tx1"/>
                </a:solidFill>
              </a:rPr>
              <a:t>是存储单元的名字，每个内存单元在计算机中都有一个地址，</a:t>
            </a:r>
            <a:endParaRPr lang="zh-CN" altLang="en-US">
              <a:solidFill>
                <a:schemeClr val="tx1"/>
              </a:solidFill>
            </a:endParaRPr>
          </a:p>
          <a:p>
            <a:pPr marL="0" indent="0">
              <a:buNone/>
            </a:pPr>
            <a:r>
              <a:rPr lang="zh-CN" altLang="en-US">
                <a:solidFill>
                  <a:schemeClr val="tx1"/>
                </a:solidFill>
              </a:rPr>
              <a:t>虽然计算机内部使用地址，但对程序员而言却不方便，使用变量来</a:t>
            </a:r>
            <a:endParaRPr lang="zh-CN" altLang="en-US">
              <a:solidFill>
                <a:schemeClr val="tx1"/>
              </a:solidFill>
            </a:endParaRPr>
          </a:p>
          <a:p>
            <a:pPr marL="0" indent="0">
              <a:buNone/>
            </a:pPr>
            <a:r>
              <a:rPr lang="zh-CN" altLang="en-US">
                <a:solidFill>
                  <a:schemeClr val="tx1"/>
                </a:solidFill>
              </a:rPr>
              <a:t>代替地址，</a:t>
            </a:r>
            <a:r>
              <a:rPr lang="zh-CN" altLang="en-US">
                <a:solidFill>
                  <a:srgbClr val="FF0000"/>
                </a:solidFill>
              </a:rPr>
              <a:t>变量具有数据类型</a:t>
            </a:r>
            <a:endParaRPr lang="zh-CN" altLang="en-US">
              <a:solidFill>
                <a:srgbClr val="FF0000"/>
              </a:solidFill>
            </a:endParaRPr>
          </a:p>
          <a:p>
            <a:endParaRPr lang="zh-CN" altLang="en-US">
              <a:solidFill>
                <a:srgbClr val="FF0000"/>
              </a:solidFill>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r>
              <a:rPr lang="zh-CN" altLang="en-US">
                <a:solidFill>
                  <a:schemeClr val="tx1"/>
                </a:solidFill>
              </a:rPr>
              <a:t>变量</a:t>
            </a:r>
            <a:r>
              <a:rPr lang="zh-CN" altLang="en-US">
                <a:solidFill>
                  <a:srgbClr val="FF0000"/>
                </a:solidFill>
              </a:rPr>
              <a:t>声明</a:t>
            </a:r>
            <a:endParaRPr lang="zh-CN" altLang="en-US">
              <a:solidFill>
                <a:srgbClr val="FF0000"/>
              </a:solidFill>
            </a:endParaRPr>
          </a:p>
          <a:p>
            <a:pPr marL="457200" lvl="1" indent="0">
              <a:buNone/>
            </a:pPr>
            <a:r>
              <a:rPr lang="zh-CN" altLang="en-US">
                <a:solidFill>
                  <a:schemeClr val="tx1"/>
                </a:solidFill>
              </a:rPr>
              <a:t>大多数过程式语言和面向对象语言要求变量在</a:t>
            </a:r>
            <a:r>
              <a:rPr lang="zh-CN" altLang="en-US">
                <a:solidFill>
                  <a:srgbClr val="FF0000"/>
                </a:solidFill>
              </a:rPr>
              <a:t>使用前</a:t>
            </a:r>
            <a:r>
              <a:rPr lang="zh-CN" altLang="en-US">
                <a:solidFill>
                  <a:schemeClr val="tx1"/>
                </a:solidFill>
              </a:rPr>
              <a:t>被声明，声明警告</a:t>
            </a:r>
            <a:endParaRPr lang="zh-CN" altLang="en-US">
              <a:solidFill>
                <a:schemeClr val="tx1"/>
              </a:solidFill>
            </a:endParaRPr>
          </a:p>
          <a:p>
            <a:pPr marL="457200" lvl="1" indent="0">
              <a:buNone/>
            </a:pPr>
            <a:r>
              <a:rPr lang="zh-CN" altLang="en-US">
                <a:solidFill>
                  <a:schemeClr val="tx1"/>
                </a:solidFill>
              </a:rPr>
              <a:t>计算机被赋予名字和类型的变量将在程序中使用。计算机预留出要求的存</a:t>
            </a:r>
            <a:endParaRPr lang="zh-CN" altLang="en-US">
              <a:solidFill>
                <a:schemeClr val="tx1"/>
              </a:solidFill>
            </a:endParaRPr>
          </a:p>
          <a:p>
            <a:pPr marL="457200" lvl="1" indent="0">
              <a:buNone/>
            </a:pPr>
            <a:r>
              <a:rPr lang="zh-CN" altLang="en-US">
                <a:solidFill>
                  <a:schemeClr val="tx1"/>
                </a:solidFill>
              </a:rPr>
              <a:t>储区域，并命名它</a:t>
            </a:r>
            <a:endParaRPr lang="zh-CN" altLang="en-US">
              <a:solidFill>
                <a:schemeClr val="tx1"/>
              </a:solidFill>
            </a:endParaRPr>
          </a:p>
          <a:p>
            <a:pPr lvl="1"/>
            <a:endParaRPr lang="zh-CN" altLang="en-US">
              <a:solidFill>
                <a:schemeClr val="tx1"/>
              </a:solidFill>
            </a:endParaRPr>
          </a:p>
          <a:p>
            <a:pPr lvl="1"/>
            <a:r>
              <a:rPr lang="zh-CN" altLang="en-US">
                <a:solidFill>
                  <a:schemeClr val="tx1"/>
                </a:solidFill>
              </a:rPr>
              <a:t>如在</a:t>
            </a:r>
            <a:r>
              <a:rPr lang="en-US" altLang="zh-CN">
                <a:solidFill>
                  <a:schemeClr val="tx1"/>
                </a:solidFill>
              </a:rPr>
              <a:t>C</a:t>
            </a:r>
            <a:r>
              <a:rPr lang="zh-CN" altLang="en-US">
                <a:solidFill>
                  <a:schemeClr val="tx1"/>
                </a:solidFill>
              </a:rPr>
              <a:t>、</a:t>
            </a:r>
            <a:r>
              <a:rPr lang="en-US" altLang="zh-CN">
                <a:solidFill>
                  <a:schemeClr val="tx1"/>
                </a:solidFill>
              </a:rPr>
              <a:t>C++</a:t>
            </a:r>
            <a:r>
              <a:rPr lang="zh-CN" altLang="en-US">
                <a:solidFill>
                  <a:schemeClr val="tx1"/>
                </a:solidFill>
              </a:rPr>
              <a:t>、</a:t>
            </a:r>
            <a:r>
              <a:rPr lang="en-US" altLang="zh-CN">
                <a:solidFill>
                  <a:schemeClr val="tx1"/>
                </a:solidFill>
              </a:rPr>
              <a:t>Java</a:t>
            </a:r>
            <a:r>
              <a:rPr lang="zh-CN" altLang="en-US">
                <a:solidFill>
                  <a:schemeClr val="tx1"/>
                </a:solidFill>
              </a:rPr>
              <a:t>等语言中可以定义三种变量数据类型：字符、整数和实数</a:t>
            </a:r>
            <a:endParaRPr lang="zh-CN" altLang="en-US">
              <a:solidFill>
                <a:schemeClr val="tx1"/>
              </a:solidFill>
            </a:endParaRPr>
          </a:p>
          <a:p>
            <a:pPr lvl="2"/>
            <a:r>
              <a:rPr lang="en-US" altLang="zh-CN">
                <a:solidFill>
                  <a:schemeClr val="tx1"/>
                </a:solidFill>
              </a:rPr>
              <a:t>char c</a:t>
            </a:r>
            <a:r>
              <a:rPr lang="zh-CN" altLang="en-US">
                <a:solidFill>
                  <a:schemeClr val="tx1"/>
                </a:solidFill>
              </a:rPr>
              <a:t>；</a:t>
            </a:r>
            <a:r>
              <a:rPr lang="en-US" altLang="zh-CN">
                <a:solidFill>
                  <a:schemeClr val="tx1"/>
                </a:solidFill>
              </a:rPr>
              <a:t>		</a:t>
            </a:r>
            <a:r>
              <a:rPr lang="zh-CN" altLang="en-US">
                <a:solidFill>
                  <a:schemeClr val="tx1"/>
                </a:solidFill>
              </a:rPr>
              <a:t>声明一个具有字符类型的变量</a:t>
            </a:r>
            <a:r>
              <a:rPr lang="en-US" altLang="zh-CN">
                <a:solidFill>
                  <a:schemeClr val="tx1"/>
                </a:solidFill>
              </a:rPr>
              <a:t>c</a:t>
            </a:r>
            <a:endParaRPr lang="zh-CN" altLang="en-US">
              <a:solidFill>
                <a:schemeClr val="tx1"/>
              </a:solidFill>
            </a:endParaRPr>
          </a:p>
          <a:p>
            <a:pPr lvl="2"/>
            <a:r>
              <a:rPr lang="en-US" altLang="zh-CN">
                <a:solidFill>
                  <a:schemeClr val="tx1"/>
                </a:solidFill>
              </a:rPr>
              <a:t>int num</a:t>
            </a:r>
            <a:r>
              <a:rPr lang="zh-CN" altLang="en-US">
                <a:solidFill>
                  <a:schemeClr val="tx1"/>
                </a:solidFill>
              </a:rPr>
              <a:t>；</a:t>
            </a:r>
            <a:r>
              <a:rPr lang="en-US" altLang="zh-CN">
                <a:solidFill>
                  <a:schemeClr val="tx1"/>
                </a:solidFill>
              </a:rPr>
              <a:t>		</a:t>
            </a:r>
            <a:r>
              <a:rPr lang="zh-CN" altLang="en-US">
                <a:solidFill>
                  <a:schemeClr val="tx1"/>
                </a:solidFill>
              </a:rPr>
              <a:t>声明整数类型变量</a:t>
            </a:r>
            <a:r>
              <a:rPr lang="en-US" altLang="zh-CN">
                <a:solidFill>
                  <a:schemeClr val="tx1"/>
                </a:solidFill>
              </a:rPr>
              <a:t>num</a:t>
            </a:r>
            <a:endParaRPr lang="zh-CN" altLang="en-US">
              <a:solidFill>
                <a:schemeClr val="tx1"/>
              </a:solidFill>
            </a:endParaRPr>
          </a:p>
          <a:p>
            <a:pPr lvl="2"/>
            <a:r>
              <a:rPr lang="en-US" altLang="zh-CN">
                <a:solidFill>
                  <a:schemeClr val="tx1"/>
                </a:solidFill>
              </a:rPr>
              <a:t>double result</a:t>
            </a:r>
            <a:r>
              <a:rPr lang="zh-CN" altLang="en-US">
                <a:solidFill>
                  <a:schemeClr val="tx1"/>
                </a:solidFill>
              </a:rPr>
              <a:t>；</a:t>
            </a:r>
            <a:r>
              <a:rPr lang="en-US" altLang="zh-CN">
                <a:solidFill>
                  <a:schemeClr val="tx1"/>
                </a:solidFill>
              </a:rPr>
              <a:t>	</a:t>
            </a:r>
            <a:r>
              <a:rPr lang="zh-CN" altLang="en-US">
                <a:solidFill>
                  <a:schemeClr val="tx1"/>
                </a:solidFill>
              </a:rPr>
              <a:t>声明实数类型变量</a:t>
            </a:r>
            <a:r>
              <a:rPr lang="en-US" altLang="zh-CN">
                <a:solidFill>
                  <a:schemeClr val="tx1"/>
                </a:solidFill>
              </a:rPr>
              <a:t>result</a:t>
            </a:r>
            <a:endParaRPr lang="en-US" altLang="zh-CN">
              <a:solidFill>
                <a:schemeClr val="tx1"/>
              </a:solidFill>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r>
              <a:rPr lang="zh-CN" altLang="en-US">
                <a:solidFill>
                  <a:schemeClr val="tx1"/>
                </a:solidFill>
              </a:rPr>
              <a:t>变量初始化</a:t>
            </a:r>
            <a:endParaRPr lang="zh-CN" altLang="en-US">
              <a:solidFill>
                <a:schemeClr val="tx1"/>
              </a:solidFill>
            </a:endParaRPr>
          </a:p>
          <a:p>
            <a:pPr marL="457200" lvl="1" indent="0">
              <a:buNone/>
            </a:pPr>
            <a:r>
              <a:rPr lang="zh-CN" altLang="en-US">
                <a:solidFill>
                  <a:schemeClr val="tx1"/>
                </a:solidFill>
              </a:rPr>
              <a:t>允许变量在声明时进行初始化，初始化就是在变量中存储一个值，如</a:t>
            </a:r>
            <a:endParaRPr lang="zh-CN" altLang="en-US">
              <a:solidFill>
                <a:schemeClr val="tx1"/>
              </a:solidFill>
            </a:endParaRPr>
          </a:p>
          <a:p>
            <a:pPr marL="457200" lvl="1" indent="0">
              <a:buNone/>
            </a:pPr>
            <a:r>
              <a:rPr lang="en-US" altLang="zh-CN">
                <a:solidFill>
                  <a:schemeClr val="tx1"/>
                </a:solidFill>
              </a:rPr>
              <a:t>char c = 'Z';</a:t>
            </a:r>
            <a:endParaRPr lang="en-US" altLang="zh-CN">
              <a:solidFill>
                <a:schemeClr val="tx1"/>
              </a:solidFill>
            </a:endParaRPr>
          </a:p>
          <a:p>
            <a:pPr marL="457200" lvl="1" indent="0">
              <a:buNone/>
            </a:pPr>
            <a:r>
              <a:rPr lang="en-US" altLang="zh-CN">
                <a:solidFill>
                  <a:schemeClr val="tx1"/>
                </a:solidFill>
              </a:rPr>
              <a:t>int num = 123;</a:t>
            </a:r>
            <a:endParaRPr lang="en-US" altLang="zh-CN">
              <a:solidFill>
                <a:schemeClr val="tx1"/>
              </a:solidFill>
            </a:endParaRPr>
          </a:p>
          <a:p>
            <a:pPr marL="457200" lvl="1" indent="0">
              <a:buNone/>
            </a:pPr>
            <a:r>
              <a:rPr lang="en-US" altLang="zh-CN">
                <a:solidFill>
                  <a:schemeClr val="tx1"/>
                </a:solidFill>
              </a:rPr>
              <a:t>double result = 256.782</a:t>
            </a:r>
            <a:endParaRPr lang="en-US" altLang="zh-CN">
              <a:solidFill>
                <a:schemeClr val="tx1"/>
              </a:solidFill>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r>
              <a:rPr lang="zh-CN" altLang="en-US">
                <a:solidFill>
                  <a:schemeClr val="tx1"/>
                </a:solidFill>
              </a:rPr>
              <a:t>字面值：是程序中使用的预定义的值。</a:t>
            </a: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1501775" y="2500630"/>
            <a:ext cx="8143875" cy="3676650"/>
          </a:xfrm>
          <a:prstGeom prst="rect">
            <a:avLst/>
          </a:prstGeom>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r>
              <a:rPr lang="zh-CN" altLang="en-US">
                <a:solidFill>
                  <a:srgbClr val="FF0000"/>
                </a:solidFill>
              </a:rPr>
              <a:t>常量</a:t>
            </a:r>
            <a:r>
              <a:rPr lang="zh-CN" altLang="en-US">
                <a:solidFill>
                  <a:schemeClr val="tx1"/>
                </a:solidFill>
              </a:rPr>
              <a:t>：是一个可以存储值的命名的位置，但常量在程序开始处被定义后就不能改变</a:t>
            </a:r>
            <a:endParaRPr lang="zh-CN" altLang="en-US">
              <a:solidFill>
                <a:schemeClr val="tx1"/>
              </a:solidFill>
            </a:endParaRPr>
          </a:p>
          <a:p>
            <a:endParaRPr lang="en-US" altLang="zh-CN">
              <a:solidFill>
                <a:schemeClr val="tx1"/>
              </a:solidFill>
            </a:endParaRPr>
          </a:p>
          <a:p>
            <a:endParaRPr lang="en-US" altLang="zh-CN">
              <a:solidFill>
                <a:schemeClr val="tx1"/>
              </a:solidFill>
            </a:endParaRPr>
          </a:p>
          <a:p>
            <a:endParaRPr lang="en-US" altLang="zh-CN">
              <a:solidFill>
                <a:schemeClr val="tx1"/>
              </a:solidFill>
            </a:endParaRPr>
          </a:p>
          <a:p>
            <a:r>
              <a:rPr lang="zh-CN" altLang="en-US">
                <a:solidFill>
                  <a:schemeClr val="tx1"/>
                </a:solidFill>
              </a:rPr>
              <a:t>注意常量（像变量一样）有类型，当常量被声明时，要定义它的类型</a:t>
            </a:r>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1085850" y="2887345"/>
            <a:ext cx="4600575" cy="885825"/>
          </a:xfrm>
          <a:prstGeom prst="rect">
            <a:avLst/>
          </a:prstGeom>
        </p:spPr>
      </p:pic>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r>
              <a:rPr lang="zh-CN">
                <a:solidFill>
                  <a:schemeClr val="tx1"/>
                </a:solidFill>
              </a:rPr>
              <a:t>输入和输出：几乎所有的程序都需要输入或输出数据，大多数程序设计语言使用一些</a:t>
            </a:r>
            <a:r>
              <a:rPr lang="zh-CN">
                <a:solidFill>
                  <a:srgbClr val="FF0000"/>
                </a:solidFill>
              </a:rPr>
              <a:t>预先定义</a:t>
            </a:r>
            <a:r>
              <a:rPr lang="zh-CN">
                <a:solidFill>
                  <a:schemeClr val="tx1"/>
                </a:solidFill>
              </a:rPr>
              <a:t>好的函数完成输入和输出</a:t>
            </a:r>
            <a:endParaRPr lang="zh-CN">
              <a:solidFill>
                <a:schemeClr val="tx1"/>
              </a:solidFill>
            </a:endParaRPr>
          </a:p>
          <a:p>
            <a:endParaRPr lang="zh-CN">
              <a:solidFill>
                <a:schemeClr val="tx1"/>
              </a:solidFill>
            </a:endParaRPr>
          </a:p>
          <a:p>
            <a:r>
              <a:rPr lang="zh-CN">
                <a:solidFill>
                  <a:schemeClr val="tx1"/>
                </a:solidFill>
              </a:rPr>
              <a:t>输入：数据通过语句或者预先定义的函数来完成输入。</a:t>
            </a:r>
            <a:r>
              <a:rPr lang="en-US" altLang="zh-CN">
                <a:solidFill>
                  <a:schemeClr val="tx1"/>
                </a:solidFill>
              </a:rPr>
              <a:t>C</a:t>
            </a:r>
            <a:r>
              <a:rPr lang="zh-CN" altLang="en-US">
                <a:solidFill>
                  <a:schemeClr val="tx1"/>
                </a:solidFill>
              </a:rPr>
              <a:t>语言有几个输入函数。如</a:t>
            </a:r>
            <a:r>
              <a:rPr lang="en-US" altLang="zh-CN">
                <a:solidFill>
                  <a:srgbClr val="FF0000"/>
                </a:solidFill>
              </a:rPr>
              <a:t>scanf</a:t>
            </a:r>
            <a:r>
              <a:rPr lang="zh-CN" altLang="en-US">
                <a:solidFill>
                  <a:srgbClr val="FF0000"/>
                </a:solidFill>
              </a:rPr>
              <a:t>函数</a:t>
            </a:r>
            <a:r>
              <a:rPr lang="zh-CN" altLang="en-US">
                <a:solidFill>
                  <a:schemeClr val="tx1"/>
                </a:solidFill>
              </a:rPr>
              <a:t>用来从键盘读取数据并格式化，把它存储在一个变量中</a:t>
            </a:r>
            <a:endParaRPr lang="zh-CN" altLang="en-US">
              <a:solidFill>
                <a:schemeClr val="tx1"/>
              </a:solidFill>
            </a:endParaRPr>
          </a:p>
          <a:p>
            <a:pPr lvl="1"/>
            <a:r>
              <a:rPr lang="en-US" altLang="zh-CN" sz="2400">
                <a:solidFill>
                  <a:schemeClr val="tx1"/>
                </a:solidFill>
              </a:rPr>
              <a:t>scanf(“%d” , &amp;num);    &amp;</a:t>
            </a:r>
            <a:r>
              <a:rPr lang="zh-CN" altLang="en-US" sz="2400">
                <a:solidFill>
                  <a:schemeClr val="tx1"/>
                </a:solidFill>
              </a:rPr>
              <a:t>地址符</a:t>
            </a:r>
            <a:endParaRPr lang="en-US" altLang="zh-CN" sz="2400">
              <a:solidFill>
                <a:schemeClr val="tx1"/>
              </a:solidFill>
            </a:endParaRPr>
          </a:p>
          <a:p>
            <a:pPr marL="457200" lvl="1" indent="0">
              <a:buNone/>
            </a:pPr>
            <a:r>
              <a:rPr lang="zh-CN" altLang="en-US">
                <a:solidFill>
                  <a:schemeClr val="tx1"/>
                </a:solidFill>
              </a:rPr>
              <a:t>当程序遇到该函数指令时，程序等待用户输入一个整数，然后将这个值存储在</a:t>
            </a:r>
            <a:r>
              <a:rPr lang="en-US" altLang="zh-CN">
                <a:solidFill>
                  <a:schemeClr val="tx1"/>
                </a:solidFill>
              </a:rPr>
              <a:t>num</a:t>
            </a:r>
            <a:r>
              <a:rPr lang="zh-CN" altLang="en-US">
                <a:solidFill>
                  <a:schemeClr val="tx1"/>
                </a:solidFill>
              </a:rPr>
              <a:t>中，</a:t>
            </a:r>
            <a:r>
              <a:rPr lang="en-US" altLang="zh-CN">
                <a:solidFill>
                  <a:schemeClr val="tx1"/>
                </a:solidFill>
              </a:rPr>
              <a:t>%d</a:t>
            </a:r>
            <a:r>
              <a:rPr lang="zh-CN" altLang="en-US">
                <a:solidFill>
                  <a:schemeClr val="tx1"/>
                </a:solidFill>
              </a:rPr>
              <a:t>告诉用户程序需要一个整型数据,</a:t>
            </a:r>
            <a:r>
              <a:rPr lang="en-US" altLang="zh-CN">
                <a:solidFill>
                  <a:schemeClr val="tx1"/>
                </a:solidFill>
              </a:rPr>
              <a:t>%d</a:t>
            </a:r>
            <a:r>
              <a:rPr lang="zh-CN" altLang="en-US">
                <a:solidFill>
                  <a:schemeClr val="tx1"/>
                </a:solidFill>
              </a:rPr>
              <a:t>是一个占位符</a:t>
            </a:r>
            <a:endParaRPr lang="zh-CN" altLang="en-US">
              <a:solidFill>
                <a:schemeClr val="tx1"/>
              </a:solidFill>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r>
              <a:rPr lang="zh-CN">
                <a:solidFill>
                  <a:schemeClr val="tx1"/>
                </a:solidFill>
              </a:rPr>
              <a:t>输出：数据通过语句或者</a:t>
            </a:r>
            <a:r>
              <a:rPr lang="zh-CN">
                <a:solidFill>
                  <a:srgbClr val="FF0000"/>
                </a:solidFill>
              </a:rPr>
              <a:t>预先定义</a:t>
            </a:r>
            <a:r>
              <a:rPr lang="zh-CN">
                <a:solidFill>
                  <a:schemeClr val="tx1"/>
                </a:solidFill>
              </a:rPr>
              <a:t>的函数完成输出。</a:t>
            </a:r>
            <a:r>
              <a:rPr lang="en-US" altLang="zh-CN">
                <a:solidFill>
                  <a:schemeClr val="tx1"/>
                </a:solidFill>
              </a:rPr>
              <a:t>C</a:t>
            </a:r>
            <a:r>
              <a:rPr lang="zh-CN" altLang="en-US">
                <a:solidFill>
                  <a:schemeClr val="tx1"/>
                </a:solidFill>
              </a:rPr>
              <a:t>语言有几个输出函数。如</a:t>
            </a:r>
            <a:r>
              <a:rPr lang="en-US" altLang="zh-CN">
                <a:solidFill>
                  <a:srgbClr val="FF0000"/>
                </a:solidFill>
              </a:rPr>
              <a:t>printf</a:t>
            </a:r>
            <a:r>
              <a:rPr lang="zh-CN" altLang="en-US">
                <a:solidFill>
                  <a:schemeClr val="tx1"/>
                </a:solidFill>
              </a:rPr>
              <a:t>函数能够在显示器上输出一个字符串</a:t>
            </a:r>
            <a:endParaRPr lang="zh-CN" altLang="en-US">
              <a:solidFill>
                <a:schemeClr val="tx1"/>
              </a:solidFill>
            </a:endParaRPr>
          </a:p>
          <a:p>
            <a:pPr lvl="1"/>
            <a:r>
              <a:rPr lang="en-US" altLang="zh-CN">
                <a:solidFill>
                  <a:schemeClr val="tx1"/>
                </a:solidFill>
              </a:rPr>
              <a:t>printf(“The value of the number is : %d” , num);</a:t>
            </a:r>
            <a:endParaRPr lang="en-US" altLang="zh-CN">
              <a:solidFill>
                <a:schemeClr val="tx1"/>
              </a:solidFill>
            </a:endParaRPr>
          </a:p>
          <a:p>
            <a:pPr lvl="1"/>
            <a:r>
              <a:rPr lang="zh-CN" altLang="en-US">
                <a:solidFill>
                  <a:schemeClr val="tx1"/>
                </a:solidFill>
              </a:rPr>
              <a:t>表示在文本字符串的末尾显示一个变量的值</a:t>
            </a:r>
            <a:endParaRPr lang="zh-CN" altLang="en-US">
              <a:solidFill>
                <a:schemeClr val="tx1"/>
              </a:solidFill>
            </a:endParaRPr>
          </a:p>
          <a:p>
            <a:pPr lvl="1"/>
            <a:endParaRPr lang="zh-CN" altLang="en-US">
              <a:solidFill>
                <a:schemeClr val="tx1"/>
              </a:solidFill>
            </a:endParaRPr>
          </a:p>
          <a:p>
            <a:pPr lvl="1"/>
            <a:r>
              <a:rPr lang="en-US" altLang="zh-CN">
                <a:sym typeface="+mn-ea"/>
              </a:rPr>
              <a:t>The value of the number is : 1</a:t>
            </a:r>
            <a:endParaRPr lang="zh-CN" altLang="en-US">
              <a:solidFill>
                <a:schemeClr val="tx1"/>
              </a:solidFill>
            </a:endParaRPr>
          </a:p>
          <a:p>
            <a:pPr marL="457200" lvl="1" indent="0">
              <a:buNone/>
            </a:pPr>
            <a:endParaRPr lang="zh-CN" altLang="en-US">
              <a:solidFill>
                <a:schemeClr val="tx1"/>
              </a:solidFill>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r>
              <a:rPr lang="zh-CN" altLang="en-US">
                <a:solidFill>
                  <a:srgbClr val="FF0000"/>
                </a:solidFill>
              </a:rPr>
              <a:t>表达式</a:t>
            </a:r>
            <a:r>
              <a:rPr lang="zh-CN" altLang="en-US">
                <a:solidFill>
                  <a:schemeClr val="tx1"/>
                </a:solidFill>
              </a:rPr>
              <a:t>：是由一系列操作数和运算符简化后的一个单一数值，如</a:t>
            </a:r>
            <a:r>
              <a:rPr lang="en-US" altLang="zh-CN">
                <a:solidFill>
                  <a:schemeClr val="tx1"/>
                </a:solidFill>
              </a:rPr>
              <a:t>				2 * 5 + 3 </a:t>
            </a:r>
            <a:endParaRPr lang="en-US" altLang="zh-CN">
              <a:solidFill>
                <a:schemeClr val="tx1"/>
              </a:solidFill>
            </a:endParaRPr>
          </a:p>
          <a:p>
            <a:endParaRPr lang="en-US" altLang="zh-CN">
              <a:solidFill>
                <a:schemeClr val="tx1"/>
              </a:solidFill>
            </a:endParaRPr>
          </a:p>
          <a:p>
            <a:r>
              <a:rPr lang="zh-CN" altLang="en-US">
                <a:solidFill>
                  <a:srgbClr val="FF0000"/>
                </a:solidFill>
              </a:rPr>
              <a:t>运算符</a:t>
            </a:r>
            <a:r>
              <a:rPr lang="zh-CN" altLang="en-US">
                <a:solidFill>
                  <a:schemeClr val="tx1"/>
                </a:solidFill>
              </a:rPr>
              <a:t>：是用来完成一个动作的特定语言的语法记号，最熟悉的一些运算符都是从数学中得到，如：乘法（</a:t>
            </a:r>
            <a:r>
              <a:rPr lang="en-US" altLang="zh-CN">
                <a:solidFill>
                  <a:schemeClr val="tx1"/>
                </a:solidFill>
              </a:rPr>
              <a:t>*</a:t>
            </a:r>
            <a:r>
              <a:rPr lang="zh-CN" altLang="en-US">
                <a:solidFill>
                  <a:schemeClr val="tx1"/>
                </a:solidFill>
              </a:rPr>
              <a:t>）是一个运算符，表示两个数相乘。每种语言都有运算符，并且它们在语法或规则等方面的使用是</a:t>
            </a:r>
            <a:r>
              <a:rPr lang="zh-CN" altLang="en-US">
                <a:solidFill>
                  <a:srgbClr val="FF0000"/>
                </a:solidFill>
              </a:rPr>
              <a:t>严格定义</a:t>
            </a:r>
            <a:r>
              <a:rPr lang="zh-CN" altLang="en-US">
                <a:solidFill>
                  <a:schemeClr val="tx1"/>
                </a:solidFill>
              </a:rPr>
              <a:t>的</a:t>
            </a:r>
            <a:endParaRPr lang="en-US" altLang="zh-CN">
              <a:solidFill>
                <a:schemeClr val="tx1"/>
              </a:solidFill>
            </a:endParaRPr>
          </a:p>
          <a:p>
            <a:pPr marL="457200" lvl="1" indent="0">
              <a:buNone/>
            </a:pPr>
            <a:endParaRPr lang="en-US" altLang="zh-CN">
              <a:solidFill>
                <a:schemeClr val="tx1"/>
              </a:solidFill>
            </a:endParaRPr>
          </a:p>
          <a:p>
            <a:pPr marL="457200" lvl="1" indent="0">
              <a:buNone/>
            </a:pPr>
            <a:endParaRPr lang="en-US" altLang="zh-CN">
              <a:solidFill>
                <a:schemeClr val="tx1"/>
              </a:solidFill>
            </a:endParaRPr>
          </a:p>
          <a:p>
            <a:pPr marL="457200" lvl="1" indent="0">
              <a:buNone/>
            </a:pPr>
            <a:endParaRPr lang="en-US" altLang="zh-CN">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八进制系统（以</a:t>
            </a:r>
            <a:r>
              <a:rPr lang="en-US" altLang="zh-CN">
                <a:sym typeface="+mn-ea"/>
              </a:rPr>
              <a:t>8</a:t>
            </a:r>
            <a:r>
              <a:rPr lang="zh-CN" altLang="en-US">
                <a:sym typeface="+mn-ea"/>
              </a:rPr>
              <a:t>为底）</a:t>
            </a:r>
            <a:r>
              <a:rPr lang="en-US" altLang="zh-CN">
                <a:sym typeface="+mn-ea"/>
              </a:rPr>
              <a:t>——</a:t>
            </a:r>
            <a:r>
              <a:rPr lang="zh-CN" altLang="en-US">
                <a:sym typeface="+mn-ea"/>
              </a:rPr>
              <a:t>实数</a:t>
            </a:r>
            <a:endParaRPr lang="zh-CN" altLang="en-US">
              <a:sym typeface="+mn-ea"/>
            </a:endParaRPr>
          </a:p>
        </p:txBody>
      </p:sp>
      <p:sp>
        <p:nvSpPr>
          <p:cNvPr id="3" name="内容占位符 2"/>
          <p:cNvSpPr/>
          <p:nvPr>
            <p:ph idx="1"/>
          </p:nvPr>
        </p:nvSpPr>
        <p:spPr/>
        <p:txBody>
          <a:bodyPr/>
          <a:p>
            <a:endParaRPr lang="zh-CN" altLang="en-US" sz="1800"/>
          </a:p>
          <a:p>
            <a:pPr marL="0" indent="0">
              <a:buNone/>
            </a:pPr>
            <a:endParaRPr lang="zh-CN" altLang="en-US" sz="1800">
              <a:solidFill>
                <a:srgbClr val="FF0000"/>
              </a:solidFill>
            </a:endParaRPr>
          </a:p>
        </p:txBody>
      </p:sp>
      <p:pic>
        <p:nvPicPr>
          <p:cNvPr id="4" name="图片 3"/>
          <p:cNvPicPr>
            <a:picLocks noChangeAspect="1"/>
          </p:cNvPicPr>
          <p:nvPr/>
        </p:nvPicPr>
        <p:blipFill>
          <a:blip r:embed="rId1"/>
          <a:stretch>
            <a:fillRect/>
          </a:stretch>
        </p:blipFill>
        <p:spPr>
          <a:xfrm>
            <a:off x="1918335" y="2875915"/>
            <a:ext cx="6846570" cy="1106170"/>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rgbClr val="FF0000"/>
                </a:solidFill>
              </a:rPr>
              <a:t>算术运算符</a:t>
            </a:r>
            <a:r>
              <a:rPr lang="zh-CN">
                <a:solidFill>
                  <a:schemeClr val="tx1"/>
                </a:solidFill>
              </a:rPr>
              <a:t>被用在大多数语言中，如</a:t>
            </a:r>
            <a:r>
              <a:rPr lang="en-US" altLang="zh-CN">
                <a:solidFill>
                  <a:schemeClr val="tx1"/>
                </a:solidFill>
              </a:rPr>
              <a:t>C</a:t>
            </a:r>
            <a:r>
              <a:rPr lang="zh-CN" altLang="en-US">
                <a:solidFill>
                  <a:schemeClr val="tx1"/>
                </a:solidFill>
              </a:rPr>
              <a:t>、</a:t>
            </a:r>
            <a:r>
              <a:rPr lang="en-US" altLang="zh-CN">
                <a:solidFill>
                  <a:schemeClr val="tx1"/>
                </a:solidFill>
              </a:rPr>
              <a:t>C++</a:t>
            </a:r>
            <a:r>
              <a:rPr lang="zh-CN" altLang="en-US">
                <a:solidFill>
                  <a:schemeClr val="tx1"/>
                </a:solidFill>
              </a:rPr>
              <a:t>、</a:t>
            </a:r>
            <a:r>
              <a:rPr lang="en-US" altLang="zh-CN">
                <a:solidFill>
                  <a:schemeClr val="tx1"/>
                </a:solidFill>
              </a:rPr>
              <a:t>Java</a:t>
            </a:r>
            <a:r>
              <a:rPr lang="zh-CN" altLang="en-US">
                <a:solidFill>
                  <a:schemeClr val="tx1"/>
                </a:solidFill>
              </a:rPr>
              <a:t>中的算术运算符</a:t>
            </a:r>
            <a:endParaRPr lang="zh-CN">
              <a:solidFill>
                <a:schemeClr val="tx1"/>
              </a:solidFill>
            </a:endParaRPr>
          </a:p>
          <a:p>
            <a:pPr marL="457200" lvl="1" indent="0">
              <a:buNone/>
            </a:pPr>
            <a:endParaRPr lang="zh-CN" altLang="zh-CN">
              <a:solidFill>
                <a:schemeClr val="tx1"/>
              </a:solidFill>
            </a:endParaRPr>
          </a:p>
          <a:p>
            <a:pPr marL="457200" lvl="1" indent="0">
              <a:buNone/>
            </a:pPr>
            <a:endParaRPr lang="en-US" altLang="zh-CN">
              <a:solidFill>
                <a:schemeClr val="tx1"/>
              </a:solidFill>
            </a:endParaRPr>
          </a:p>
          <a:p>
            <a:pPr marL="457200" lvl="1" indent="0">
              <a:buNone/>
            </a:pPr>
            <a:endParaRPr lang="en-US" altLang="zh-CN">
              <a:solidFill>
                <a:schemeClr val="tx1"/>
              </a:solidFill>
            </a:endParaRPr>
          </a:p>
          <a:p>
            <a:pPr marL="457200" lvl="1" indent="0">
              <a:buNone/>
            </a:pP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1308735" y="2788285"/>
            <a:ext cx="8953500" cy="3257550"/>
          </a:xfrm>
          <a:prstGeom prst="rect">
            <a:avLst/>
          </a:prstGeom>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rgbClr val="FF0000"/>
                </a:solidFill>
              </a:rPr>
              <a:t>关系运算符</a:t>
            </a:r>
            <a:r>
              <a:rPr lang="zh-CN">
                <a:solidFill>
                  <a:schemeClr val="tx1"/>
                </a:solidFill>
              </a:rPr>
              <a:t>用于比较两个数的大小关系，关系运算符的结果是逻辑值（</a:t>
            </a:r>
            <a:r>
              <a:rPr lang="en-US" altLang="zh-CN">
                <a:solidFill>
                  <a:schemeClr val="tx1"/>
                </a:solidFill>
              </a:rPr>
              <a:t>true</a:t>
            </a:r>
            <a:r>
              <a:rPr lang="zh-CN" altLang="en-US">
                <a:solidFill>
                  <a:schemeClr val="tx1"/>
                </a:solidFill>
              </a:rPr>
              <a:t>或</a:t>
            </a:r>
            <a:r>
              <a:rPr lang="en-US" altLang="zh-CN">
                <a:solidFill>
                  <a:schemeClr val="tx1"/>
                </a:solidFill>
              </a:rPr>
              <a:t>false</a:t>
            </a:r>
            <a:r>
              <a:rPr lang="zh-CN" altLang="en-US">
                <a:solidFill>
                  <a:schemeClr val="tx1"/>
                </a:solidFill>
              </a:rPr>
              <a:t>）</a:t>
            </a:r>
            <a:r>
              <a:rPr lang="zh-CN" altLang="en-US">
                <a:solidFill>
                  <a:schemeClr val="tx1"/>
                </a:solidFill>
              </a:rPr>
              <a:t>，</a:t>
            </a:r>
            <a:r>
              <a:rPr lang="zh-CN">
                <a:solidFill>
                  <a:schemeClr val="tx1"/>
                </a:solidFill>
              </a:rPr>
              <a:t>如</a:t>
            </a:r>
            <a:r>
              <a:rPr lang="en-US" altLang="zh-CN">
                <a:solidFill>
                  <a:schemeClr val="tx1"/>
                </a:solidFill>
              </a:rPr>
              <a:t>C</a:t>
            </a:r>
            <a:r>
              <a:rPr lang="zh-CN" altLang="en-US">
                <a:solidFill>
                  <a:schemeClr val="tx1"/>
                </a:solidFill>
              </a:rPr>
              <a:t>、</a:t>
            </a:r>
            <a:r>
              <a:rPr lang="en-US" altLang="zh-CN">
                <a:solidFill>
                  <a:schemeClr val="tx1"/>
                </a:solidFill>
              </a:rPr>
              <a:t>C++</a:t>
            </a:r>
            <a:r>
              <a:rPr lang="zh-CN" altLang="en-US">
                <a:solidFill>
                  <a:schemeClr val="tx1"/>
                </a:solidFill>
              </a:rPr>
              <a:t>、</a:t>
            </a:r>
            <a:r>
              <a:rPr lang="en-US" altLang="zh-CN">
                <a:solidFill>
                  <a:schemeClr val="tx1"/>
                </a:solidFill>
              </a:rPr>
              <a:t>Java</a:t>
            </a:r>
            <a:r>
              <a:rPr lang="zh-CN" altLang="en-US">
                <a:solidFill>
                  <a:schemeClr val="tx1"/>
                </a:solidFill>
              </a:rPr>
              <a:t>中的</a:t>
            </a:r>
            <a:r>
              <a:rPr lang="en-US" altLang="zh-CN">
                <a:solidFill>
                  <a:schemeClr val="tx1"/>
                </a:solidFill>
              </a:rPr>
              <a:t>6</a:t>
            </a:r>
            <a:r>
              <a:rPr lang="zh-CN" altLang="en-US">
                <a:solidFill>
                  <a:schemeClr val="tx1"/>
                </a:solidFill>
              </a:rPr>
              <a:t>种关系运算符</a:t>
            </a:r>
            <a:endParaRPr lang="zh-CN" altLang="zh-CN">
              <a:solidFill>
                <a:schemeClr val="tx1"/>
              </a:solidFill>
            </a:endParaRPr>
          </a:p>
          <a:p>
            <a:pPr marL="457200" lvl="1" indent="0">
              <a:buNone/>
            </a:pPr>
            <a:endParaRPr lang="en-US" altLang="zh-CN">
              <a:solidFill>
                <a:schemeClr val="tx1"/>
              </a:solidFill>
            </a:endParaRPr>
          </a:p>
          <a:p>
            <a:pPr marL="457200" lvl="1" indent="0">
              <a:buNone/>
            </a:pPr>
            <a:endParaRPr lang="en-US" altLang="zh-CN">
              <a:solidFill>
                <a:schemeClr val="tx1"/>
              </a:solidFill>
            </a:endParaRPr>
          </a:p>
          <a:p>
            <a:pPr marL="457200" lvl="1" indent="0">
              <a:buNone/>
            </a:pPr>
            <a:endParaRPr lang="en-US" altLang="zh-CN">
              <a:solidFill>
                <a:schemeClr val="tx1"/>
              </a:solidFill>
            </a:endParaRPr>
          </a:p>
        </p:txBody>
      </p:sp>
      <p:pic>
        <p:nvPicPr>
          <p:cNvPr id="5" name="图片 4"/>
          <p:cNvPicPr>
            <a:picLocks noChangeAspect="1"/>
          </p:cNvPicPr>
          <p:nvPr/>
        </p:nvPicPr>
        <p:blipFill>
          <a:blip r:embed="rId1"/>
          <a:stretch>
            <a:fillRect/>
          </a:stretch>
        </p:blipFill>
        <p:spPr>
          <a:xfrm>
            <a:off x="1525905" y="2993390"/>
            <a:ext cx="8829675" cy="2762250"/>
          </a:xfrm>
          <a:prstGeom prst="rect">
            <a:avLst/>
          </a:prstGeom>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ltLang="en-US">
                <a:solidFill>
                  <a:srgbClr val="FF0000"/>
                </a:solidFill>
              </a:rPr>
              <a:t>逻辑运算符</a:t>
            </a:r>
            <a:r>
              <a:rPr lang="zh-CN" altLang="en-US">
                <a:solidFill>
                  <a:schemeClr val="tx1"/>
                </a:solidFill>
              </a:rPr>
              <a:t>是逻辑值（</a:t>
            </a:r>
            <a:r>
              <a:rPr lang="en-US" altLang="zh-CN">
                <a:solidFill>
                  <a:schemeClr val="tx1"/>
                </a:solidFill>
              </a:rPr>
              <a:t>true</a:t>
            </a:r>
            <a:r>
              <a:rPr lang="zh-CN" altLang="en-US">
                <a:solidFill>
                  <a:schemeClr val="tx1"/>
                </a:solidFill>
              </a:rPr>
              <a:t>或</a:t>
            </a:r>
            <a:r>
              <a:rPr lang="en-US" altLang="zh-CN">
                <a:solidFill>
                  <a:schemeClr val="tx1"/>
                </a:solidFill>
              </a:rPr>
              <a:t>false</a:t>
            </a:r>
            <a:r>
              <a:rPr lang="zh-CN" altLang="en-US">
                <a:solidFill>
                  <a:schemeClr val="tx1"/>
                </a:solidFill>
              </a:rPr>
              <a:t>）组合后得到的一个新值，</a:t>
            </a:r>
            <a:r>
              <a:rPr lang="en-US" altLang="zh-CN">
                <a:solidFill>
                  <a:schemeClr val="tx1"/>
                </a:solidFill>
              </a:rPr>
              <a:t>C</a:t>
            </a:r>
            <a:r>
              <a:rPr lang="zh-CN" altLang="en-US">
                <a:solidFill>
                  <a:schemeClr val="tx1"/>
                </a:solidFill>
              </a:rPr>
              <a:t>语言中使用的</a:t>
            </a:r>
            <a:r>
              <a:rPr lang="en-US" altLang="zh-CN">
                <a:solidFill>
                  <a:schemeClr val="tx1"/>
                </a:solidFill>
              </a:rPr>
              <a:t>3</a:t>
            </a:r>
            <a:r>
              <a:rPr lang="zh-CN" altLang="en-US">
                <a:solidFill>
                  <a:schemeClr val="tx1"/>
                </a:solidFill>
              </a:rPr>
              <a:t>种逻辑运算符</a:t>
            </a:r>
            <a:endParaRPr lang="en-US" altLang="zh-CN">
              <a:solidFill>
                <a:schemeClr val="tx1"/>
              </a:solidFill>
            </a:endParaRPr>
          </a:p>
          <a:p>
            <a:pPr marL="457200" lvl="1" indent="0">
              <a:buNone/>
            </a:pPr>
            <a:endParaRPr lang="en-US" altLang="zh-CN">
              <a:solidFill>
                <a:schemeClr val="tx1"/>
              </a:solidFill>
            </a:endParaRPr>
          </a:p>
          <a:p>
            <a:pPr marL="457200" lvl="1" indent="0">
              <a:buNone/>
            </a:pPr>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2061845" y="3176905"/>
            <a:ext cx="8829675" cy="1943100"/>
          </a:xfrm>
          <a:prstGeom prst="rect">
            <a:avLst/>
          </a:prstGeom>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ltLang="en-US">
                <a:solidFill>
                  <a:schemeClr val="tx1"/>
                </a:solidFill>
              </a:rPr>
              <a:t>操作数接收一个运算符的动作，对于任何一个运算符可能有</a:t>
            </a:r>
            <a:r>
              <a:rPr lang="en-US" altLang="zh-CN">
                <a:solidFill>
                  <a:schemeClr val="tx1"/>
                </a:solidFill>
              </a:rPr>
              <a:t>1</a:t>
            </a:r>
            <a:r>
              <a:rPr lang="zh-CN" altLang="en-US">
                <a:solidFill>
                  <a:schemeClr val="tx1"/>
                </a:solidFill>
              </a:rPr>
              <a:t>个或多个操作数，如除法运算的操作数是被除数和除数。</a:t>
            </a:r>
            <a:endParaRPr lang="en-US" altLang="zh-CN">
              <a:solidFill>
                <a:schemeClr val="tx1"/>
              </a:solidFill>
            </a:endParaRPr>
          </a:p>
          <a:p>
            <a:pPr marL="457200" lvl="1" indent="0">
              <a:buNone/>
            </a:pPr>
            <a:endParaRPr lang="en-US" altLang="zh-CN">
              <a:solidFill>
                <a:schemeClr val="tx1"/>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rgbClr val="FF0000"/>
                </a:solidFill>
              </a:rPr>
              <a:t>语句</a:t>
            </a:r>
            <a:r>
              <a:rPr lang="zh-CN">
                <a:solidFill>
                  <a:schemeClr val="tx1"/>
                </a:solidFill>
              </a:rPr>
              <a:t>：每条语句都使程序执行一个相应</a:t>
            </a:r>
            <a:r>
              <a:rPr lang="zh-CN">
                <a:solidFill>
                  <a:srgbClr val="FF0000"/>
                </a:solidFill>
              </a:rPr>
              <a:t>动作</a:t>
            </a:r>
            <a:r>
              <a:rPr lang="zh-CN">
                <a:solidFill>
                  <a:schemeClr val="tx1"/>
                </a:solidFill>
              </a:rPr>
              <a:t>。它被直接翻译成一条或多条计算机可执行的指令</a:t>
            </a:r>
            <a:endParaRPr lang="zh-CN">
              <a:solidFill>
                <a:schemeClr val="tx1"/>
              </a:solidFill>
            </a:endParaRPr>
          </a:p>
          <a:p>
            <a:pPr lvl="2"/>
            <a:r>
              <a:rPr lang="zh-CN">
                <a:solidFill>
                  <a:srgbClr val="FF0000"/>
                </a:solidFill>
              </a:rPr>
              <a:t>赋值语句</a:t>
            </a:r>
            <a:r>
              <a:rPr lang="zh-CN">
                <a:solidFill>
                  <a:schemeClr val="tx1"/>
                </a:solidFill>
              </a:rPr>
              <a:t>：给变量赋值，它存储一个值在变量中，该变量是声明部分已经被创建的。在我们的 算法中，使用符号</a:t>
            </a:r>
            <a:r>
              <a:rPr lang="en-US" altLang="zh-CN">
                <a:solidFill>
                  <a:schemeClr val="tx1"/>
                </a:solidFill>
              </a:rPr>
              <a:t>“&lt;--”</a:t>
            </a:r>
            <a:r>
              <a:rPr lang="zh-CN" altLang="en-US">
                <a:solidFill>
                  <a:schemeClr val="tx1"/>
                </a:solidFill>
              </a:rPr>
              <a:t>定义赋值。大多数语言（如</a:t>
            </a:r>
            <a:r>
              <a:rPr lang="en-US" altLang="zh-CN">
                <a:solidFill>
                  <a:schemeClr val="tx1"/>
                </a:solidFill>
              </a:rPr>
              <a:t>C</a:t>
            </a:r>
            <a:r>
              <a:rPr lang="zh-CN" altLang="en-US">
                <a:solidFill>
                  <a:schemeClr val="tx1"/>
                </a:solidFill>
              </a:rPr>
              <a:t>、</a:t>
            </a:r>
            <a:r>
              <a:rPr lang="en-US" altLang="zh-CN">
                <a:solidFill>
                  <a:schemeClr val="tx1"/>
                </a:solidFill>
              </a:rPr>
              <a:t>Java</a:t>
            </a:r>
            <a:r>
              <a:rPr lang="zh-CN" altLang="en-US">
                <a:solidFill>
                  <a:schemeClr val="tx1"/>
                </a:solidFill>
              </a:rPr>
              <a:t>等）使用</a:t>
            </a:r>
            <a:r>
              <a:rPr lang="en-US" altLang="zh-CN">
                <a:solidFill>
                  <a:schemeClr val="tx1"/>
                </a:solidFill>
              </a:rPr>
              <a:t>“</a:t>
            </a:r>
            <a:r>
              <a:rPr lang="en-US" altLang="zh-CN">
                <a:solidFill>
                  <a:srgbClr val="FF0000"/>
                </a:solidFill>
              </a:rPr>
              <a:t>=</a:t>
            </a:r>
            <a:r>
              <a:rPr lang="en-US" altLang="zh-CN">
                <a:solidFill>
                  <a:schemeClr val="tx1"/>
                </a:solidFill>
              </a:rPr>
              <a:t>”</a:t>
            </a:r>
            <a:r>
              <a:rPr lang="zh-CN" altLang="en-US">
                <a:solidFill>
                  <a:schemeClr val="tx1"/>
                </a:solidFill>
              </a:rPr>
              <a:t>来赋值，其他语言（如</a:t>
            </a:r>
            <a:r>
              <a:rPr lang="en-US" altLang="zh-CN">
                <a:solidFill>
                  <a:schemeClr val="tx1"/>
                </a:solidFill>
              </a:rPr>
              <a:t>Ada</a:t>
            </a:r>
            <a:r>
              <a:rPr lang="zh-CN" altLang="en-US">
                <a:solidFill>
                  <a:schemeClr val="tx1"/>
                </a:solidFill>
              </a:rPr>
              <a:t>或</a:t>
            </a:r>
            <a:r>
              <a:rPr lang="en-US" altLang="zh-CN">
                <a:solidFill>
                  <a:schemeClr val="tx1"/>
                </a:solidFill>
              </a:rPr>
              <a:t>Pascal</a:t>
            </a:r>
            <a:r>
              <a:rPr lang="zh-CN" altLang="en-US">
                <a:solidFill>
                  <a:schemeClr val="tx1"/>
                </a:solidFill>
              </a:rPr>
              <a:t>）使用</a:t>
            </a:r>
            <a:r>
              <a:rPr lang="en-US" altLang="zh-CN">
                <a:solidFill>
                  <a:schemeClr val="tx1"/>
                </a:solidFill>
              </a:rPr>
              <a:t>“:=”</a:t>
            </a:r>
            <a:r>
              <a:rPr lang="zh-CN" altLang="en-US">
                <a:solidFill>
                  <a:schemeClr val="tx1"/>
                </a:solidFill>
              </a:rPr>
              <a:t>来赋值</a:t>
            </a:r>
            <a:endParaRPr lang="zh-CN" altLang="en-US">
              <a:solidFill>
                <a:schemeClr val="tx1"/>
              </a:solidFill>
            </a:endParaRPr>
          </a:p>
          <a:p>
            <a:pPr lvl="2"/>
            <a:endParaRPr lang="zh-CN" altLang="en-US">
              <a:solidFill>
                <a:schemeClr val="tx1"/>
              </a:solidFill>
            </a:endParaRPr>
          </a:p>
          <a:p>
            <a:pPr lvl="2"/>
            <a:r>
              <a:rPr lang="zh-CN">
                <a:solidFill>
                  <a:srgbClr val="FF0000"/>
                </a:solidFill>
              </a:rPr>
              <a:t>复合语句</a:t>
            </a:r>
            <a:r>
              <a:rPr lang="zh-CN">
                <a:solidFill>
                  <a:schemeClr val="tx1"/>
                </a:solidFill>
              </a:rPr>
              <a:t>：是一个包含</a:t>
            </a:r>
            <a:r>
              <a:rPr lang="en-US" altLang="zh-CN">
                <a:solidFill>
                  <a:schemeClr val="tx1"/>
                </a:solidFill>
              </a:rPr>
              <a:t>0</a:t>
            </a:r>
            <a:r>
              <a:rPr lang="zh-CN" altLang="en-US">
                <a:solidFill>
                  <a:schemeClr val="tx1"/>
                </a:solidFill>
              </a:rPr>
              <a:t>个或多个语句的代码单元。它也被称为块。复合语句成为一个整体。复合语句包括一个</a:t>
            </a:r>
            <a:r>
              <a:rPr lang="zh-CN" altLang="en-US">
                <a:solidFill>
                  <a:srgbClr val="FF0000"/>
                </a:solidFill>
              </a:rPr>
              <a:t>左大括号</a:t>
            </a:r>
            <a:r>
              <a:rPr lang="zh-CN" altLang="en-US">
                <a:solidFill>
                  <a:schemeClr val="tx1"/>
                </a:solidFill>
              </a:rPr>
              <a:t>、一个可选语句段以及一个</a:t>
            </a:r>
            <a:r>
              <a:rPr lang="zh-CN" altLang="en-US">
                <a:solidFill>
                  <a:srgbClr val="FF0000"/>
                </a:solidFill>
              </a:rPr>
              <a:t>右大括号</a:t>
            </a:r>
            <a:r>
              <a:rPr lang="zh-CN" altLang="en-US">
                <a:solidFill>
                  <a:schemeClr val="tx1"/>
                </a:solidFill>
              </a:rPr>
              <a:t>，如</a:t>
            </a:r>
            <a:endParaRPr lang="zh-CN" altLang="en-US">
              <a:solidFill>
                <a:schemeClr val="tx1"/>
              </a:solidFill>
            </a:endParaRPr>
          </a:p>
          <a:p>
            <a:pPr marL="3200400" lvl="7" indent="0">
              <a:buNone/>
            </a:pPr>
            <a:r>
              <a:rPr lang="en-US" altLang="zh-CN">
                <a:solidFill>
                  <a:schemeClr val="tx1"/>
                </a:solidFill>
              </a:rPr>
              <a:t>{</a:t>
            </a:r>
            <a:endParaRPr lang="en-US" altLang="zh-CN">
              <a:solidFill>
                <a:schemeClr val="tx1"/>
              </a:solidFill>
            </a:endParaRPr>
          </a:p>
          <a:p>
            <a:pPr marL="3657600" lvl="8" indent="0">
              <a:buNone/>
            </a:pPr>
            <a:r>
              <a:rPr lang="en-US" altLang="zh-CN">
                <a:solidFill>
                  <a:schemeClr val="tx1"/>
                </a:solidFill>
              </a:rPr>
              <a:t>x = 1</a:t>
            </a:r>
            <a:r>
              <a:rPr lang="zh-CN" altLang="en-US">
                <a:solidFill>
                  <a:schemeClr val="tx1"/>
                </a:solidFill>
              </a:rPr>
              <a:t>；</a:t>
            </a:r>
            <a:endParaRPr lang="zh-CN" altLang="en-US">
              <a:solidFill>
                <a:schemeClr val="tx1"/>
              </a:solidFill>
            </a:endParaRPr>
          </a:p>
          <a:p>
            <a:pPr marL="3657600" lvl="8" indent="0">
              <a:buNone/>
            </a:pPr>
            <a:r>
              <a:rPr lang="en-US" altLang="zh-CN">
                <a:solidFill>
                  <a:schemeClr val="tx1"/>
                </a:solidFill>
              </a:rPr>
              <a:t>y = 20</a:t>
            </a:r>
            <a:r>
              <a:rPr lang="zh-CN" altLang="en-US">
                <a:solidFill>
                  <a:schemeClr val="tx1"/>
                </a:solidFill>
              </a:rPr>
              <a:t>；</a:t>
            </a:r>
            <a:endParaRPr lang="en-US" altLang="zh-CN">
              <a:solidFill>
                <a:schemeClr val="tx1"/>
              </a:solidFill>
            </a:endParaRPr>
          </a:p>
          <a:p>
            <a:pPr marL="3200400" lvl="7" indent="0">
              <a:buNone/>
            </a:pPr>
            <a:r>
              <a:rPr lang="en-US" altLang="zh-CN">
                <a:solidFill>
                  <a:schemeClr val="tx1"/>
                </a:solidFill>
              </a:rPr>
              <a:t>}</a:t>
            </a:r>
            <a:endParaRPr lang="zh-CN">
              <a:solidFill>
                <a:schemeClr val="tx1"/>
              </a:solidFill>
            </a:endParaRPr>
          </a:p>
          <a:p>
            <a:pPr lvl="1">
              <a:buNone/>
            </a:pPr>
            <a:endParaRPr lang="zh-CN">
              <a:solidFill>
                <a:schemeClr val="tx1"/>
              </a:solidFill>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chemeClr val="tx1"/>
                </a:solidFill>
              </a:rPr>
              <a:t>语句：</a:t>
            </a:r>
            <a:endParaRPr lang="zh-CN">
              <a:solidFill>
                <a:schemeClr val="tx1"/>
              </a:solidFill>
            </a:endParaRPr>
          </a:p>
          <a:p>
            <a:pPr lvl="2"/>
            <a:r>
              <a:rPr lang="zh-CN" altLang="en-US">
                <a:solidFill>
                  <a:srgbClr val="FF0000"/>
                </a:solidFill>
              </a:rPr>
              <a:t>控制语句</a:t>
            </a:r>
            <a:r>
              <a:rPr lang="zh-CN" altLang="en-US">
                <a:solidFill>
                  <a:schemeClr val="tx1"/>
                </a:solidFill>
              </a:rPr>
              <a:t>：是语句的集合，在过程式语言中作为一个程序执行。语句通常是一行接一行执行的，但是有时候需要</a:t>
            </a:r>
            <a:r>
              <a:rPr lang="zh-CN" altLang="en-US">
                <a:solidFill>
                  <a:srgbClr val="FF0000"/>
                </a:solidFill>
              </a:rPr>
              <a:t>改变执行顺序</a:t>
            </a:r>
            <a:r>
              <a:rPr lang="zh-CN" altLang="en-US">
                <a:solidFill>
                  <a:schemeClr val="tx1"/>
                </a:solidFill>
              </a:rPr>
              <a:t>，如：去重复执一行或一组语句，两组语句的执行依赖于布尔值</a:t>
            </a:r>
            <a:endParaRPr lang="zh-CN" altLang="en-US">
              <a:solidFill>
                <a:schemeClr val="tx1"/>
              </a:solidFill>
            </a:endParaRPr>
          </a:p>
          <a:p>
            <a:pPr lvl="2"/>
            <a:r>
              <a:rPr lang="zh-CN" altLang="en-US">
                <a:solidFill>
                  <a:schemeClr val="tx1"/>
                </a:solidFill>
              </a:rPr>
              <a:t>大多数强制性语言都有两路和多路选择语句。两路选择通过</a:t>
            </a:r>
            <a:r>
              <a:rPr lang="en-US" altLang="zh-CN">
                <a:solidFill>
                  <a:srgbClr val="FF0000"/>
                </a:solidFill>
              </a:rPr>
              <a:t>if-else</a:t>
            </a:r>
            <a:r>
              <a:rPr lang="zh-CN" altLang="en-US">
                <a:solidFill>
                  <a:schemeClr val="tx1"/>
                </a:solidFill>
              </a:rPr>
              <a:t>语句取得，多路选择通过</a:t>
            </a:r>
            <a:r>
              <a:rPr lang="en-US" altLang="zh-CN">
                <a:solidFill>
                  <a:schemeClr val="tx1"/>
                </a:solidFill>
              </a:rPr>
              <a:t>switch</a:t>
            </a:r>
            <a:r>
              <a:rPr lang="zh-CN" altLang="en-US">
                <a:solidFill>
                  <a:schemeClr val="tx1"/>
                </a:solidFill>
              </a:rPr>
              <a:t>（或</a:t>
            </a:r>
            <a:r>
              <a:rPr lang="en-US" altLang="zh-CN">
                <a:solidFill>
                  <a:schemeClr val="tx1"/>
                </a:solidFill>
              </a:rPr>
              <a:t>case</a:t>
            </a:r>
            <a:r>
              <a:rPr lang="zh-CN" altLang="en-US">
                <a:solidFill>
                  <a:schemeClr val="tx1"/>
                </a:solidFill>
              </a:rPr>
              <a:t>）语句取得</a:t>
            </a:r>
            <a:endParaRPr lang="zh-CN" altLang="en-US">
              <a:solidFill>
                <a:schemeClr val="tx1"/>
              </a:solidFill>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chemeClr val="tx1"/>
                </a:solidFill>
              </a:rPr>
              <a:t>语句：</a:t>
            </a:r>
            <a:endParaRPr lang="zh-CN">
              <a:solidFill>
                <a:schemeClr val="tx1"/>
              </a:solidFill>
            </a:endParaRPr>
          </a:p>
          <a:p>
            <a:pPr lvl="2"/>
            <a:r>
              <a:rPr lang="zh-CN" altLang="en-US">
                <a:solidFill>
                  <a:schemeClr val="tx1"/>
                </a:solidFill>
              </a:rPr>
              <a:t>选择语句</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3752850" y="2102485"/>
            <a:ext cx="6296025" cy="4629150"/>
          </a:xfrm>
          <a:prstGeom prst="rect">
            <a:avLst/>
          </a:prstGeom>
        </p:spPr>
      </p:pic>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chemeClr val="tx1"/>
                </a:solidFill>
              </a:rPr>
              <a:t>语句：</a:t>
            </a:r>
            <a:endParaRPr lang="zh-CN">
              <a:solidFill>
                <a:schemeClr val="tx1"/>
              </a:solidFill>
            </a:endParaRPr>
          </a:p>
          <a:p>
            <a:pPr lvl="2"/>
            <a:r>
              <a:rPr lang="zh-CN" altLang="en-US">
                <a:solidFill>
                  <a:srgbClr val="FF0000"/>
                </a:solidFill>
              </a:rPr>
              <a:t>循环语句</a:t>
            </a:r>
            <a:r>
              <a:rPr lang="zh-CN" altLang="en-US">
                <a:solidFill>
                  <a:schemeClr val="tx1"/>
                </a:solidFill>
              </a:rPr>
              <a:t>：大多数强制性语言定义了</a:t>
            </a:r>
            <a:r>
              <a:rPr lang="en-US" altLang="zh-CN">
                <a:solidFill>
                  <a:schemeClr val="tx1"/>
                </a:solidFill>
              </a:rPr>
              <a:t>1-3</a:t>
            </a:r>
            <a:r>
              <a:rPr lang="zh-CN" altLang="en-US">
                <a:solidFill>
                  <a:schemeClr val="tx1"/>
                </a:solidFill>
              </a:rPr>
              <a:t>个能实现重复的循环语句</a:t>
            </a:r>
            <a:endParaRPr lang="zh-CN" altLang="en-US">
              <a:solidFill>
                <a:schemeClr val="tx1"/>
              </a:solidFill>
            </a:endParaRPr>
          </a:p>
          <a:p>
            <a:pPr lvl="2"/>
            <a:endParaRPr lang="zh-CN" altLang="en-US">
              <a:solidFill>
                <a:schemeClr val="tx1"/>
              </a:solidFill>
            </a:endParaRPr>
          </a:p>
          <a:p>
            <a:pPr lvl="2"/>
            <a:r>
              <a:rPr lang="en-US" altLang="zh-CN">
                <a:solidFill>
                  <a:schemeClr val="tx1"/>
                </a:solidFill>
              </a:rPr>
              <a:t>C</a:t>
            </a:r>
            <a:r>
              <a:rPr lang="zh-CN" altLang="en-US">
                <a:solidFill>
                  <a:schemeClr val="tx1"/>
                </a:solidFill>
              </a:rPr>
              <a:t>语言中主要的重复语句是</a:t>
            </a:r>
            <a:r>
              <a:rPr lang="en-US" altLang="zh-CN">
                <a:solidFill>
                  <a:schemeClr val="tx1"/>
                </a:solidFill>
              </a:rPr>
              <a:t>while</a:t>
            </a:r>
            <a:r>
              <a:rPr lang="zh-CN" altLang="en-US">
                <a:solidFill>
                  <a:schemeClr val="tx1"/>
                </a:solidFill>
              </a:rPr>
              <a:t>循环。</a:t>
            </a:r>
            <a:r>
              <a:rPr lang="en-US" altLang="zh-CN">
                <a:solidFill>
                  <a:schemeClr val="tx1"/>
                </a:solidFill>
              </a:rPr>
              <a:t>while</a:t>
            </a:r>
            <a:r>
              <a:rPr lang="zh-CN" altLang="en-US">
                <a:solidFill>
                  <a:schemeClr val="tx1"/>
                </a:solidFill>
              </a:rPr>
              <a:t>循环是一个</a:t>
            </a:r>
            <a:r>
              <a:rPr lang="zh-CN" altLang="en-US">
                <a:solidFill>
                  <a:srgbClr val="FF0000"/>
                </a:solidFill>
              </a:rPr>
              <a:t>预先检查</a:t>
            </a:r>
            <a:r>
              <a:rPr lang="zh-CN" altLang="en-US">
                <a:solidFill>
                  <a:schemeClr val="tx1"/>
                </a:solidFill>
              </a:rPr>
              <a:t>的循环，它检查测试表达式的值。如果值为真，则进入循环迭代一次，然后再检测。</a:t>
            </a:r>
            <a:r>
              <a:rPr lang="en-US" altLang="zh-CN">
                <a:solidFill>
                  <a:schemeClr val="tx1"/>
                </a:solidFill>
              </a:rPr>
              <a:t>while</a:t>
            </a:r>
            <a:r>
              <a:rPr lang="zh-CN" altLang="en-US">
                <a:solidFill>
                  <a:schemeClr val="tx1"/>
                </a:solidFill>
              </a:rPr>
              <a:t>循环被认为是</a:t>
            </a:r>
            <a:r>
              <a:rPr lang="zh-CN" altLang="en-US">
                <a:solidFill>
                  <a:srgbClr val="FF0000"/>
                </a:solidFill>
              </a:rPr>
              <a:t>事件控制</a:t>
            </a:r>
            <a:r>
              <a:rPr lang="zh-CN" altLang="en-US">
                <a:solidFill>
                  <a:schemeClr val="tx1"/>
                </a:solidFill>
              </a:rPr>
              <a:t>循环。循环将一直持续到一个事件的发生，即 被检查的表达式的值为假时，退出循环</a:t>
            </a:r>
            <a:endParaRPr lang="zh-CN" altLang="en-US">
              <a:solidFill>
                <a:schemeClr val="tx1"/>
              </a:solidFill>
            </a:endParaRPr>
          </a:p>
          <a:p>
            <a:pPr lvl="2"/>
            <a:endParaRPr lang="en-US" altLang="zh-CN">
              <a:solidFill>
                <a:schemeClr val="tx1"/>
              </a:solidFill>
            </a:endParaRPr>
          </a:p>
          <a:p>
            <a:pPr lvl="2"/>
            <a:r>
              <a:rPr lang="en-US" altLang="zh-CN">
                <a:solidFill>
                  <a:srgbClr val="FF0000"/>
                </a:solidFill>
              </a:rPr>
              <a:t>for</a:t>
            </a:r>
            <a:r>
              <a:rPr lang="zh-CN" altLang="en-US">
                <a:solidFill>
                  <a:srgbClr val="FF0000"/>
                </a:solidFill>
              </a:rPr>
              <a:t>循环</a:t>
            </a:r>
            <a:r>
              <a:rPr lang="zh-CN" altLang="en-US">
                <a:solidFill>
                  <a:schemeClr val="tx1"/>
                </a:solidFill>
              </a:rPr>
              <a:t>也是一个先测试循环，它是一个计数器控制循环，计数器被初始化为一个初始值，然后每一次循环中增加（或减少），当计数器的值达到预定值时循环退出</a:t>
            </a:r>
            <a:endParaRPr lang="zh-CN" altLang="en-US">
              <a:solidFill>
                <a:schemeClr val="tx1"/>
              </a:solidFill>
            </a:endParaRPr>
          </a:p>
          <a:p>
            <a:pPr lvl="2"/>
            <a:endParaRPr lang="en-US" altLang="zh-CN">
              <a:solidFill>
                <a:schemeClr val="tx1"/>
              </a:solidFill>
            </a:endParaRPr>
          </a:p>
          <a:p>
            <a:pPr lvl="2"/>
            <a:r>
              <a:rPr lang="en-US" altLang="zh-CN">
                <a:solidFill>
                  <a:srgbClr val="FF0000"/>
                </a:solidFill>
              </a:rPr>
              <a:t>do</a:t>
            </a:r>
            <a:r>
              <a:rPr lang="zh-CN" altLang="en-US">
                <a:solidFill>
                  <a:srgbClr val="FF0000"/>
                </a:solidFill>
              </a:rPr>
              <a:t>循环</a:t>
            </a:r>
            <a:r>
              <a:rPr lang="zh-CN" altLang="en-US">
                <a:solidFill>
                  <a:schemeClr val="tx1"/>
                </a:solidFill>
              </a:rPr>
              <a:t>也是一个事件控制循环，它是一个</a:t>
            </a:r>
            <a:r>
              <a:rPr lang="zh-CN" altLang="en-US">
                <a:solidFill>
                  <a:srgbClr val="FF0000"/>
                </a:solidFill>
              </a:rPr>
              <a:t>后测试循环</a:t>
            </a:r>
            <a:r>
              <a:rPr lang="zh-CN" altLang="en-US">
                <a:solidFill>
                  <a:schemeClr val="tx1"/>
                </a:solidFill>
              </a:rPr>
              <a:t>。循环首先进行一次迭代后，测试表达式的值。如果是假，则终止，如果是真，就再进行一次循环而后再测试</a:t>
            </a:r>
            <a:endParaRPr lang="zh-CN" altLang="en-US">
              <a:solidFill>
                <a:schemeClr val="tx1"/>
              </a:solidFill>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chemeClr val="tx1"/>
                </a:solidFill>
              </a:rPr>
              <a:t>语句：</a:t>
            </a:r>
            <a:endParaRPr lang="zh-CN">
              <a:solidFill>
                <a:schemeClr val="tx1"/>
              </a:solidFill>
            </a:endParaRPr>
          </a:p>
          <a:p>
            <a:pPr lvl="2"/>
            <a:r>
              <a:rPr lang="zh-CN" altLang="en-US">
                <a:solidFill>
                  <a:schemeClr val="tx1"/>
                </a:solidFill>
              </a:rPr>
              <a:t>循环语句</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3538220" y="2008505"/>
            <a:ext cx="7429500" cy="4572000"/>
          </a:xfrm>
          <a:prstGeom prst="rect">
            <a:avLst/>
          </a:prstGeom>
        </p:spPr>
      </p:pic>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rgbClr val="FF0000"/>
                </a:solidFill>
              </a:rPr>
              <a:t>子程序</a:t>
            </a:r>
            <a:r>
              <a:rPr lang="zh-CN">
                <a:solidFill>
                  <a:schemeClr val="tx1"/>
                </a:solidFill>
              </a:rPr>
              <a:t>：那些完成单一任务的这些过程的子集能集合在一起，放在它们自己的程序单元中，也就是子程序，子程序使得程序变得</a:t>
            </a:r>
            <a:r>
              <a:rPr lang="zh-CN">
                <a:solidFill>
                  <a:srgbClr val="FF0000"/>
                </a:solidFill>
              </a:rPr>
              <a:t>更结构化</a:t>
            </a:r>
            <a:endParaRPr lang="zh-CN">
              <a:solidFill>
                <a:schemeClr val="tx1"/>
              </a:solidFill>
            </a:endParaRPr>
          </a:p>
          <a:p>
            <a:pPr marL="457200" lvl="1" indent="0">
              <a:buNone/>
            </a:pPr>
            <a:endParaRPr lang="zh-CN" altLang="en-US">
              <a:solidFill>
                <a:schemeClr val="tx1"/>
              </a:solidFill>
            </a:endParaRPr>
          </a:p>
          <a:p>
            <a:pPr marL="457200" lvl="1" indent="0">
              <a:buNone/>
            </a:pPr>
            <a:r>
              <a:rPr lang="zh-CN" altLang="en-US">
                <a:solidFill>
                  <a:schemeClr val="tx1"/>
                </a:solidFill>
              </a:rPr>
              <a:t>完成特定任务的子程序能</a:t>
            </a:r>
            <a:r>
              <a:rPr lang="zh-CN" altLang="en-US">
                <a:solidFill>
                  <a:srgbClr val="FF0000"/>
                </a:solidFill>
              </a:rPr>
              <a:t>一次编写，多次调用</a:t>
            </a:r>
            <a:endParaRPr lang="zh-CN" altLang="en-US">
              <a:solidFill>
                <a:srgbClr val="FF0000"/>
              </a:solidFill>
            </a:endParaRPr>
          </a:p>
        </p:txBody>
      </p:sp>
      <p:pic>
        <p:nvPicPr>
          <p:cNvPr id="5" name="图片 4"/>
          <p:cNvPicPr>
            <a:picLocks noChangeAspect="1"/>
          </p:cNvPicPr>
          <p:nvPr/>
        </p:nvPicPr>
        <p:blipFill>
          <a:blip r:embed="rId1"/>
          <a:stretch>
            <a:fillRect/>
          </a:stretch>
        </p:blipFill>
        <p:spPr>
          <a:xfrm>
            <a:off x="3673475" y="3797935"/>
            <a:ext cx="3771900" cy="26765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4</a:t>
            </a:r>
            <a:r>
              <a:rPr lang="zh-CN" altLang="en-US">
                <a:sym typeface="+mn-ea"/>
              </a:rPr>
              <a:t>种位置数字系统的小结</a:t>
            </a:r>
            <a:endParaRPr lang="zh-CN" altLang="en-US">
              <a:sym typeface="+mn-ea"/>
            </a:endParaRPr>
          </a:p>
        </p:txBody>
      </p:sp>
      <p:sp>
        <p:nvSpPr>
          <p:cNvPr id="3" name="内容占位符 2"/>
          <p:cNvSpPr/>
          <p:nvPr>
            <p:ph idx="1"/>
          </p:nvPr>
        </p:nvSpPr>
        <p:spPr/>
        <p:txBody>
          <a:bodyPr/>
          <a:p>
            <a:endParaRPr lang="zh-CN" altLang="en-US" sz="1800"/>
          </a:p>
          <a:p>
            <a:pPr marL="0" indent="0">
              <a:buNone/>
            </a:pPr>
            <a:endParaRPr lang="zh-CN" altLang="en-US" sz="1800">
              <a:solidFill>
                <a:srgbClr val="FF0000"/>
              </a:solidFill>
            </a:endParaRPr>
          </a:p>
        </p:txBody>
      </p:sp>
      <p:pic>
        <p:nvPicPr>
          <p:cNvPr id="5" name="图片 4"/>
          <p:cNvPicPr>
            <a:picLocks noChangeAspect="1"/>
          </p:cNvPicPr>
          <p:nvPr/>
        </p:nvPicPr>
        <p:blipFill>
          <a:blip r:embed="rId1"/>
          <a:stretch>
            <a:fillRect/>
          </a:stretch>
        </p:blipFill>
        <p:spPr>
          <a:xfrm>
            <a:off x="1304290" y="1974215"/>
            <a:ext cx="10049510" cy="2908935"/>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chemeClr val="tx1"/>
                </a:solidFill>
              </a:rPr>
              <a:t>子程序</a:t>
            </a:r>
            <a:endParaRPr lang="zh-CN">
              <a:solidFill>
                <a:schemeClr val="tx1"/>
              </a:solidFill>
            </a:endParaRPr>
          </a:p>
          <a:p>
            <a:pPr marL="457200" lvl="1" indent="0">
              <a:buNone/>
            </a:pPr>
            <a:r>
              <a:rPr lang="en-US" altLang="zh-CN">
                <a:solidFill>
                  <a:schemeClr val="tx1"/>
                </a:solidFill>
              </a:rPr>
              <a:t>	</a:t>
            </a:r>
            <a:r>
              <a:rPr lang="zh-CN" altLang="en-US">
                <a:solidFill>
                  <a:srgbClr val="FF0000"/>
                </a:solidFill>
              </a:rPr>
              <a:t>局部变量</a:t>
            </a:r>
            <a:r>
              <a:rPr lang="zh-CN" altLang="en-US">
                <a:solidFill>
                  <a:schemeClr val="tx1"/>
                </a:solidFill>
              </a:rPr>
              <a:t>：在过程式语言中，就像主程序一样，子程序能调用预定义的过程，在局部对象上操作。当子程序每次调用时，这些局部对象或局部变量被创建，当控制从子程序返回时被销毁，局部对象属于子程序</a:t>
            </a:r>
            <a:endParaRPr lang="zh-CN" altLang="en-US">
              <a:solidFill>
                <a:schemeClr val="tx1"/>
              </a:solidFill>
            </a:endParaRPr>
          </a:p>
          <a:p>
            <a:pPr marL="457200" lvl="1" indent="0">
              <a:buNone/>
            </a:pPr>
            <a:endParaRPr lang="en-US" altLang="zh-CN">
              <a:solidFill>
                <a:schemeClr val="tx1"/>
              </a:solidFill>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chemeClr val="tx1"/>
                </a:solidFill>
              </a:rPr>
              <a:t>子程序</a:t>
            </a:r>
            <a:endParaRPr lang="zh-CN">
              <a:solidFill>
                <a:schemeClr val="tx1"/>
              </a:solidFill>
            </a:endParaRPr>
          </a:p>
          <a:p>
            <a:pPr marL="457200" lvl="1" indent="0">
              <a:buNone/>
            </a:pPr>
            <a:r>
              <a:rPr lang="en-US" altLang="zh-CN">
                <a:solidFill>
                  <a:schemeClr val="tx1"/>
                </a:solidFill>
              </a:rPr>
              <a:t>	</a:t>
            </a:r>
            <a:r>
              <a:rPr lang="zh-CN" altLang="en-US">
                <a:solidFill>
                  <a:schemeClr val="tx1"/>
                </a:solidFill>
              </a:rPr>
              <a:t>参数：主程序调用子程序使用</a:t>
            </a:r>
            <a:r>
              <a:rPr lang="zh-CN" altLang="en-US">
                <a:solidFill>
                  <a:srgbClr val="FF0000"/>
                </a:solidFill>
              </a:rPr>
              <a:t>参数</a:t>
            </a:r>
            <a:r>
              <a:rPr lang="zh-CN" altLang="en-US">
                <a:solidFill>
                  <a:schemeClr val="tx1"/>
                </a:solidFill>
              </a:rPr>
              <a:t>传递一些数据，在主程序中称为</a:t>
            </a:r>
            <a:r>
              <a:rPr lang="zh-CN" altLang="en-US">
                <a:solidFill>
                  <a:srgbClr val="FF0000"/>
                </a:solidFill>
              </a:rPr>
              <a:t>实际参数</a:t>
            </a:r>
            <a:r>
              <a:rPr lang="zh-CN" altLang="en-US">
                <a:solidFill>
                  <a:schemeClr val="tx1"/>
                </a:solidFill>
              </a:rPr>
              <a:t>，在子程序中称为</a:t>
            </a:r>
            <a:r>
              <a:rPr lang="zh-CN" altLang="en-US">
                <a:solidFill>
                  <a:srgbClr val="FF0000"/>
                </a:solidFill>
              </a:rPr>
              <a:t>形式参数</a:t>
            </a:r>
            <a:r>
              <a:rPr lang="zh-CN" altLang="en-US">
                <a:solidFill>
                  <a:schemeClr val="tx1"/>
                </a:solidFill>
              </a:rPr>
              <a:t>。</a:t>
            </a:r>
            <a:endParaRPr lang="zh-CN" altLang="en-US">
              <a:solidFill>
                <a:schemeClr val="tx1"/>
              </a:solidFill>
            </a:endParaRPr>
          </a:p>
          <a:p>
            <a:pPr marL="457200" lvl="1" indent="0">
              <a:buNone/>
            </a:pPr>
            <a:endParaRPr lang="zh-CN" altLang="en-US">
              <a:solidFill>
                <a:schemeClr val="tx1"/>
              </a:solidFill>
            </a:endParaRPr>
          </a:p>
          <a:p>
            <a:pPr marL="457200" lvl="1" indent="0">
              <a:buNone/>
            </a:pPr>
            <a:r>
              <a:rPr lang="zh-CN" altLang="en-US">
                <a:solidFill>
                  <a:schemeClr val="tx1"/>
                </a:solidFill>
              </a:rPr>
              <a:t>主程序可以通过两种方式来给子程序传递参数</a:t>
            </a:r>
            <a:endParaRPr lang="zh-CN" altLang="en-US">
              <a:solidFill>
                <a:schemeClr val="tx1"/>
              </a:solidFill>
            </a:endParaRPr>
          </a:p>
          <a:p>
            <a:pPr lvl="1"/>
            <a:r>
              <a:rPr lang="en-US" altLang="zh-CN">
                <a:solidFill>
                  <a:schemeClr val="tx1"/>
                </a:solidFill>
              </a:rPr>
              <a:t>	</a:t>
            </a:r>
            <a:r>
              <a:rPr lang="zh-CN" altLang="en-US">
                <a:solidFill>
                  <a:schemeClr val="tx1"/>
                </a:solidFill>
              </a:rPr>
              <a:t>传值</a:t>
            </a:r>
            <a:endParaRPr lang="zh-CN" altLang="en-US">
              <a:solidFill>
                <a:schemeClr val="tx1"/>
              </a:solidFill>
            </a:endParaRPr>
          </a:p>
          <a:p>
            <a:pPr lvl="1"/>
            <a:r>
              <a:rPr lang="en-US" altLang="zh-CN">
                <a:solidFill>
                  <a:schemeClr val="tx1"/>
                </a:solidFill>
              </a:rPr>
              <a:t>	</a:t>
            </a:r>
            <a:r>
              <a:rPr lang="zh-CN" altLang="en-US">
                <a:solidFill>
                  <a:schemeClr val="tx1"/>
                </a:solidFill>
              </a:rPr>
              <a:t>传引用</a:t>
            </a:r>
            <a:endParaRPr lang="en-US" altLang="zh-CN">
              <a:solidFill>
                <a:schemeClr val="tx1"/>
              </a:solidFill>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chemeClr val="tx1"/>
                </a:solidFill>
              </a:rPr>
              <a:t>子程序</a:t>
            </a:r>
            <a:endParaRPr lang="zh-CN">
              <a:solidFill>
                <a:schemeClr val="tx1"/>
              </a:solidFill>
            </a:endParaRPr>
          </a:p>
          <a:p>
            <a:pPr marL="457200" lvl="1" indent="0">
              <a:buNone/>
            </a:pPr>
            <a:r>
              <a:rPr lang="en-US" altLang="zh-CN">
                <a:solidFill>
                  <a:schemeClr val="tx1"/>
                </a:solidFill>
              </a:rPr>
              <a:t>	</a:t>
            </a:r>
            <a:r>
              <a:rPr lang="zh-CN" altLang="en-US">
                <a:solidFill>
                  <a:srgbClr val="FF0000"/>
                </a:solidFill>
              </a:rPr>
              <a:t>参数</a:t>
            </a:r>
            <a:r>
              <a:rPr lang="zh-CN">
                <a:solidFill>
                  <a:srgbClr val="FF0000"/>
                </a:solidFill>
              </a:rPr>
              <a:t>传值</a:t>
            </a:r>
            <a:r>
              <a:rPr lang="zh-CN">
                <a:solidFill>
                  <a:schemeClr val="tx1"/>
                </a:solidFill>
              </a:rPr>
              <a:t>：在传值参数中主程序和子程序创建两个不同对象（变量）。在主程序中创建的对象属于主程序，在子程序中创建的对象属于子程序。因为作用域不同，所以相同的对象可以有相同的名字或不同的名字。</a:t>
            </a:r>
            <a:endParaRPr lang="zh-CN">
              <a:solidFill>
                <a:schemeClr val="tx1"/>
              </a:solidFill>
            </a:endParaRPr>
          </a:p>
          <a:p>
            <a:pPr marL="457200" lvl="1" indent="0">
              <a:buNone/>
            </a:pPr>
            <a:endParaRPr lang="zh-CN">
              <a:solidFill>
                <a:schemeClr val="tx1"/>
              </a:solidFill>
            </a:endParaRPr>
          </a:p>
          <a:p>
            <a:pPr marL="457200" lvl="1" indent="0">
              <a:buNone/>
            </a:pPr>
            <a:r>
              <a:rPr lang="zh-CN">
                <a:solidFill>
                  <a:schemeClr val="tx1"/>
                </a:solidFill>
              </a:rPr>
              <a:t>主程序和子程序的通信是</a:t>
            </a:r>
            <a:r>
              <a:rPr lang="zh-CN">
                <a:solidFill>
                  <a:srgbClr val="FF0000"/>
                </a:solidFill>
              </a:rPr>
              <a:t>单方向</a:t>
            </a:r>
            <a:r>
              <a:rPr lang="zh-CN">
                <a:solidFill>
                  <a:schemeClr val="tx1"/>
                </a:solidFill>
              </a:rPr>
              <a:t>的，从主程序到子程序。主程序传递实际参数的值，存储到子程序中相应的形式参数中。从子程序到主程序没有参数的通信</a:t>
            </a:r>
            <a:endParaRPr lang="zh-CN">
              <a:solidFill>
                <a:schemeClr val="tx1"/>
              </a:solidFill>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chemeClr val="tx1"/>
                </a:solidFill>
              </a:rPr>
              <a:t>子程序：</a:t>
            </a:r>
            <a:r>
              <a:rPr lang="zh-CN" altLang="en-US">
                <a:solidFill>
                  <a:srgbClr val="FF0000"/>
                </a:solidFill>
              </a:rPr>
              <a:t>参数</a:t>
            </a:r>
            <a:r>
              <a:rPr lang="zh-CN">
                <a:solidFill>
                  <a:srgbClr val="FF0000"/>
                </a:solidFill>
              </a:rPr>
              <a:t>传值</a:t>
            </a:r>
            <a:endParaRPr lang="zh-CN">
              <a:solidFill>
                <a:schemeClr val="tx1"/>
              </a:solidFill>
            </a:endParaRPr>
          </a:p>
        </p:txBody>
      </p:sp>
      <p:pic>
        <p:nvPicPr>
          <p:cNvPr id="4" name="图片 3"/>
          <p:cNvPicPr>
            <a:picLocks noChangeAspect="1"/>
          </p:cNvPicPr>
          <p:nvPr/>
        </p:nvPicPr>
        <p:blipFill>
          <a:blip r:embed="rId1"/>
          <a:stretch>
            <a:fillRect/>
          </a:stretch>
        </p:blipFill>
        <p:spPr>
          <a:xfrm>
            <a:off x="2012315" y="2498725"/>
            <a:ext cx="8534400" cy="3876675"/>
          </a:xfrm>
          <a:prstGeom prst="rect">
            <a:avLst/>
          </a:prstGeom>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a:xfrm>
            <a:off x="838200" y="1416685"/>
            <a:ext cx="10515600" cy="4760595"/>
          </a:xfrm>
        </p:spPr>
        <p:txBody>
          <a:bodyPr>
            <a:normAutofit/>
          </a:bodyPr>
          <a:p>
            <a:pPr marL="457200" lvl="1" indent="0">
              <a:buNone/>
            </a:pPr>
            <a:r>
              <a:rPr lang="zh-CN">
                <a:solidFill>
                  <a:schemeClr val="tx1"/>
                </a:solidFill>
              </a:rPr>
              <a:t>子程序：</a:t>
            </a:r>
            <a:r>
              <a:rPr lang="zh-CN" altLang="en-US">
                <a:solidFill>
                  <a:srgbClr val="FF0000"/>
                </a:solidFill>
              </a:rPr>
              <a:t>参数</a:t>
            </a:r>
            <a:r>
              <a:rPr lang="zh-CN">
                <a:solidFill>
                  <a:srgbClr val="FF0000"/>
                </a:solidFill>
              </a:rPr>
              <a:t>传值</a:t>
            </a:r>
            <a:endParaRPr lang="zh-CN">
              <a:solidFill>
                <a:schemeClr val="tx1"/>
              </a:solidFill>
            </a:endParaRPr>
          </a:p>
        </p:txBody>
      </p:sp>
      <p:pic>
        <p:nvPicPr>
          <p:cNvPr id="4" name="图片 3"/>
          <p:cNvPicPr>
            <a:picLocks noChangeAspect="1"/>
          </p:cNvPicPr>
          <p:nvPr/>
        </p:nvPicPr>
        <p:blipFill>
          <a:blip r:embed="rId1"/>
          <a:stretch>
            <a:fillRect/>
          </a:stretch>
        </p:blipFill>
        <p:spPr>
          <a:xfrm>
            <a:off x="1513840" y="1854200"/>
            <a:ext cx="8429625" cy="695325"/>
          </a:xfrm>
          <a:prstGeom prst="rect">
            <a:avLst/>
          </a:prstGeom>
        </p:spPr>
      </p:pic>
      <p:pic>
        <p:nvPicPr>
          <p:cNvPr id="6" name="图片 5"/>
          <p:cNvPicPr>
            <a:picLocks noChangeAspect="1"/>
          </p:cNvPicPr>
          <p:nvPr/>
        </p:nvPicPr>
        <p:blipFill>
          <a:blip r:embed="rId2"/>
          <a:stretch>
            <a:fillRect/>
          </a:stretch>
        </p:blipFill>
        <p:spPr>
          <a:xfrm>
            <a:off x="1570990" y="2409190"/>
            <a:ext cx="8372475" cy="4562475"/>
          </a:xfrm>
          <a:prstGeom prst="rect">
            <a:avLst/>
          </a:prstGeom>
        </p:spPr>
      </p:pic>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p:txBody>
          <a:bodyPr>
            <a:normAutofit/>
          </a:bodyPr>
          <a:p>
            <a:pPr marL="457200" lvl="1" indent="0">
              <a:buNone/>
            </a:pPr>
            <a:r>
              <a:rPr lang="zh-CN">
                <a:solidFill>
                  <a:schemeClr val="tx1"/>
                </a:solidFill>
              </a:rPr>
              <a:t>子程序：</a:t>
            </a:r>
            <a:r>
              <a:rPr lang="zh-CN" altLang="en-US">
                <a:solidFill>
                  <a:srgbClr val="FF0000"/>
                </a:solidFill>
              </a:rPr>
              <a:t>参数</a:t>
            </a:r>
            <a:r>
              <a:rPr lang="zh-CN">
                <a:solidFill>
                  <a:srgbClr val="FF0000"/>
                </a:solidFill>
              </a:rPr>
              <a:t>传值</a:t>
            </a:r>
            <a:endParaRPr lang="zh-CN">
              <a:solidFill>
                <a:schemeClr val="tx1"/>
              </a:solidFill>
            </a:endParaRPr>
          </a:p>
        </p:txBody>
      </p:sp>
      <p:pic>
        <p:nvPicPr>
          <p:cNvPr id="5" name="图片 4"/>
          <p:cNvPicPr>
            <a:picLocks noChangeAspect="1"/>
          </p:cNvPicPr>
          <p:nvPr/>
        </p:nvPicPr>
        <p:blipFill>
          <a:blip r:embed="rId1"/>
          <a:stretch>
            <a:fillRect/>
          </a:stretch>
        </p:blipFill>
        <p:spPr>
          <a:xfrm>
            <a:off x="1497965" y="2818765"/>
            <a:ext cx="8715375" cy="2800350"/>
          </a:xfrm>
          <a:prstGeom prst="rect">
            <a:avLst/>
          </a:prstGeom>
        </p:spPr>
      </p:pic>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a:xfrm>
            <a:off x="838200" y="1691005"/>
            <a:ext cx="10515600" cy="4486275"/>
          </a:xfrm>
        </p:spPr>
        <p:txBody>
          <a:bodyPr>
            <a:normAutofit/>
          </a:bodyPr>
          <a:p>
            <a:pPr marL="457200" lvl="1" indent="0">
              <a:buNone/>
            </a:pPr>
            <a:r>
              <a:rPr lang="zh-CN">
                <a:solidFill>
                  <a:schemeClr val="tx1"/>
                </a:solidFill>
              </a:rPr>
              <a:t>子程序：</a:t>
            </a:r>
            <a:endParaRPr lang="zh-CN">
              <a:solidFill>
                <a:schemeClr val="tx1"/>
              </a:solidFill>
            </a:endParaRPr>
          </a:p>
          <a:p>
            <a:pPr marL="457200" lvl="1" indent="0">
              <a:buNone/>
            </a:pPr>
            <a:r>
              <a:rPr lang="en-US" altLang="zh-CN">
                <a:solidFill>
                  <a:schemeClr val="tx1"/>
                </a:solidFill>
              </a:rPr>
              <a:t>	</a:t>
            </a:r>
            <a:r>
              <a:rPr lang="zh-CN" altLang="en-US">
                <a:solidFill>
                  <a:srgbClr val="FF0000"/>
                </a:solidFill>
              </a:rPr>
              <a:t>参数</a:t>
            </a:r>
            <a:r>
              <a:rPr lang="zh-CN">
                <a:solidFill>
                  <a:srgbClr val="FF0000"/>
                </a:solidFill>
              </a:rPr>
              <a:t>传引用</a:t>
            </a:r>
            <a:endParaRPr lang="zh-CN">
              <a:solidFill>
                <a:schemeClr val="tx1"/>
              </a:solidFill>
            </a:endParaRPr>
          </a:p>
        </p:txBody>
      </p:sp>
      <p:pic>
        <p:nvPicPr>
          <p:cNvPr id="5" name="图片 4"/>
          <p:cNvPicPr>
            <a:picLocks noChangeAspect="1"/>
          </p:cNvPicPr>
          <p:nvPr/>
        </p:nvPicPr>
        <p:blipFill>
          <a:blip r:embed="rId1"/>
          <a:stretch>
            <a:fillRect/>
          </a:stretch>
        </p:blipFill>
        <p:spPr>
          <a:xfrm>
            <a:off x="1776095" y="2652395"/>
            <a:ext cx="8639175" cy="1552575"/>
          </a:xfrm>
          <a:prstGeom prst="rect">
            <a:avLst/>
          </a:prstGeom>
        </p:spPr>
      </p:pic>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a:xfrm>
            <a:off x="838200" y="1691005"/>
            <a:ext cx="10515600" cy="4486275"/>
          </a:xfrm>
        </p:spPr>
        <p:txBody>
          <a:bodyPr>
            <a:normAutofit/>
          </a:bodyPr>
          <a:p>
            <a:pPr marL="457200" lvl="1" indent="0">
              <a:buNone/>
            </a:pPr>
            <a:r>
              <a:rPr lang="zh-CN">
                <a:solidFill>
                  <a:schemeClr val="tx1"/>
                </a:solidFill>
              </a:rPr>
              <a:t>子程序：</a:t>
            </a:r>
            <a:endParaRPr lang="zh-CN">
              <a:solidFill>
                <a:schemeClr val="tx1"/>
              </a:solidFill>
            </a:endParaRPr>
          </a:p>
          <a:p>
            <a:pPr marL="457200" lvl="1" indent="0">
              <a:buNone/>
            </a:pPr>
            <a:r>
              <a:rPr lang="en-US" altLang="zh-CN">
                <a:solidFill>
                  <a:schemeClr val="tx1"/>
                </a:solidFill>
              </a:rPr>
              <a:t>	</a:t>
            </a:r>
            <a:r>
              <a:rPr lang="zh-CN" altLang="en-US">
                <a:solidFill>
                  <a:srgbClr val="FF0000"/>
                </a:solidFill>
              </a:rPr>
              <a:t>参数</a:t>
            </a:r>
            <a:r>
              <a:rPr lang="zh-CN">
                <a:solidFill>
                  <a:srgbClr val="FF0000"/>
                </a:solidFill>
              </a:rPr>
              <a:t>传引用</a:t>
            </a:r>
            <a:endParaRPr lang="zh-CN">
              <a:solidFill>
                <a:schemeClr val="tx1"/>
              </a:solidFill>
            </a:endParaRPr>
          </a:p>
        </p:txBody>
      </p:sp>
      <p:pic>
        <p:nvPicPr>
          <p:cNvPr id="4" name="图片 3"/>
          <p:cNvPicPr>
            <a:picLocks noChangeAspect="1"/>
          </p:cNvPicPr>
          <p:nvPr/>
        </p:nvPicPr>
        <p:blipFill>
          <a:blip r:embed="rId1"/>
          <a:stretch>
            <a:fillRect/>
          </a:stretch>
        </p:blipFill>
        <p:spPr>
          <a:xfrm>
            <a:off x="1765300" y="2670175"/>
            <a:ext cx="8972550" cy="4000500"/>
          </a:xfrm>
          <a:prstGeom prst="rect">
            <a:avLst/>
          </a:prstGeom>
        </p:spPr>
      </p:pic>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程序设计语言</a:t>
            </a:r>
            <a:r>
              <a:rPr lang="en-US" altLang="zh-CN"/>
              <a:t>——</a:t>
            </a:r>
            <a:r>
              <a:rPr lang="zh-CN" altLang="en-US"/>
              <a:t>共同概念</a:t>
            </a:r>
            <a:endParaRPr lang="zh-CN" altLang="en-US"/>
          </a:p>
        </p:txBody>
      </p:sp>
      <p:sp>
        <p:nvSpPr>
          <p:cNvPr id="3" name="内容占位符 2"/>
          <p:cNvSpPr/>
          <p:nvPr>
            <p:ph idx="1"/>
          </p:nvPr>
        </p:nvSpPr>
        <p:spPr>
          <a:xfrm>
            <a:off x="838200" y="1691005"/>
            <a:ext cx="10515600" cy="4486275"/>
          </a:xfrm>
        </p:spPr>
        <p:txBody>
          <a:bodyPr>
            <a:normAutofit/>
          </a:bodyPr>
          <a:p>
            <a:pPr marL="457200" lvl="1" indent="0">
              <a:buNone/>
            </a:pPr>
            <a:r>
              <a:rPr lang="zh-CN">
                <a:solidFill>
                  <a:schemeClr val="tx1"/>
                </a:solidFill>
              </a:rPr>
              <a:t>子程序：</a:t>
            </a:r>
            <a:endParaRPr lang="zh-CN">
              <a:solidFill>
                <a:schemeClr val="tx1"/>
              </a:solidFill>
            </a:endParaRPr>
          </a:p>
          <a:p>
            <a:pPr marL="457200" lvl="1" indent="0">
              <a:buNone/>
            </a:pPr>
            <a:r>
              <a:rPr lang="en-US" altLang="zh-CN">
                <a:solidFill>
                  <a:schemeClr val="tx1"/>
                </a:solidFill>
              </a:rPr>
              <a:t>	</a:t>
            </a:r>
            <a:endParaRPr lang="zh-CN">
              <a:solidFill>
                <a:schemeClr val="tx1"/>
              </a:solidFill>
            </a:endParaRPr>
          </a:p>
          <a:p>
            <a:pPr marL="457200" lvl="1" indent="0">
              <a:buNone/>
            </a:pPr>
            <a:endParaRPr lang="zh-CN">
              <a:solidFill>
                <a:schemeClr val="tx1"/>
              </a:solidFill>
            </a:endParaRPr>
          </a:p>
        </p:txBody>
      </p:sp>
      <p:pic>
        <p:nvPicPr>
          <p:cNvPr id="5" name="图片 4"/>
          <p:cNvPicPr>
            <a:picLocks noChangeAspect="1"/>
          </p:cNvPicPr>
          <p:nvPr/>
        </p:nvPicPr>
        <p:blipFill>
          <a:blip r:embed="rId1"/>
          <a:stretch>
            <a:fillRect/>
          </a:stretch>
        </p:blipFill>
        <p:spPr>
          <a:xfrm>
            <a:off x="1785620" y="2533650"/>
            <a:ext cx="8620125" cy="1790700"/>
          </a:xfrm>
          <a:prstGeom prst="rect">
            <a:avLst/>
          </a:prstGeom>
        </p:spPr>
      </p:pic>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中篇：</a:t>
            </a:r>
            <a:r>
              <a:rPr lang="en-US" altLang="zh-CN"/>
              <a:t>JZ</a:t>
            </a:r>
            <a:r>
              <a:rPr lang="zh-CN" altLang="en-US"/>
              <a:t>想说</a:t>
            </a:r>
            <a:endParaRPr lang="zh-CN" altLang="en-US"/>
          </a:p>
        </p:txBody>
      </p:sp>
      <p:sp>
        <p:nvSpPr>
          <p:cNvPr id="3" name="内容占位符 2"/>
          <p:cNvSpPr>
            <a:spLocks noGrp="1"/>
          </p:cNvSpPr>
          <p:nvPr>
            <p:ph idx="1"/>
          </p:nvPr>
        </p:nvSpPr>
        <p:spPr/>
        <p:txBody>
          <a:bodyPr/>
          <a:p>
            <a:r>
              <a:rPr lang="zh-CN" altLang="en-US"/>
              <a:t>为什么要讲这样一类视频？</a:t>
            </a:r>
            <a:endParaRPr lang="zh-CN" altLang="en-US"/>
          </a:p>
          <a:p>
            <a:r>
              <a:rPr lang="zh-CN" altLang="en-US">
                <a:sym typeface="+mn-ea"/>
              </a:rPr>
              <a:t>为什么看了那么多视频，编程水平还是没提高？</a:t>
            </a:r>
            <a:endParaRPr lang="zh-CN" altLang="en-US">
              <a:sym typeface="+mn-ea"/>
            </a:endParaRPr>
          </a:p>
          <a:p>
            <a:r>
              <a:rPr lang="en-US" altLang="zh-CN">
                <a:sym typeface="+mn-ea"/>
              </a:rPr>
              <a:t>JZ</a:t>
            </a:r>
            <a:r>
              <a:rPr lang="zh-CN" altLang="en-US">
                <a:sym typeface="+mn-ea"/>
              </a:rPr>
              <a:t>的录制导论的情况，朋友们的提的一些问题？</a:t>
            </a:r>
            <a:endParaRPr lang="zh-CN" altLang="en-US"/>
          </a:p>
          <a:p>
            <a:endParaRPr lang="zh-CN" altLang="en-US"/>
          </a:p>
          <a:p>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sym typeface="+mn-ea"/>
              </a:rPr>
              <a:t>4</a:t>
            </a:r>
            <a:r>
              <a:rPr lang="zh-CN" altLang="en-US">
                <a:sym typeface="+mn-ea"/>
              </a:rPr>
              <a:t>种位置数字系统的小结</a:t>
            </a:r>
            <a:endParaRPr lang="zh-CN" altLang="en-US">
              <a:sym typeface="+mn-ea"/>
            </a:endParaRPr>
          </a:p>
        </p:txBody>
      </p:sp>
      <p:sp>
        <p:nvSpPr>
          <p:cNvPr id="3" name="内容占位符 2"/>
          <p:cNvSpPr/>
          <p:nvPr>
            <p:ph idx="1"/>
          </p:nvPr>
        </p:nvSpPr>
        <p:spPr/>
        <p:txBody>
          <a:bodyPr/>
          <a:p>
            <a:endParaRPr lang="zh-CN" altLang="en-US" sz="1800"/>
          </a:p>
          <a:p>
            <a:pPr marL="0" indent="0">
              <a:buNone/>
            </a:pPr>
            <a:endParaRPr lang="zh-CN" altLang="en-US" sz="1800">
              <a:solidFill>
                <a:srgbClr val="FF0000"/>
              </a:solidFill>
            </a:endParaRPr>
          </a:p>
        </p:txBody>
      </p:sp>
      <p:pic>
        <p:nvPicPr>
          <p:cNvPr id="4" name="图片 3"/>
          <p:cNvPicPr>
            <a:picLocks noChangeAspect="1"/>
          </p:cNvPicPr>
          <p:nvPr/>
        </p:nvPicPr>
        <p:blipFill>
          <a:blip r:embed="rId1"/>
          <a:stretch>
            <a:fillRect/>
          </a:stretch>
        </p:blipFill>
        <p:spPr>
          <a:xfrm>
            <a:off x="1536700" y="1988820"/>
            <a:ext cx="9117965" cy="3768090"/>
          </a:xfrm>
          <a:prstGeom prst="rect">
            <a:avLst/>
          </a:prstGeom>
        </p:spPr>
      </p:pic>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10</a:t>
            </a:r>
            <a:r>
              <a:rPr lang="zh-CN" altLang="en-US"/>
              <a:t>章 </a:t>
            </a:r>
            <a:r>
              <a:rPr lang="zh-CN"/>
              <a:t>软件工程</a:t>
            </a:r>
            <a:endParaRPr lang="zh-CN"/>
          </a:p>
        </p:txBody>
      </p:sp>
      <p:sp>
        <p:nvSpPr>
          <p:cNvPr id="3" name="内容占位符 2"/>
          <p:cNvSpPr>
            <a:spLocks noGrp="1"/>
          </p:cNvSpPr>
          <p:nvPr>
            <p:ph idx="1"/>
          </p:nvPr>
        </p:nvSpPr>
        <p:spPr/>
        <p:txBody>
          <a:bodyPr>
            <a:normAutofit lnSpcReduction="10000"/>
          </a:bodyPr>
          <a:p>
            <a:r>
              <a:rPr lang="zh-CN" altLang="en-US"/>
              <a:t>理解软件工程中的软件生命周期的概念</a:t>
            </a:r>
            <a:endParaRPr lang="zh-CN" altLang="en-US"/>
          </a:p>
          <a:p>
            <a:r>
              <a:rPr lang="zh-CN" altLang="en-US"/>
              <a:t>两种主要的开发过程模型：瀑布模型和增量模型</a:t>
            </a:r>
            <a:endParaRPr lang="zh-CN" altLang="en-US"/>
          </a:p>
          <a:p>
            <a:r>
              <a:rPr lang="zh-CN" altLang="en-US"/>
              <a:t>理解分析阶段，分析阶段的两种独立方法：面向过程和面向对象分析</a:t>
            </a:r>
            <a:endParaRPr lang="zh-CN" altLang="en-US"/>
          </a:p>
          <a:p>
            <a:r>
              <a:rPr lang="zh-CN" altLang="en-US"/>
              <a:t>理解设计阶段，设计阶段的两种独立方法：面向过程和面向对象设计</a:t>
            </a:r>
            <a:endParaRPr lang="zh-CN" altLang="en-US"/>
          </a:p>
          <a:p>
            <a:r>
              <a:rPr lang="zh-CN" altLang="en-US"/>
              <a:t>描述实现阶段，识别该阶段中的质量问题</a:t>
            </a:r>
            <a:endParaRPr lang="zh-CN" altLang="en-US"/>
          </a:p>
          <a:p>
            <a:r>
              <a:rPr lang="zh-CN" altLang="en-US"/>
              <a:t>描述测试阶段，区分白盒测试和黑盒测试</a:t>
            </a:r>
            <a:endParaRPr lang="zh-CN" altLang="en-US"/>
          </a:p>
          <a:p>
            <a:r>
              <a:rPr lang="zh-CN" altLang="en-US"/>
              <a:t>文档的重要性，区分用户文档、系统文档和技术文档</a:t>
            </a:r>
            <a:endParaRPr lang="en-US" altLang="zh-CN"/>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软件工程</a:t>
            </a:r>
            <a:endParaRPr lang="zh-CN"/>
          </a:p>
        </p:txBody>
      </p:sp>
      <p:sp>
        <p:nvSpPr>
          <p:cNvPr id="3" name="内容占位符 2"/>
          <p:cNvSpPr>
            <a:spLocks noGrp="1"/>
          </p:cNvSpPr>
          <p:nvPr>
            <p:ph idx="1"/>
          </p:nvPr>
        </p:nvSpPr>
        <p:spPr/>
        <p:txBody>
          <a:bodyPr>
            <a:normAutofit lnSpcReduction="10000"/>
          </a:bodyPr>
          <a:p>
            <a:endParaRPr lang="zh-CN"/>
          </a:p>
          <a:p>
            <a:endParaRPr lang="zh-CN"/>
          </a:p>
          <a:p>
            <a:r>
              <a:rPr lang="zh-CN"/>
              <a:t>软件工程是建立在这样一个基础上，即</a:t>
            </a:r>
            <a:r>
              <a:rPr lang="zh-CN">
                <a:solidFill>
                  <a:srgbClr val="FF0000"/>
                </a:solidFill>
              </a:rPr>
              <a:t>利用合理</a:t>
            </a:r>
            <a:r>
              <a:rPr lang="zh-CN"/>
              <a:t>的</a:t>
            </a:r>
            <a:r>
              <a:rPr lang="zh-CN">
                <a:solidFill>
                  <a:srgbClr val="FF0000"/>
                </a:solidFill>
              </a:rPr>
              <a:t>工程方法</a:t>
            </a:r>
            <a:r>
              <a:rPr lang="zh-CN"/>
              <a:t>和原则来获得在真实机器上工作的</a:t>
            </a:r>
            <a:r>
              <a:rPr lang="zh-CN">
                <a:solidFill>
                  <a:srgbClr val="FF0000"/>
                </a:solidFill>
              </a:rPr>
              <a:t>可靠软件</a:t>
            </a:r>
            <a:endParaRPr lang="zh-CN">
              <a:solidFill>
                <a:srgbClr val="FF0000"/>
              </a:solidFill>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软件生命周期</a:t>
            </a:r>
            <a:endParaRPr lang="en-US" altLang="zh-CN"/>
          </a:p>
        </p:txBody>
      </p:sp>
      <p:sp>
        <p:nvSpPr>
          <p:cNvPr id="3" name="内容占位符 2"/>
          <p:cNvSpPr>
            <a:spLocks noGrp="1"/>
          </p:cNvSpPr>
          <p:nvPr>
            <p:ph idx="1"/>
          </p:nvPr>
        </p:nvSpPr>
        <p:spPr/>
        <p:txBody>
          <a:bodyPr>
            <a:normAutofit lnSpcReduction="10000"/>
          </a:bodyPr>
          <a:p>
            <a:r>
              <a:rPr lang="zh-CN"/>
              <a:t>软件生命周期</a:t>
            </a:r>
            <a:endParaRPr lang="zh-CN"/>
          </a:p>
        </p:txBody>
      </p:sp>
      <p:pic>
        <p:nvPicPr>
          <p:cNvPr id="4" name="图片 3"/>
          <p:cNvPicPr>
            <a:picLocks noChangeAspect="1"/>
          </p:cNvPicPr>
          <p:nvPr/>
        </p:nvPicPr>
        <p:blipFill>
          <a:blip r:embed="rId1"/>
          <a:stretch>
            <a:fillRect/>
          </a:stretch>
        </p:blipFill>
        <p:spPr>
          <a:xfrm>
            <a:off x="1135380" y="2432050"/>
            <a:ext cx="8734425" cy="3505200"/>
          </a:xfrm>
          <a:prstGeom prst="rect">
            <a:avLst/>
          </a:prstGeom>
        </p:spPr>
      </p:pic>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开发过程模型</a:t>
            </a:r>
            <a:endParaRPr lang="en-US" altLang="zh-CN"/>
          </a:p>
        </p:txBody>
      </p:sp>
      <p:sp>
        <p:nvSpPr>
          <p:cNvPr id="3" name="内容占位符 2"/>
          <p:cNvSpPr>
            <a:spLocks noGrp="1"/>
          </p:cNvSpPr>
          <p:nvPr>
            <p:ph idx="1"/>
          </p:nvPr>
        </p:nvSpPr>
        <p:spPr/>
        <p:txBody>
          <a:bodyPr>
            <a:normAutofit/>
          </a:bodyPr>
          <a:p>
            <a:r>
              <a:rPr lang="zh-CN"/>
              <a:t>开发过程模型</a:t>
            </a:r>
            <a:endParaRPr lang="zh-CN"/>
          </a:p>
          <a:p>
            <a:pPr lvl="1"/>
            <a:r>
              <a:rPr lang="zh-CN"/>
              <a:t>开发过程包括</a:t>
            </a:r>
            <a:r>
              <a:rPr lang="en-US" altLang="zh-CN"/>
              <a:t>4</a:t>
            </a:r>
            <a:r>
              <a:rPr lang="zh-CN" altLang="en-US"/>
              <a:t>个阶段：分析、设计、实现和测试</a:t>
            </a:r>
            <a:endParaRPr lang="zh-CN" altLang="en-US"/>
          </a:p>
          <a:p>
            <a:pPr lvl="1"/>
            <a:r>
              <a:rPr lang="zh-CN" altLang="en-US"/>
              <a:t>最常见的两种开发过程模型</a:t>
            </a:r>
            <a:endParaRPr lang="zh-CN" altLang="en-US"/>
          </a:p>
          <a:p>
            <a:pPr lvl="2"/>
            <a:r>
              <a:rPr lang="zh-CN" altLang="en-US"/>
              <a:t>瀑布模型</a:t>
            </a:r>
            <a:endParaRPr lang="zh-CN" altLang="en-US"/>
          </a:p>
          <a:p>
            <a:pPr lvl="2"/>
            <a:r>
              <a:rPr lang="zh-CN" altLang="en-US"/>
              <a:t>增量模型（迭代模型）</a:t>
            </a:r>
            <a:endParaRPr lang="zh-CN" altLang="en-US"/>
          </a:p>
          <a:p>
            <a:pPr lvl="2"/>
            <a:endParaRPr lang="zh-CN" altLang="en-US"/>
          </a:p>
          <a:p>
            <a:pPr lvl="2"/>
            <a:endParaRPr lang="zh-CN" altLang="en-US"/>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开发过程模型</a:t>
            </a:r>
            <a:endParaRPr lang="en-US" altLang="zh-CN"/>
          </a:p>
        </p:txBody>
      </p:sp>
      <p:sp>
        <p:nvSpPr>
          <p:cNvPr id="3" name="内容占位符 2"/>
          <p:cNvSpPr>
            <a:spLocks noGrp="1"/>
          </p:cNvSpPr>
          <p:nvPr>
            <p:ph idx="1"/>
          </p:nvPr>
        </p:nvSpPr>
        <p:spPr/>
        <p:txBody>
          <a:bodyPr>
            <a:normAutofit/>
          </a:bodyPr>
          <a:p>
            <a:r>
              <a:rPr lang="zh-CN" altLang="en-US"/>
              <a:t>瀑布模型：开发过程只有一个方向的流动，这意味着前一个阶段不结束，后一个阶段不能开始</a:t>
            </a:r>
            <a:endParaRPr lang="zh-CN" altLang="en-US"/>
          </a:p>
          <a:p>
            <a:endParaRPr lang="zh-CN" altLang="en-US"/>
          </a:p>
          <a:p>
            <a:r>
              <a:rPr lang="zh-CN" altLang="en-US"/>
              <a:t>优点：在下一个阶段开始前每个阶段已经完成</a:t>
            </a:r>
            <a:endParaRPr lang="zh-CN" altLang="en-US"/>
          </a:p>
          <a:p>
            <a:r>
              <a:rPr lang="zh-CN" altLang="en-US"/>
              <a:t>缺点：如果过程中一部分有问题，必须检查整个过程</a:t>
            </a:r>
            <a:endParaRPr lang="zh-CN" altLang="en-US"/>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开发过程模型</a:t>
            </a:r>
            <a:endParaRPr lang="en-US" altLang="zh-CN"/>
          </a:p>
        </p:txBody>
      </p:sp>
      <p:sp>
        <p:nvSpPr>
          <p:cNvPr id="3" name="内容占位符 2"/>
          <p:cNvSpPr>
            <a:spLocks noGrp="1"/>
          </p:cNvSpPr>
          <p:nvPr>
            <p:ph idx="1"/>
          </p:nvPr>
        </p:nvSpPr>
        <p:spPr/>
        <p:txBody>
          <a:bodyPr>
            <a:normAutofit/>
          </a:bodyPr>
          <a:p>
            <a:r>
              <a:rPr lang="zh-CN" altLang="en-US"/>
              <a:t>瀑布模型</a:t>
            </a:r>
            <a:endParaRPr lang="zh-CN" altLang="en-US"/>
          </a:p>
        </p:txBody>
      </p:sp>
      <p:pic>
        <p:nvPicPr>
          <p:cNvPr id="4" name="图片 3"/>
          <p:cNvPicPr>
            <a:picLocks noChangeAspect="1"/>
          </p:cNvPicPr>
          <p:nvPr/>
        </p:nvPicPr>
        <p:blipFill>
          <a:blip r:embed="rId1"/>
          <a:stretch>
            <a:fillRect/>
          </a:stretch>
        </p:blipFill>
        <p:spPr>
          <a:xfrm>
            <a:off x="3594735" y="2690495"/>
            <a:ext cx="4381500" cy="2295525"/>
          </a:xfrm>
          <a:prstGeom prst="rect">
            <a:avLst/>
          </a:prstGeom>
        </p:spPr>
      </p:pic>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开发过程模型</a:t>
            </a:r>
            <a:endParaRPr lang="en-US" altLang="zh-CN"/>
          </a:p>
        </p:txBody>
      </p:sp>
      <p:sp>
        <p:nvSpPr>
          <p:cNvPr id="3" name="内容占位符 2"/>
          <p:cNvSpPr>
            <a:spLocks noGrp="1"/>
          </p:cNvSpPr>
          <p:nvPr>
            <p:ph idx="1"/>
          </p:nvPr>
        </p:nvSpPr>
        <p:spPr/>
        <p:txBody>
          <a:bodyPr>
            <a:normAutofit/>
          </a:bodyPr>
          <a:p>
            <a:r>
              <a:rPr lang="zh-CN" altLang="en-US"/>
              <a:t>增量模型（迭代）：软件的开发要经历一系列步骤。开发者首先完成整个系统的一个</a:t>
            </a:r>
            <a:r>
              <a:rPr lang="zh-CN" altLang="en-US">
                <a:solidFill>
                  <a:srgbClr val="FF0000"/>
                </a:solidFill>
              </a:rPr>
              <a:t>简化版本</a:t>
            </a:r>
            <a:r>
              <a:rPr lang="zh-CN" altLang="en-US"/>
              <a:t>，这个版本表示了整个系统，但不包括具体的细节</a:t>
            </a:r>
            <a:endParaRPr lang="zh-CN" altLang="en-US"/>
          </a:p>
          <a:p>
            <a:endParaRPr lang="zh-CN" altLang="en-US"/>
          </a:p>
          <a:p>
            <a:r>
              <a:rPr lang="zh-CN" altLang="en-US"/>
              <a:t>第二个版本中，更多的细节被加入，而有些还没完成，然后再次测试系统。如果这时有问题，开发者知道问题出于新功能。直到现有系统工作正确后，才增加新的功能，这个过程一直继续下去，直到所有功能全部被加入</a:t>
            </a:r>
            <a:endParaRPr lang="zh-CN" altLang="en-US"/>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开发过程模型</a:t>
            </a:r>
            <a:endParaRPr lang="en-US" altLang="zh-CN"/>
          </a:p>
        </p:txBody>
      </p:sp>
      <p:sp>
        <p:nvSpPr>
          <p:cNvPr id="3" name="内容占位符 2"/>
          <p:cNvSpPr>
            <a:spLocks noGrp="1"/>
          </p:cNvSpPr>
          <p:nvPr>
            <p:ph idx="1"/>
          </p:nvPr>
        </p:nvSpPr>
        <p:spPr/>
        <p:txBody>
          <a:bodyPr>
            <a:normAutofit/>
          </a:bodyPr>
          <a:p>
            <a:r>
              <a:rPr lang="zh-CN" altLang="en-US"/>
              <a:t>增量模型（迭代）</a:t>
            </a:r>
            <a:endParaRPr lang="zh-CN" altLang="en-US"/>
          </a:p>
        </p:txBody>
      </p:sp>
      <p:pic>
        <p:nvPicPr>
          <p:cNvPr id="4" name="图片 3"/>
          <p:cNvPicPr>
            <a:picLocks noChangeAspect="1"/>
          </p:cNvPicPr>
          <p:nvPr/>
        </p:nvPicPr>
        <p:blipFill>
          <a:blip r:embed="rId1"/>
          <a:stretch>
            <a:fillRect/>
          </a:stretch>
        </p:blipFill>
        <p:spPr>
          <a:xfrm>
            <a:off x="2392045" y="2785110"/>
            <a:ext cx="6419850" cy="3686175"/>
          </a:xfrm>
          <a:prstGeom prst="rect">
            <a:avLst/>
          </a:prstGeom>
        </p:spPr>
      </p:pic>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分析阶段</a:t>
            </a:r>
            <a:endParaRPr lang="en-US" altLang="zh-CN"/>
          </a:p>
        </p:txBody>
      </p:sp>
      <p:sp>
        <p:nvSpPr>
          <p:cNvPr id="3" name="内容占位符 2"/>
          <p:cNvSpPr>
            <a:spLocks noGrp="1"/>
          </p:cNvSpPr>
          <p:nvPr>
            <p:ph idx="1"/>
          </p:nvPr>
        </p:nvSpPr>
        <p:spPr/>
        <p:txBody>
          <a:bodyPr>
            <a:normAutofit/>
          </a:bodyPr>
          <a:p>
            <a:r>
              <a:rPr lang="zh-CN" altLang="en-US"/>
              <a:t>分析阶段：整个开发过程</a:t>
            </a:r>
            <a:r>
              <a:rPr lang="zh-CN" altLang="en-US">
                <a:solidFill>
                  <a:srgbClr val="FF0000"/>
                </a:solidFill>
              </a:rPr>
              <a:t>始于</a:t>
            </a:r>
            <a:r>
              <a:rPr lang="zh-CN" altLang="en-US"/>
              <a:t>分析阶段，这个阶段生成规格说明文档，这个文档说了软件要做什么，而没有说明如何去做</a:t>
            </a:r>
            <a:endParaRPr lang="zh-CN" altLang="en-US"/>
          </a:p>
          <a:p>
            <a:endParaRPr lang="zh-CN" altLang="en-US"/>
          </a:p>
          <a:p>
            <a:r>
              <a:rPr lang="zh-CN" altLang="en-US"/>
              <a:t>分析阶段的两种独立方法</a:t>
            </a:r>
            <a:endParaRPr lang="zh-CN" altLang="en-US"/>
          </a:p>
          <a:p>
            <a:pPr lvl="1"/>
            <a:r>
              <a:rPr lang="zh-CN" altLang="en-US"/>
              <a:t>面向过程分析：依赖于实现阶段使用过程编程语言</a:t>
            </a:r>
            <a:endParaRPr lang="zh-CN" altLang="en-US"/>
          </a:p>
          <a:p>
            <a:pPr lvl="1"/>
            <a:r>
              <a:rPr lang="zh-CN" altLang="en-US"/>
              <a:t>面向对象分析：依赖于实现阶段使用面向对象编程语言</a:t>
            </a:r>
            <a:endParaRPr lang="zh-CN" altLang="en-US"/>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分析阶段</a:t>
            </a:r>
            <a:endParaRPr lang="en-US" altLang="zh-CN"/>
          </a:p>
        </p:txBody>
      </p:sp>
      <p:sp>
        <p:nvSpPr>
          <p:cNvPr id="3" name="内容占位符 2"/>
          <p:cNvSpPr>
            <a:spLocks noGrp="1"/>
          </p:cNvSpPr>
          <p:nvPr>
            <p:ph idx="1"/>
          </p:nvPr>
        </p:nvSpPr>
        <p:spPr/>
        <p:txBody>
          <a:bodyPr>
            <a:normAutofit/>
          </a:bodyPr>
          <a:p>
            <a:r>
              <a:rPr lang="zh-CN" altLang="en-US"/>
              <a:t>面向过程分析：如果实现阶段使用过程式语言，那么面向过程分析（也称为结构化分析或经典分析）就是分析阶段使用的方法。</a:t>
            </a:r>
            <a:endParaRPr lang="zh-CN" altLang="en-US"/>
          </a:p>
          <a:p>
            <a:endParaRPr lang="zh-CN" altLang="en-US"/>
          </a:p>
          <a:p>
            <a:r>
              <a:rPr lang="zh-CN" altLang="en-US"/>
              <a:t>这种情况下的规格说明有使用多种建模工具</a:t>
            </a:r>
            <a:endParaRPr lang="zh-CN" altLang="en-US"/>
          </a:p>
          <a:p>
            <a:pPr lvl="1"/>
            <a:r>
              <a:rPr lang="zh-CN" altLang="en-US"/>
              <a:t>数据流图</a:t>
            </a:r>
            <a:endParaRPr lang="zh-CN" altLang="en-US"/>
          </a:p>
          <a:p>
            <a:pPr lvl="1"/>
            <a:r>
              <a:rPr lang="zh-CN" altLang="en-US"/>
              <a:t>实体关系图（在第</a:t>
            </a:r>
            <a:r>
              <a:rPr lang="en-US" altLang="zh-CN"/>
              <a:t>12</a:t>
            </a:r>
            <a:r>
              <a:rPr lang="zh-CN" altLang="en-US"/>
              <a:t>章</a:t>
            </a:r>
            <a:r>
              <a:rPr lang="zh-CN" altLang="en-US"/>
              <a:t>再讨论）</a:t>
            </a:r>
            <a:endParaRPr lang="zh-CN" altLang="en-US"/>
          </a:p>
          <a:p>
            <a:pPr lvl="1"/>
            <a:r>
              <a:rPr lang="zh-CN" altLang="en-US"/>
              <a:t>状态图</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其它进制转换为十进制</a:t>
            </a:r>
            <a:endParaRPr lang="zh-CN" altLang="en-US"/>
          </a:p>
        </p:txBody>
      </p:sp>
      <p:sp>
        <p:nvSpPr>
          <p:cNvPr id="3" name="内容占位符 2"/>
          <p:cNvSpPr>
            <a:spLocks noGrp="1"/>
          </p:cNvSpPr>
          <p:nvPr>
            <p:ph idx="1"/>
          </p:nvPr>
        </p:nvSpPr>
        <p:spPr/>
        <p:txBody>
          <a:bodyPr/>
          <a:p>
            <a:pPr marL="0" indent="0">
              <a:buNone/>
            </a:pPr>
            <a:r>
              <a:rPr lang="zh-CN" altLang="en-US"/>
              <a:t>什么是进制？</a:t>
            </a:r>
            <a:endParaRPr lang="zh-CN" altLang="en-US"/>
          </a:p>
          <a:p>
            <a:pPr marL="0" indent="0">
              <a:buNone/>
            </a:pPr>
            <a:r>
              <a:rPr lang="zh-CN" altLang="en-US" sz="1800"/>
              <a:t>十进制逢十进一</a:t>
            </a:r>
            <a:endParaRPr lang="zh-CN" altLang="en-US" sz="1800"/>
          </a:p>
          <a:p>
            <a:pPr marL="0" indent="0">
              <a:buNone/>
            </a:pPr>
            <a:r>
              <a:rPr lang="zh-CN" altLang="en-US" sz="1800"/>
              <a:t>二进制逢二进一</a:t>
            </a:r>
            <a:endParaRPr lang="zh-CN" altLang="en-US" sz="1800"/>
          </a:p>
          <a:p>
            <a:pPr marL="0" indent="0">
              <a:buNone/>
            </a:pPr>
            <a:r>
              <a:rPr lang="zh-CN" altLang="en-US" sz="1800"/>
              <a:t>八进制逢八进一</a:t>
            </a:r>
            <a:endParaRPr lang="zh-CN" altLang="en-US" sz="1800"/>
          </a:p>
          <a:p>
            <a:pPr marL="0" indent="0">
              <a:buNone/>
            </a:pPr>
            <a:r>
              <a:rPr lang="zh-CN" altLang="en-US" sz="1800"/>
              <a:t>十六进制逢十六进一</a:t>
            </a:r>
            <a:endParaRPr lang="zh-CN" altLang="en-US" sz="1800"/>
          </a:p>
          <a:p>
            <a:pPr marL="0" indent="0">
              <a:buNone/>
            </a:pPr>
            <a:endParaRPr lang="zh-CN" altLang="en-US" sz="1800"/>
          </a:p>
          <a:p>
            <a:pPr marL="0" indent="0">
              <a:buNone/>
            </a:pPr>
            <a:endParaRPr lang="zh-CN" altLang="en-US" sz="1800"/>
          </a:p>
          <a:p>
            <a:pPr marL="0" indent="0">
              <a:buNone/>
            </a:pPr>
            <a:r>
              <a:rPr lang="zh-CN" altLang="en-US" sz="1800"/>
              <a:t>其它进制转换为十进制是简单而迅速的，将数码乘以其在源系统中的位置量并求和便得到十进制中的数</a:t>
            </a:r>
            <a:endParaRPr lang="zh-CN" altLang="en-US" sz="180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分析阶段</a:t>
            </a:r>
            <a:endParaRPr lang="en-US" altLang="zh-CN"/>
          </a:p>
        </p:txBody>
      </p:sp>
      <p:sp>
        <p:nvSpPr>
          <p:cNvPr id="3" name="内容占位符 2"/>
          <p:cNvSpPr>
            <a:spLocks noGrp="1"/>
          </p:cNvSpPr>
          <p:nvPr>
            <p:ph idx="1"/>
          </p:nvPr>
        </p:nvSpPr>
        <p:spPr/>
        <p:txBody>
          <a:bodyPr>
            <a:normAutofit/>
          </a:bodyPr>
          <a:p>
            <a:r>
              <a:rPr lang="zh-CN" altLang="en-US"/>
              <a:t>数据流图</a:t>
            </a:r>
            <a:endParaRPr lang="zh-CN" altLang="en-US"/>
          </a:p>
        </p:txBody>
      </p:sp>
      <p:pic>
        <p:nvPicPr>
          <p:cNvPr id="4" name="图片 3"/>
          <p:cNvPicPr>
            <a:picLocks noChangeAspect="1"/>
          </p:cNvPicPr>
          <p:nvPr/>
        </p:nvPicPr>
        <p:blipFill>
          <a:blip r:embed="rId1"/>
          <a:stretch>
            <a:fillRect/>
          </a:stretch>
        </p:blipFill>
        <p:spPr>
          <a:xfrm>
            <a:off x="2875280" y="1524635"/>
            <a:ext cx="8896350" cy="4953000"/>
          </a:xfrm>
          <a:prstGeom prst="rect">
            <a:avLst/>
          </a:prstGeom>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分析阶段</a:t>
            </a:r>
            <a:endParaRPr lang="en-US" altLang="zh-CN"/>
          </a:p>
        </p:txBody>
      </p:sp>
      <p:sp>
        <p:nvSpPr>
          <p:cNvPr id="3" name="内容占位符 2"/>
          <p:cNvSpPr>
            <a:spLocks noGrp="1"/>
          </p:cNvSpPr>
          <p:nvPr>
            <p:ph idx="1"/>
          </p:nvPr>
        </p:nvSpPr>
        <p:spPr/>
        <p:txBody>
          <a:bodyPr>
            <a:normAutofit/>
          </a:bodyPr>
          <a:p>
            <a:r>
              <a:rPr lang="zh-CN" altLang="en-US"/>
              <a:t>状态图</a:t>
            </a:r>
            <a:endParaRPr lang="zh-CN" altLang="en-US"/>
          </a:p>
        </p:txBody>
      </p:sp>
      <p:pic>
        <p:nvPicPr>
          <p:cNvPr id="5" name="图片 4"/>
          <p:cNvPicPr>
            <a:picLocks noChangeAspect="1"/>
          </p:cNvPicPr>
          <p:nvPr/>
        </p:nvPicPr>
        <p:blipFill>
          <a:blip r:embed="rId1"/>
          <a:stretch>
            <a:fillRect/>
          </a:stretch>
        </p:blipFill>
        <p:spPr>
          <a:xfrm>
            <a:off x="2620010" y="1300480"/>
            <a:ext cx="8334375" cy="5810250"/>
          </a:xfrm>
          <a:prstGeom prst="rect">
            <a:avLst/>
          </a:prstGeom>
        </p:spPr>
      </p:pic>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分析阶段</a:t>
            </a:r>
            <a:endParaRPr lang="en-US" altLang="zh-CN"/>
          </a:p>
        </p:txBody>
      </p:sp>
      <p:sp>
        <p:nvSpPr>
          <p:cNvPr id="3" name="内容占位符 2"/>
          <p:cNvSpPr>
            <a:spLocks noGrp="1"/>
          </p:cNvSpPr>
          <p:nvPr>
            <p:ph idx="1"/>
          </p:nvPr>
        </p:nvSpPr>
        <p:spPr/>
        <p:txBody>
          <a:bodyPr>
            <a:normAutofit/>
          </a:bodyPr>
          <a:p>
            <a:r>
              <a:rPr lang="zh-CN" altLang="en-US">
                <a:sym typeface="+mn-ea"/>
              </a:rPr>
              <a:t>面向对象分析：如果实现阶段使用面向对象语言，那么面向对象分析就是分析阶段使用的方法。</a:t>
            </a:r>
            <a:endParaRPr lang="zh-CN" altLang="en-US"/>
          </a:p>
        </p:txBody>
      </p:sp>
      <p:pic>
        <p:nvPicPr>
          <p:cNvPr id="4" name="图片 3"/>
          <p:cNvPicPr>
            <a:picLocks noChangeAspect="1"/>
          </p:cNvPicPr>
          <p:nvPr/>
        </p:nvPicPr>
        <p:blipFill>
          <a:blip r:embed="rId1"/>
          <a:stretch>
            <a:fillRect/>
          </a:stretch>
        </p:blipFill>
        <p:spPr>
          <a:xfrm>
            <a:off x="1483995" y="2971800"/>
            <a:ext cx="8801100" cy="3114675"/>
          </a:xfrm>
          <a:prstGeom prst="rect">
            <a:avLst/>
          </a:prstGeom>
        </p:spPr>
      </p:pic>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分析阶段</a:t>
            </a:r>
            <a:endParaRPr lang="en-US" altLang="zh-CN"/>
          </a:p>
        </p:txBody>
      </p:sp>
      <p:sp>
        <p:nvSpPr>
          <p:cNvPr id="3" name="内容占位符 2"/>
          <p:cNvSpPr>
            <a:spLocks noGrp="1"/>
          </p:cNvSpPr>
          <p:nvPr>
            <p:ph idx="1"/>
          </p:nvPr>
        </p:nvSpPr>
        <p:spPr/>
        <p:txBody>
          <a:bodyPr>
            <a:normAutofit/>
          </a:bodyPr>
          <a:p>
            <a:r>
              <a:rPr lang="zh-CN" altLang="en-US">
                <a:sym typeface="+mn-ea"/>
              </a:rPr>
              <a:t>面向对象分析</a:t>
            </a:r>
            <a:endParaRPr lang="zh-CN" altLang="en-US"/>
          </a:p>
        </p:txBody>
      </p:sp>
      <p:pic>
        <p:nvPicPr>
          <p:cNvPr id="5" name="图片 4"/>
          <p:cNvPicPr>
            <a:picLocks noChangeAspect="1"/>
          </p:cNvPicPr>
          <p:nvPr/>
        </p:nvPicPr>
        <p:blipFill>
          <a:blip r:embed="rId1"/>
          <a:stretch>
            <a:fillRect/>
          </a:stretch>
        </p:blipFill>
        <p:spPr>
          <a:xfrm>
            <a:off x="3422650" y="1434465"/>
            <a:ext cx="8648700" cy="5133975"/>
          </a:xfrm>
          <a:prstGeom prst="rect">
            <a:avLst/>
          </a:prstGeom>
        </p:spPr>
      </p:pic>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设计</a:t>
            </a:r>
            <a:r>
              <a:rPr lang="zh-CN" altLang="en-US">
                <a:sym typeface="+mn-ea"/>
              </a:rPr>
              <a:t>阶段</a:t>
            </a:r>
            <a:endParaRPr lang="en-US" altLang="zh-CN"/>
          </a:p>
        </p:txBody>
      </p:sp>
      <p:sp>
        <p:nvSpPr>
          <p:cNvPr id="3" name="内容占位符 2"/>
          <p:cNvSpPr>
            <a:spLocks noGrp="1"/>
          </p:cNvSpPr>
          <p:nvPr>
            <p:ph idx="1"/>
          </p:nvPr>
        </p:nvSpPr>
        <p:spPr/>
        <p:txBody>
          <a:bodyPr>
            <a:normAutofit/>
          </a:bodyPr>
          <a:p>
            <a:r>
              <a:rPr lang="zh-CN" altLang="en-US"/>
              <a:t>设计阶段定义系统</a:t>
            </a:r>
            <a:r>
              <a:rPr lang="zh-CN" altLang="en-US">
                <a:solidFill>
                  <a:srgbClr val="FF0000"/>
                </a:solidFill>
              </a:rPr>
              <a:t>如何完成</a:t>
            </a:r>
            <a:r>
              <a:rPr lang="zh-CN" altLang="en-US"/>
              <a:t>在分析阶段所定义的需求。在设计阶段，系统所有的</a:t>
            </a:r>
            <a:r>
              <a:rPr lang="zh-CN" altLang="en-US">
                <a:solidFill>
                  <a:srgbClr val="FF0000"/>
                </a:solidFill>
              </a:rPr>
              <a:t>组成部分</a:t>
            </a:r>
            <a:r>
              <a:rPr lang="zh-CN" altLang="en-US"/>
              <a:t>都被定义</a:t>
            </a:r>
            <a:endParaRPr lang="zh-CN" altLang="en-US"/>
          </a:p>
          <a:p>
            <a:endParaRPr lang="zh-CN" altLang="en-US"/>
          </a:p>
          <a:p>
            <a:r>
              <a:rPr lang="zh-CN" altLang="en-US"/>
              <a:t>面向过程设计中，既要设计过程，也要设计数据，整个系统被分解成一组过程或</a:t>
            </a:r>
            <a:r>
              <a:rPr lang="zh-CN" altLang="en-US">
                <a:solidFill>
                  <a:srgbClr val="FF0000"/>
                </a:solidFill>
              </a:rPr>
              <a:t>模块</a:t>
            </a:r>
            <a:endParaRPr lang="zh-CN" altLang="en-US"/>
          </a:p>
          <a:p>
            <a:pPr lvl="1"/>
            <a:r>
              <a:rPr lang="zh-CN" altLang="en-US"/>
              <a:t>结构图：说明</a:t>
            </a:r>
            <a:r>
              <a:rPr lang="zh-CN" altLang="en-US">
                <a:solidFill>
                  <a:srgbClr val="FF0000"/>
                </a:solidFill>
              </a:rPr>
              <a:t>模块间</a:t>
            </a:r>
            <a:r>
              <a:rPr lang="zh-CN" altLang="en-US"/>
              <a:t>关系的常用工具</a:t>
            </a:r>
            <a:endParaRPr lang="zh-CN" altLang="en-US"/>
          </a:p>
        </p:txBody>
      </p:sp>
      <p:pic>
        <p:nvPicPr>
          <p:cNvPr id="4" name="图片 3"/>
          <p:cNvPicPr>
            <a:picLocks noChangeAspect="1"/>
          </p:cNvPicPr>
          <p:nvPr/>
        </p:nvPicPr>
        <p:blipFill>
          <a:blip r:embed="rId1"/>
          <a:stretch>
            <a:fillRect/>
          </a:stretch>
        </p:blipFill>
        <p:spPr>
          <a:xfrm>
            <a:off x="6670675" y="3831590"/>
            <a:ext cx="3733800" cy="2552700"/>
          </a:xfrm>
          <a:prstGeom prst="rect">
            <a:avLst/>
          </a:prstGeom>
        </p:spPr>
      </p:pic>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设计</a:t>
            </a:r>
            <a:r>
              <a:rPr lang="zh-CN" altLang="en-US">
                <a:sym typeface="+mn-ea"/>
              </a:rPr>
              <a:t>阶段</a:t>
            </a:r>
            <a:endParaRPr lang="en-US" altLang="zh-CN"/>
          </a:p>
        </p:txBody>
      </p:sp>
      <p:sp>
        <p:nvSpPr>
          <p:cNvPr id="3" name="内容占位符 2"/>
          <p:cNvSpPr>
            <a:spLocks noGrp="1"/>
          </p:cNvSpPr>
          <p:nvPr>
            <p:ph idx="1"/>
          </p:nvPr>
        </p:nvSpPr>
        <p:spPr/>
        <p:txBody>
          <a:bodyPr>
            <a:normAutofit/>
          </a:bodyPr>
          <a:p>
            <a:r>
              <a:rPr lang="zh-CN" altLang="en-US"/>
              <a:t>面向过程设计</a:t>
            </a:r>
            <a:endParaRPr lang="zh-CN" altLang="en-US"/>
          </a:p>
          <a:p>
            <a:pPr lvl="1"/>
            <a:r>
              <a:rPr lang="zh-CN" altLang="en-US"/>
              <a:t>模块化：将大项目分解成较小的部分，以便能容易理解和处理，当系统被分解成模块时，主要关心两点：</a:t>
            </a:r>
            <a:r>
              <a:rPr lang="zh-CN" altLang="en-US">
                <a:solidFill>
                  <a:srgbClr val="FF0000"/>
                </a:solidFill>
              </a:rPr>
              <a:t>耦合和内聚</a:t>
            </a:r>
            <a:endParaRPr lang="zh-CN" altLang="en-US"/>
          </a:p>
          <a:p>
            <a:pPr lvl="1"/>
            <a:r>
              <a:rPr lang="zh-CN" altLang="en-US">
                <a:solidFill>
                  <a:srgbClr val="FF0000"/>
                </a:solidFill>
              </a:rPr>
              <a:t>耦合</a:t>
            </a:r>
            <a:r>
              <a:rPr lang="zh-CN" altLang="en-US"/>
              <a:t>：是对两个模块</a:t>
            </a:r>
            <a:r>
              <a:rPr lang="zh-CN" altLang="en-US">
                <a:solidFill>
                  <a:srgbClr val="FF0000"/>
                </a:solidFill>
              </a:rPr>
              <a:t>相互绑定</a:t>
            </a:r>
            <a:r>
              <a:rPr lang="zh-CN" altLang="en-US"/>
              <a:t>紧密程度的度量，越</a:t>
            </a:r>
            <a:r>
              <a:rPr lang="zh-CN" altLang="en-US">
                <a:solidFill>
                  <a:srgbClr val="FF0000"/>
                </a:solidFill>
              </a:rPr>
              <a:t>紧耦合</a:t>
            </a:r>
            <a:r>
              <a:rPr lang="zh-CN" altLang="en-US"/>
              <a:t>的模块，独立性越差，所以设计时，尽量</a:t>
            </a:r>
            <a:r>
              <a:rPr lang="zh-CN" altLang="en-US">
                <a:solidFill>
                  <a:srgbClr val="FF0000"/>
                </a:solidFill>
              </a:rPr>
              <a:t>松散耦合</a:t>
            </a:r>
            <a:endParaRPr lang="zh-CN" altLang="en-US"/>
          </a:p>
          <a:p>
            <a:pPr lvl="2"/>
            <a:r>
              <a:rPr lang="zh-CN" altLang="en-US" sz="2000"/>
              <a:t>松散耦合的模块更可能被重用</a:t>
            </a:r>
            <a:endParaRPr lang="zh-CN" altLang="en-US" sz="2000"/>
          </a:p>
          <a:p>
            <a:pPr lvl="2"/>
            <a:r>
              <a:rPr lang="zh-CN" altLang="en-US" sz="2000"/>
              <a:t>松散耦合的模块不容易在相关模块中产生错误</a:t>
            </a:r>
            <a:endParaRPr lang="zh-CN" altLang="en-US" sz="2000"/>
          </a:p>
          <a:p>
            <a:pPr lvl="2"/>
            <a:r>
              <a:rPr lang="zh-CN" altLang="en-US" sz="2000"/>
              <a:t>系统需要修改时，松散耦合只需要修改一部分模块，而不影响其他模块</a:t>
            </a:r>
            <a:endParaRPr lang="zh-CN" altLang="en-US" sz="2000"/>
          </a:p>
          <a:p>
            <a:pPr lvl="2"/>
            <a:endParaRPr lang="zh-CN" altLang="en-US" sz="2000"/>
          </a:p>
          <a:p>
            <a:pPr marL="914400" lvl="2" indent="0">
              <a:buNone/>
            </a:pPr>
            <a:r>
              <a:rPr lang="zh-CN" altLang="en-US" sz="2800">
                <a:solidFill>
                  <a:srgbClr val="FF0000"/>
                </a:solidFill>
              </a:rPr>
              <a:t>软件系统中模块间的耦合必须最小化</a:t>
            </a:r>
            <a:endParaRPr lang="zh-CN" altLang="en-US" sz="2800">
              <a:solidFill>
                <a:srgbClr val="FF0000"/>
              </a:solidFill>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设计</a:t>
            </a:r>
            <a:r>
              <a:rPr lang="zh-CN" altLang="en-US">
                <a:sym typeface="+mn-ea"/>
              </a:rPr>
              <a:t>阶段</a:t>
            </a:r>
            <a:endParaRPr lang="en-US" altLang="zh-CN"/>
          </a:p>
        </p:txBody>
      </p:sp>
      <p:sp>
        <p:nvSpPr>
          <p:cNvPr id="3" name="内容占位符 2"/>
          <p:cNvSpPr>
            <a:spLocks noGrp="1"/>
          </p:cNvSpPr>
          <p:nvPr>
            <p:ph idx="1"/>
          </p:nvPr>
        </p:nvSpPr>
        <p:spPr/>
        <p:txBody>
          <a:bodyPr>
            <a:normAutofit/>
          </a:bodyPr>
          <a:p>
            <a:r>
              <a:rPr lang="zh-CN" altLang="en-US"/>
              <a:t>面向过程设计</a:t>
            </a:r>
            <a:endParaRPr lang="zh-CN" altLang="en-US"/>
          </a:p>
          <a:p>
            <a:pPr lvl="1"/>
            <a:r>
              <a:rPr lang="zh-CN" altLang="en-US"/>
              <a:t>内聚：是程序中</a:t>
            </a:r>
            <a:r>
              <a:rPr lang="zh-CN" altLang="en-US">
                <a:solidFill>
                  <a:srgbClr val="FF0000"/>
                </a:solidFill>
              </a:rPr>
              <a:t>处理过程</a:t>
            </a:r>
            <a:r>
              <a:rPr lang="zh-CN" altLang="en-US"/>
              <a:t>相关紧密度的度量</a:t>
            </a:r>
            <a:endParaRPr lang="zh-CN" altLang="en-US"/>
          </a:p>
          <a:p>
            <a:pPr lvl="1"/>
            <a:endParaRPr lang="zh-CN" altLang="en-US"/>
          </a:p>
          <a:p>
            <a:pPr lvl="1"/>
            <a:endParaRPr lang="zh-CN" altLang="en-US"/>
          </a:p>
          <a:p>
            <a:pPr lvl="1"/>
            <a:r>
              <a:rPr lang="zh-CN" altLang="en-US">
                <a:solidFill>
                  <a:srgbClr val="FF0000"/>
                </a:solidFill>
              </a:rPr>
              <a:t>软件系统模块间的内聚必须最大化</a:t>
            </a:r>
            <a:endParaRPr lang="zh-CN" altLang="en-US">
              <a:solidFill>
                <a:srgbClr val="FF0000"/>
              </a:solidFill>
            </a:endParaRPr>
          </a:p>
          <a:p>
            <a:pPr lvl="1"/>
            <a:endParaRPr lang="zh-CN" altLang="en-US">
              <a:solidFill>
                <a:srgbClr val="FF0000"/>
              </a:solidFill>
            </a:endParaRPr>
          </a:p>
          <a:p>
            <a:pPr lvl="1"/>
            <a:endParaRPr lang="zh-CN" altLang="en-US">
              <a:solidFill>
                <a:srgbClr val="FF0000"/>
              </a:solidFill>
            </a:endParaRPr>
          </a:p>
          <a:p>
            <a:pPr lvl="1"/>
            <a:r>
              <a:rPr lang="zh-CN" altLang="en-US">
                <a:solidFill>
                  <a:srgbClr val="FF0000"/>
                </a:solidFill>
              </a:rPr>
              <a:t>高内聚松耦合</a:t>
            </a:r>
            <a:endParaRPr lang="zh-CN" altLang="en-US">
              <a:solidFill>
                <a:srgbClr val="FF0000"/>
              </a:solidFill>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ltLang="en-US">
                <a:sym typeface="+mn-ea"/>
              </a:rPr>
              <a:t>设计</a:t>
            </a:r>
            <a:r>
              <a:rPr lang="zh-CN" altLang="en-US">
                <a:sym typeface="+mn-ea"/>
              </a:rPr>
              <a:t>阶段</a:t>
            </a:r>
            <a:endParaRPr lang="en-US" altLang="zh-CN"/>
          </a:p>
        </p:txBody>
      </p:sp>
      <p:sp>
        <p:nvSpPr>
          <p:cNvPr id="3" name="内容占位符 2"/>
          <p:cNvSpPr>
            <a:spLocks noGrp="1"/>
          </p:cNvSpPr>
          <p:nvPr>
            <p:ph idx="1"/>
          </p:nvPr>
        </p:nvSpPr>
        <p:spPr/>
        <p:txBody>
          <a:bodyPr>
            <a:normAutofit/>
          </a:bodyPr>
          <a:p>
            <a:r>
              <a:rPr lang="zh-CN" altLang="en-US"/>
              <a:t>面向对象设计：在面向对象设计中，设计阶段通过详细描述</a:t>
            </a:r>
            <a:r>
              <a:rPr lang="zh-CN" altLang="en-US">
                <a:solidFill>
                  <a:srgbClr val="FF0000"/>
                </a:solidFill>
              </a:rPr>
              <a:t>类的细节</a:t>
            </a:r>
            <a:r>
              <a:rPr lang="zh-CN" altLang="en-US"/>
              <a:t>来继续</a:t>
            </a:r>
            <a:endParaRPr lang="zh-CN" altLang="en-US"/>
          </a:p>
          <a:p>
            <a:endParaRPr lang="zh-CN" altLang="en-US"/>
          </a:p>
          <a:p>
            <a:r>
              <a:rPr lang="zh-CN" altLang="en-US"/>
              <a:t>类是由一组变量（属性）和一组方法组成，面向对象设计阶段列出这些属性和方法细节</a:t>
            </a:r>
            <a:endParaRPr lang="zh-CN" altLang="en-US"/>
          </a:p>
          <a:p>
            <a:pPr lvl="1"/>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2227580" y="4285615"/>
            <a:ext cx="7200900" cy="1390650"/>
          </a:xfrm>
          <a:prstGeom prst="rect">
            <a:avLst/>
          </a:prstGeom>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实现阶段</a:t>
            </a:r>
            <a:endParaRPr lang="zh-CN"/>
          </a:p>
        </p:txBody>
      </p:sp>
      <p:sp>
        <p:nvSpPr>
          <p:cNvPr id="3" name="内容占位符 2"/>
          <p:cNvSpPr>
            <a:spLocks noGrp="1"/>
          </p:cNvSpPr>
          <p:nvPr>
            <p:ph idx="1"/>
          </p:nvPr>
        </p:nvSpPr>
        <p:spPr/>
        <p:txBody>
          <a:bodyPr>
            <a:normAutofit/>
          </a:bodyPr>
          <a:p>
            <a:pPr lvl="1"/>
            <a:r>
              <a:rPr lang="zh-CN" altLang="en-US">
                <a:solidFill>
                  <a:schemeClr val="tx1"/>
                </a:solidFill>
              </a:rPr>
              <a:t>语言的选择</a:t>
            </a:r>
            <a:endParaRPr lang="zh-CN" altLang="en-US">
              <a:solidFill>
                <a:schemeClr val="tx1"/>
              </a:solidFill>
            </a:endParaRPr>
          </a:p>
          <a:p>
            <a:pPr lvl="1"/>
            <a:endParaRPr lang="zh-CN" altLang="en-US">
              <a:solidFill>
                <a:schemeClr val="tx1"/>
              </a:solidFill>
            </a:endParaRPr>
          </a:p>
          <a:p>
            <a:pPr lvl="1"/>
            <a:r>
              <a:rPr lang="zh-CN" altLang="en-US">
                <a:solidFill>
                  <a:schemeClr val="tx1"/>
                </a:solidFill>
              </a:rPr>
              <a:t>软件质量</a:t>
            </a:r>
            <a:endParaRPr lang="zh-CN" altLang="en-US">
              <a:solidFill>
                <a:schemeClr val="tx1"/>
              </a:solidFill>
            </a:endParaRPr>
          </a:p>
          <a:p>
            <a:pPr lvl="1"/>
            <a:endParaRPr lang="zh-CN" altLang="en-US">
              <a:solidFill>
                <a:schemeClr val="tx1"/>
              </a:solidFill>
            </a:endParaRPr>
          </a:p>
          <a:p>
            <a:pPr lvl="1"/>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4403725" y="3148330"/>
            <a:ext cx="4343400" cy="3028950"/>
          </a:xfrm>
          <a:prstGeom prst="rect">
            <a:avLst/>
          </a:prstGeom>
        </p:spPr>
      </p:pic>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测试阶段</a:t>
            </a:r>
            <a:endParaRPr lang="zh-CN"/>
          </a:p>
        </p:txBody>
      </p:sp>
      <p:sp>
        <p:nvSpPr>
          <p:cNvPr id="3" name="内容占位符 2"/>
          <p:cNvSpPr>
            <a:spLocks noGrp="1"/>
          </p:cNvSpPr>
          <p:nvPr>
            <p:ph idx="1"/>
          </p:nvPr>
        </p:nvSpPr>
        <p:spPr/>
        <p:txBody>
          <a:bodyPr>
            <a:normAutofit/>
          </a:bodyPr>
          <a:p>
            <a:pPr lvl="1"/>
            <a:r>
              <a:rPr lang="zh-CN" altLang="en-US">
                <a:solidFill>
                  <a:schemeClr val="tx1"/>
                </a:solidFill>
              </a:rPr>
              <a:t>测试阶段的目的就是</a:t>
            </a:r>
            <a:r>
              <a:rPr lang="zh-CN" altLang="en-US">
                <a:solidFill>
                  <a:srgbClr val="FF0000"/>
                </a:solidFill>
              </a:rPr>
              <a:t>发现错误</a:t>
            </a:r>
            <a:r>
              <a:rPr lang="zh-CN" altLang="en-US">
                <a:solidFill>
                  <a:schemeClr val="tx1"/>
                </a:solidFill>
              </a:rPr>
              <a:t>（</a:t>
            </a:r>
            <a:r>
              <a:rPr lang="en-US" altLang="zh-CN">
                <a:solidFill>
                  <a:schemeClr val="tx1"/>
                </a:solidFill>
              </a:rPr>
              <a:t>bug</a:t>
            </a:r>
            <a:r>
              <a:rPr lang="zh-CN" altLang="en-US">
                <a:solidFill>
                  <a:schemeClr val="tx1"/>
                </a:solidFill>
              </a:rPr>
              <a:t>），良好的测试策略能发现</a:t>
            </a:r>
            <a:r>
              <a:rPr lang="zh-CN" altLang="en-US">
                <a:solidFill>
                  <a:srgbClr val="FF0000"/>
                </a:solidFill>
              </a:rPr>
              <a:t>最多</a:t>
            </a:r>
            <a:r>
              <a:rPr lang="zh-CN" altLang="en-US">
                <a:solidFill>
                  <a:schemeClr val="tx1"/>
                </a:solidFill>
              </a:rPr>
              <a:t>的错误</a:t>
            </a:r>
            <a:endParaRPr lang="zh-CN" altLang="en-US">
              <a:solidFill>
                <a:schemeClr val="tx1"/>
              </a:solidFill>
            </a:endParaRPr>
          </a:p>
          <a:p>
            <a:pPr lvl="1"/>
            <a:endParaRPr lang="zh-CN" altLang="en-US">
              <a:solidFill>
                <a:schemeClr val="tx1"/>
              </a:solidFill>
            </a:endParaRPr>
          </a:p>
          <a:p>
            <a:pPr lvl="1"/>
            <a:r>
              <a:rPr lang="zh-CN" altLang="en-US">
                <a:solidFill>
                  <a:schemeClr val="tx1"/>
                </a:solidFill>
              </a:rPr>
              <a:t>测试的两种方式</a:t>
            </a:r>
            <a:endParaRPr lang="zh-CN" altLang="en-US">
              <a:solidFill>
                <a:schemeClr val="tx1"/>
              </a:solidFill>
            </a:endParaRPr>
          </a:p>
          <a:p>
            <a:pPr lvl="2"/>
            <a:r>
              <a:rPr lang="zh-CN" altLang="en-US">
                <a:solidFill>
                  <a:schemeClr val="tx1"/>
                </a:solidFill>
              </a:rPr>
              <a:t>白盒测试</a:t>
            </a:r>
            <a:endParaRPr lang="zh-CN" altLang="en-US">
              <a:solidFill>
                <a:schemeClr val="tx1"/>
              </a:solidFill>
            </a:endParaRPr>
          </a:p>
          <a:p>
            <a:pPr lvl="2"/>
            <a:r>
              <a:rPr lang="zh-CN" altLang="en-US">
                <a:solidFill>
                  <a:schemeClr val="tx1"/>
                </a:solidFill>
              </a:rPr>
              <a:t>黑盒测试</a:t>
            </a:r>
            <a:endParaRPr lang="zh-CN" altLang="en-US">
              <a:solidFill>
                <a:schemeClr val="tx1"/>
              </a:solidFill>
            </a:endParaRPr>
          </a:p>
          <a:p>
            <a:pPr lvl="1"/>
            <a:endParaRPr lang="zh-CN" altLang="en-US">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ltLang="en-US">
                <a:sym typeface="+mn-ea"/>
              </a:rPr>
              <a:t>可编程数据处理器</a:t>
            </a:r>
            <a:endParaRPr lang="zh-CN" altLang="en-US"/>
          </a:p>
        </p:txBody>
      </p:sp>
      <p:sp>
        <p:nvSpPr>
          <p:cNvPr id="3" name="内容占位符 2"/>
          <p:cNvSpPr>
            <a:spLocks noGrp="1"/>
          </p:cNvSpPr>
          <p:nvPr>
            <p:ph idx="1"/>
          </p:nvPr>
        </p:nvSpPr>
        <p:spPr/>
        <p:txBody>
          <a:bodyPr>
            <a:normAutofit lnSpcReduction="10000"/>
          </a:bodyPr>
          <a:p>
            <a:pPr marL="0" indent="0">
              <a:buNone/>
            </a:pPr>
            <a:r>
              <a:rPr lang="zh-CN" altLang="en-US" sz="1800"/>
              <a:t>图灵模型：可编程计算机</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r>
              <a:rPr lang="zh-CN" altLang="en-US" sz="1800"/>
              <a:t>程序：告诉计算机对数据处理的的指令集合</a:t>
            </a:r>
            <a:endParaRPr lang="zh-CN" altLang="en-US" sz="1800"/>
          </a:p>
          <a:p>
            <a:pPr marL="0" indent="0">
              <a:buNone/>
            </a:pPr>
            <a:endParaRPr lang="zh-CN" altLang="en-US" sz="1800"/>
          </a:p>
        </p:txBody>
      </p:sp>
      <p:pic>
        <p:nvPicPr>
          <p:cNvPr id="5" name="图片 4"/>
          <p:cNvPicPr>
            <a:picLocks noChangeAspect="1"/>
          </p:cNvPicPr>
          <p:nvPr/>
        </p:nvPicPr>
        <p:blipFill>
          <a:blip r:embed="rId1"/>
          <a:stretch>
            <a:fillRect/>
          </a:stretch>
        </p:blipFill>
        <p:spPr>
          <a:xfrm>
            <a:off x="3126105" y="2419350"/>
            <a:ext cx="4686300" cy="1828800"/>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其它进制转换为十进制</a:t>
            </a:r>
            <a:endParaRPr lang="zh-CN" altLang="en-US"/>
          </a:p>
        </p:txBody>
      </p:sp>
      <p:pic>
        <p:nvPicPr>
          <p:cNvPr id="4" name="内容占位符 3"/>
          <p:cNvPicPr>
            <a:picLocks noChangeAspect="1"/>
          </p:cNvPicPr>
          <p:nvPr>
            <p:ph idx="1"/>
          </p:nvPr>
        </p:nvPicPr>
        <p:blipFill>
          <a:blip r:embed="rId1"/>
          <a:stretch>
            <a:fillRect/>
          </a:stretch>
        </p:blipFill>
        <p:spPr>
          <a:xfrm>
            <a:off x="1314450" y="1651635"/>
            <a:ext cx="9840595" cy="3554095"/>
          </a:xfrm>
          <a:prstGeom prst="rect">
            <a:avLst/>
          </a:prstGeom>
        </p:spPr>
      </p:pic>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测试阶段</a:t>
            </a:r>
            <a:endParaRPr lang="zh-CN"/>
          </a:p>
        </p:txBody>
      </p:sp>
      <p:sp>
        <p:nvSpPr>
          <p:cNvPr id="3" name="内容占位符 2"/>
          <p:cNvSpPr>
            <a:spLocks noGrp="1"/>
          </p:cNvSpPr>
          <p:nvPr>
            <p:ph idx="1"/>
          </p:nvPr>
        </p:nvSpPr>
        <p:spPr/>
        <p:txBody>
          <a:bodyPr>
            <a:normAutofit/>
          </a:bodyPr>
          <a:p>
            <a:pPr lvl="1"/>
            <a:r>
              <a:rPr lang="zh-CN">
                <a:solidFill>
                  <a:schemeClr val="tx1"/>
                </a:solidFill>
              </a:rPr>
              <a:t>白盒测试（或玻璃盒测试）是基于知道软件内部结构的。测试的目的是检查软件所有部分是否全部设计出来，白盒测试假定测试者知道有关软件的一切，程序就像一个玻璃盒子，其中的每件事情都是可见的</a:t>
            </a:r>
            <a:endParaRPr lang="zh-CN">
              <a:solidFill>
                <a:schemeClr val="tx1"/>
              </a:solidFill>
            </a:endParaRPr>
          </a:p>
          <a:p>
            <a:pPr lvl="1"/>
            <a:endParaRPr lang="zh-CN">
              <a:solidFill>
                <a:schemeClr val="tx1"/>
              </a:solidFill>
            </a:endParaRPr>
          </a:p>
          <a:p>
            <a:pPr lvl="1"/>
            <a:r>
              <a:rPr lang="zh-CN">
                <a:solidFill>
                  <a:schemeClr val="tx1"/>
                </a:solidFill>
              </a:rPr>
              <a:t>白盒测试的</a:t>
            </a:r>
            <a:r>
              <a:rPr lang="en-US" altLang="zh-CN">
                <a:solidFill>
                  <a:schemeClr val="tx1"/>
                </a:solidFill>
              </a:rPr>
              <a:t>4</a:t>
            </a:r>
            <a:r>
              <a:rPr lang="zh-CN" altLang="en-US">
                <a:solidFill>
                  <a:schemeClr val="tx1"/>
                </a:solidFill>
              </a:rPr>
              <a:t>个标准</a:t>
            </a:r>
            <a:endParaRPr lang="zh-CN" altLang="en-US">
              <a:solidFill>
                <a:schemeClr val="tx1"/>
              </a:solidFill>
            </a:endParaRPr>
          </a:p>
          <a:p>
            <a:pPr lvl="2"/>
            <a:r>
              <a:rPr lang="zh-CN" altLang="en-US">
                <a:solidFill>
                  <a:schemeClr val="tx1"/>
                </a:solidFill>
              </a:rPr>
              <a:t>每个模块中的所有独立的路径至少被测试过一次</a:t>
            </a:r>
            <a:endParaRPr lang="zh-CN" altLang="en-US">
              <a:solidFill>
                <a:schemeClr val="tx1"/>
              </a:solidFill>
            </a:endParaRPr>
          </a:p>
          <a:p>
            <a:pPr lvl="2"/>
            <a:r>
              <a:rPr lang="zh-CN" altLang="en-US">
                <a:solidFill>
                  <a:schemeClr val="tx1"/>
                </a:solidFill>
              </a:rPr>
              <a:t>所有的判断结构（两路或多路的）每个分支都被测试</a:t>
            </a:r>
            <a:endParaRPr lang="zh-CN" altLang="en-US">
              <a:solidFill>
                <a:schemeClr val="tx1"/>
              </a:solidFill>
            </a:endParaRPr>
          </a:p>
          <a:p>
            <a:pPr lvl="2"/>
            <a:r>
              <a:rPr lang="zh-CN" altLang="en-US">
                <a:solidFill>
                  <a:schemeClr val="tx1"/>
                </a:solidFill>
              </a:rPr>
              <a:t>每个循环都被测试</a:t>
            </a:r>
            <a:endParaRPr lang="zh-CN" altLang="en-US">
              <a:solidFill>
                <a:schemeClr val="tx1"/>
              </a:solidFill>
            </a:endParaRPr>
          </a:p>
          <a:p>
            <a:pPr lvl="2"/>
            <a:r>
              <a:rPr lang="zh-CN" altLang="en-US">
                <a:solidFill>
                  <a:schemeClr val="tx1"/>
                </a:solidFill>
              </a:rPr>
              <a:t>所有数据结构都被测试</a:t>
            </a:r>
            <a:endParaRPr lang="zh-CN" altLang="en-US">
              <a:solidFill>
                <a:schemeClr val="tx1"/>
              </a:solidFill>
            </a:endParaRPr>
          </a:p>
          <a:p>
            <a:pPr lvl="1"/>
            <a:endParaRPr lang="zh-CN" altLang="en-US">
              <a:solidFill>
                <a:schemeClr val="tx1"/>
              </a:solidFill>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测试阶段</a:t>
            </a:r>
            <a:endParaRPr lang="zh-CN"/>
          </a:p>
        </p:txBody>
      </p:sp>
      <p:sp>
        <p:nvSpPr>
          <p:cNvPr id="3" name="内容占位符 2"/>
          <p:cNvSpPr>
            <a:spLocks noGrp="1"/>
          </p:cNvSpPr>
          <p:nvPr>
            <p:ph idx="1"/>
          </p:nvPr>
        </p:nvSpPr>
        <p:spPr/>
        <p:txBody>
          <a:bodyPr>
            <a:normAutofit/>
          </a:bodyPr>
          <a:p>
            <a:pPr lvl="1"/>
            <a:r>
              <a:rPr lang="zh-CN">
                <a:solidFill>
                  <a:schemeClr val="tx1"/>
                </a:solidFill>
              </a:rPr>
              <a:t>白盒测试（或玻璃盒测试）</a:t>
            </a:r>
            <a:endParaRPr lang="zh-CN">
              <a:solidFill>
                <a:schemeClr val="tx1"/>
              </a:solidFill>
            </a:endParaRPr>
          </a:p>
          <a:p>
            <a:pPr lvl="2"/>
            <a:r>
              <a:rPr lang="zh-CN" altLang="en-US">
                <a:solidFill>
                  <a:schemeClr val="tx1"/>
                </a:solidFill>
              </a:rPr>
              <a:t>基本路径测试是一种软件中每条语句至少被执行一次的方法</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2599055" y="2686685"/>
            <a:ext cx="6257925" cy="4086225"/>
          </a:xfrm>
          <a:prstGeom prst="rect">
            <a:avLst/>
          </a:prstGeom>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测试阶段</a:t>
            </a:r>
            <a:endParaRPr lang="zh-CN"/>
          </a:p>
        </p:txBody>
      </p:sp>
      <p:sp>
        <p:nvSpPr>
          <p:cNvPr id="3" name="内容占位符 2"/>
          <p:cNvSpPr>
            <a:spLocks noGrp="1"/>
          </p:cNvSpPr>
          <p:nvPr>
            <p:ph idx="1"/>
          </p:nvPr>
        </p:nvSpPr>
        <p:spPr/>
        <p:txBody>
          <a:bodyPr>
            <a:normAutofit/>
          </a:bodyPr>
          <a:p>
            <a:pPr lvl="1"/>
            <a:r>
              <a:rPr lang="zh-CN">
                <a:solidFill>
                  <a:schemeClr val="tx1"/>
                </a:solidFill>
              </a:rPr>
              <a:t>白盒测试（或玻璃盒测试）</a:t>
            </a:r>
            <a:endParaRPr lang="zh-CN">
              <a:solidFill>
                <a:schemeClr val="tx1"/>
              </a:solidFill>
            </a:endParaRPr>
          </a:p>
          <a:p>
            <a:pPr lvl="2"/>
            <a:r>
              <a:rPr lang="zh-CN" altLang="en-US">
                <a:solidFill>
                  <a:schemeClr val="tx1"/>
                </a:solidFill>
              </a:rPr>
              <a:t>控制结构测试</a:t>
            </a:r>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1938020" y="2814955"/>
            <a:ext cx="8315325" cy="3362325"/>
          </a:xfrm>
          <a:prstGeom prst="rect">
            <a:avLst/>
          </a:prstGeom>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软件工程</a:t>
            </a:r>
            <a:r>
              <a:rPr lang="en-US" altLang="zh-CN"/>
              <a:t>——</a:t>
            </a:r>
            <a:r>
              <a:rPr lang="zh-CN">
                <a:sym typeface="+mn-ea"/>
              </a:rPr>
              <a:t>测试阶段</a:t>
            </a:r>
            <a:endParaRPr lang="zh-CN"/>
          </a:p>
        </p:txBody>
      </p:sp>
      <p:sp>
        <p:nvSpPr>
          <p:cNvPr id="3" name="内容占位符 2"/>
          <p:cNvSpPr>
            <a:spLocks noGrp="1"/>
          </p:cNvSpPr>
          <p:nvPr>
            <p:ph idx="1"/>
          </p:nvPr>
        </p:nvSpPr>
        <p:spPr>
          <a:xfrm>
            <a:off x="838200" y="1811655"/>
            <a:ext cx="10515600" cy="4351338"/>
          </a:xfrm>
        </p:spPr>
        <p:txBody>
          <a:bodyPr>
            <a:normAutofit/>
          </a:bodyPr>
          <a:p>
            <a:pPr lvl="1"/>
            <a:r>
              <a:rPr lang="zh-CN">
                <a:solidFill>
                  <a:schemeClr val="tx1"/>
                </a:solidFill>
              </a:rPr>
              <a:t>黑盒测试：在不知道程序的内部也不知道程序是怎么工作的情况下测试程序，程序就像一个</a:t>
            </a:r>
            <a:r>
              <a:rPr lang="zh-CN">
                <a:solidFill>
                  <a:srgbClr val="FF0000"/>
                </a:solidFill>
              </a:rPr>
              <a:t>看不见内部的黑盒</a:t>
            </a:r>
            <a:r>
              <a:rPr lang="zh-CN">
                <a:solidFill>
                  <a:schemeClr val="tx1"/>
                </a:solidFill>
              </a:rPr>
              <a:t>，黑盒测试按照软件应该完成的</a:t>
            </a:r>
            <a:r>
              <a:rPr lang="zh-CN">
                <a:solidFill>
                  <a:srgbClr val="FF0000"/>
                </a:solidFill>
              </a:rPr>
              <a:t>功能</a:t>
            </a:r>
            <a:r>
              <a:rPr lang="zh-CN">
                <a:solidFill>
                  <a:schemeClr val="tx1"/>
                </a:solidFill>
              </a:rPr>
              <a:t>来测试</a:t>
            </a:r>
            <a:endParaRPr lang="zh-CN">
              <a:solidFill>
                <a:schemeClr val="tx1"/>
              </a:solidFill>
            </a:endParaRPr>
          </a:p>
          <a:p>
            <a:pPr lvl="1"/>
            <a:endParaRPr lang="zh-CN" altLang="en-US">
              <a:solidFill>
                <a:schemeClr val="tx1"/>
              </a:solidFill>
            </a:endParaRPr>
          </a:p>
          <a:p>
            <a:pPr lvl="1"/>
            <a:r>
              <a:rPr lang="zh-CN" altLang="en-US">
                <a:solidFill>
                  <a:schemeClr val="tx1"/>
                </a:solidFill>
              </a:rPr>
              <a:t>几种黑盒测试方法</a:t>
            </a:r>
            <a:endParaRPr lang="zh-CN" altLang="en-US">
              <a:solidFill>
                <a:schemeClr val="tx1"/>
              </a:solidFill>
            </a:endParaRPr>
          </a:p>
          <a:p>
            <a:pPr lvl="2"/>
            <a:r>
              <a:rPr lang="zh-CN" altLang="en-US">
                <a:solidFill>
                  <a:schemeClr val="tx1"/>
                </a:solidFill>
              </a:rPr>
              <a:t>穷尽测试：最好的黑盒测试方法就是输入域中的所有可能的值去测试软件</a:t>
            </a:r>
            <a:endParaRPr lang="zh-CN" altLang="en-US">
              <a:solidFill>
                <a:schemeClr val="tx1"/>
              </a:solidFill>
            </a:endParaRPr>
          </a:p>
          <a:p>
            <a:pPr lvl="2"/>
            <a:r>
              <a:rPr lang="zh-CN" altLang="en-US">
                <a:solidFill>
                  <a:schemeClr val="tx1"/>
                </a:solidFill>
              </a:rPr>
              <a:t>随机测试：选择输入域的值的子集来测试，子集的选择方式是非常重要的</a:t>
            </a:r>
            <a:endParaRPr lang="zh-CN" altLang="en-US">
              <a:solidFill>
                <a:schemeClr val="tx1"/>
              </a:solidFill>
            </a:endParaRPr>
          </a:p>
          <a:p>
            <a:pPr lvl="2"/>
            <a:r>
              <a:rPr lang="zh-CN" altLang="en-US">
                <a:solidFill>
                  <a:schemeClr val="tx1"/>
                </a:solidFill>
              </a:rPr>
              <a:t>边界测试</a:t>
            </a:r>
            <a:endParaRPr lang="zh-CN" altLang="en-US">
              <a:solidFill>
                <a:schemeClr val="tx1"/>
              </a:solidFill>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11</a:t>
            </a:r>
            <a:r>
              <a:rPr lang="zh-CN" altLang="en-US"/>
              <a:t>章 </a:t>
            </a:r>
            <a:r>
              <a:rPr lang="zh-CN"/>
              <a:t>数据结构</a:t>
            </a:r>
            <a:endParaRPr lang="zh-CN"/>
          </a:p>
        </p:txBody>
      </p:sp>
      <p:sp>
        <p:nvSpPr>
          <p:cNvPr id="3" name="内容占位符 2"/>
          <p:cNvSpPr>
            <a:spLocks noGrp="1"/>
          </p:cNvSpPr>
          <p:nvPr>
            <p:ph idx="1"/>
          </p:nvPr>
        </p:nvSpPr>
        <p:spPr/>
        <p:txBody>
          <a:bodyPr>
            <a:normAutofit lnSpcReduction="10000"/>
          </a:bodyPr>
          <a:p>
            <a:r>
              <a:rPr lang="zh-CN" altLang="en-US" sz="2000"/>
              <a:t>定义数据结构</a:t>
            </a:r>
            <a:endParaRPr lang="zh-CN" altLang="en-US" sz="2000"/>
          </a:p>
          <a:p>
            <a:r>
              <a:rPr lang="zh-CN" altLang="en-US" sz="2000"/>
              <a:t>把数组定义为数据结构，并说明它是如何存储数据项列表的</a:t>
            </a:r>
            <a:endParaRPr lang="zh-CN" altLang="en-US" sz="2000"/>
          </a:p>
          <a:p>
            <a:r>
              <a:rPr lang="zh-CN" altLang="en-US" sz="2000"/>
              <a:t>区分数组的名称和数组中元素的名字</a:t>
            </a:r>
            <a:endParaRPr lang="zh-CN" altLang="en-US" sz="2000"/>
          </a:p>
          <a:p>
            <a:r>
              <a:rPr lang="zh-CN" altLang="en-US" sz="2000"/>
              <a:t>描述为数组定义的操作</a:t>
            </a:r>
            <a:endParaRPr lang="zh-CN" altLang="en-US" sz="2000"/>
          </a:p>
          <a:p>
            <a:r>
              <a:rPr lang="zh-CN" altLang="en-US" sz="2000"/>
              <a:t>把记录定义为数据结构，并说明它是如何用于存储属于单个数据元素的属性</a:t>
            </a:r>
            <a:endParaRPr lang="zh-CN" altLang="en-US" sz="2000"/>
          </a:p>
          <a:p>
            <a:r>
              <a:rPr lang="zh-CN" altLang="en-US" sz="2000"/>
              <a:t>区分记录的名称和它域的名字</a:t>
            </a:r>
            <a:endParaRPr lang="zh-CN" altLang="en-US" sz="2000"/>
          </a:p>
          <a:p>
            <a:r>
              <a:rPr lang="zh-CN" altLang="en-US" sz="2000"/>
              <a:t>把链表定义为数据结构，并说明它是如何用指针来实现的</a:t>
            </a:r>
            <a:endParaRPr lang="zh-CN" altLang="en-US" sz="2000"/>
          </a:p>
          <a:p>
            <a:r>
              <a:rPr lang="zh-CN" altLang="en-US" sz="2000"/>
              <a:t>理解数组中节点的存储机制</a:t>
            </a:r>
            <a:endParaRPr lang="zh-CN" altLang="en-US" sz="2000"/>
          </a:p>
          <a:p>
            <a:r>
              <a:rPr lang="zh-CN" altLang="en-US" sz="2000"/>
              <a:t>描述为链表定义的操作</a:t>
            </a:r>
            <a:endParaRPr lang="zh-CN" altLang="en-US" sz="2000"/>
          </a:p>
          <a:p>
            <a:r>
              <a:rPr lang="zh-CN" altLang="en-US" sz="2000"/>
              <a:t>比较和区分</a:t>
            </a:r>
            <a:r>
              <a:rPr lang="zh-CN" altLang="en-US" sz="2000">
                <a:solidFill>
                  <a:srgbClr val="FF0000"/>
                </a:solidFill>
              </a:rPr>
              <a:t>数组、记录和链表</a:t>
            </a:r>
            <a:endParaRPr lang="zh-CN" altLang="en-US" sz="2000"/>
          </a:p>
          <a:p>
            <a:r>
              <a:rPr lang="zh-CN" altLang="en-US" sz="2000"/>
              <a:t>说明数组、记录和链表的应用</a:t>
            </a:r>
            <a:endParaRPr lang="zh-CN" altLang="en-US" sz="200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数组</a:t>
            </a:r>
            <a:endParaRPr lang="zh-CN" altLang="en-US"/>
          </a:p>
        </p:txBody>
      </p:sp>
      <p:sp>
        <p:nvSpPr>
          <p:cNvPr id="3" name="内容占位符 2"/>
          <p:cNvSpPr>
            <a:spLocks noGrp="1"/>
          </p:cNvSpPr>
          <p:nvPr>
            <p:ph idx="1"/>
          </p:nvPr>
        </p:nvSpPr>
        <p:spPr/>
        <p:txBody>
          <a:bodyPr>
            <a:normAutofit/>
          </a:bodyPr>
          <a:p>
            <a:r>
              <a:rPr lang="zh-CN" altLang="en-US"/>
              <a:t>数组是元素的顺序集合，通常这些元素具有相同的数据类型</a:t>
            </a:r>
            <a:endParaRPr lang="zh-CN" altLang="en-US"/>
          </a:p>
          <a:p>
            <a:endParaRPr lang="zh-CN" altLang="en-US"/>
          </a:p>
          <a:p>
            <a:r>
              <a:rPr lang="zh-CN" altLang="en-US"/>
              <a:t>索引表示元素在数组中的顺序号，顺序号从数组开始处计数</a:t>
            </a:r>
            <a:endParaRPr lang="zh-CN" altLang="en-US"/>
          </a:p>
          <a:p>
            <a:endParaRPr lang="zh-CN" altLang="en-US"/>
          </a:p>
          <a:p>
            <a:r>
              <a:rPr lang="zh-CN" altLang="en-US"/>
              <a:t>数组元素通过索引被独立给出了地址，数组整体上有一个名称，但每个元素利用数组的的索引来单独访问</a:t>
            </a:r>
            <a:endParaRPr lang="en-US" altLang="zh-CN"/>
          </a:p>
        </p:txBody>
      </p:sp>
      <p:pic>
        <p:nvPicPr>
          <p:cNvPr id="4" name="图片 3"/>
          <p:cNvPicPr>
            <a:picLocks noChangeAspect="1"/>
          </p:cNvPicPr>
          <p:nvPr/>
        </p:nvPicPr>
        <p:blipFill>
          <a:blip r:embed="rId1"/>
          <a:stretch>
            <a:fillRect/>
          </a:stretch>
        </p:blipFill>
        <p:spPr>
          <a:xfrm>
            <a:off x="7588885" y="4396105"/>
            <a:ext cx="3505200" cy="2066925"/>
          </a:xfrm>
          <a:prstGeom prst="rect">
            <a:avLst/>
          </a:prstGeom>
        </p:spPr>
      </p:pic>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数组</a:t>
            </a:r>
            <a:endParaRPr lang="zh-CN" altLang="en-US"/>
          </a:p>
        </p:txBody>
      </p:sp>
      <p:pic>
        <p:nvPicPr>
          <p:cNvPr id="4" name="内容占位符 3"/>
          <p:cNvPicPr>
            <a:picLocks noChangeAspect="1"/>
          </p:cNvPicPr>
          <p:nvPr>
            <p:ph idx="1"/>
          </p:nvPr>
        </p:nvPicPr>
        <p:blipFill>
          <a:blip r:embed="rId1"/>
          <a:stretch>
            <a:fillRect/>
          </a:stretch>
        </p:blipFill>
        <p:spPr>
          <a:xfrm>
            <a:off x="2595245" y="2324735"/>
            <a:ext cx="7000875" cy="3352800"/>
          </a:xfrm>
          <a:prstGeom prst="rect">
            <a:avLst/>
          </a:prstGeom>
        </p:spPr>
      </p:pic>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数组</a:t>
            </a:r>
            <a:endParaRPr lang="zh-CN" altLang="en-US"/>
          </a:p>
        </p:txBody>
      </p:sp>
      <p:pic>
        <p:nvPicPr>
          <p:cNvPr id="5" name="内容占位符 4"/>
          <p:cNvPicPr>
            <a:picLocks noChangeAspect="1"/>
          </p:cNvPicPr>
          <p:nvPr>
            <p:ph idx="1"/>
          </p:nvPr>
        </p:nvPicPr>
        <p:blipFill>
          <a:blip r:embed="rId1"/>
          <a:stretch>
            <a:fillRect/>
          </a:stretch>
        </p:blipFill>
        <p:spPr>
          <a:xfrm>
            <a:off x="3900170" y="1867535"/>
            <a:ext cx="4391025" cy="4267200"/>
          </a:xfrm>
          <a:prstGeom prst="rect">
            <a:avLst/>
          </a:prstGeom>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数组</a:t>
            </a:r>
            <a:endParaRPr lang="zh-CN" altLang="en-US"/>
          </a:p>
        </p:txBody>
      </p:sp>
      <p:sp>
        <p:nvSpPr>
          <p:cNvPr id="3" name="内容占位符 2"/>
          <p:cNvSpPr/>
          <p:nvPr>
            <p:ph idx="1"/>
          </p:nvPr>
        </p:nvSpPr>
        <p:spPr/>
        <p:txBody>
          <a:bodyPr/>
          <a:p>
            <a:r>
              <a:rPr lang="zh-CN" altLang="en-US"/>
              <a:t>数组名和元素名：在一个数组中，有两种标识符：数组的名字和各个元素的名字。数组名是整个结构的名字，而元素名允许我们访问这个元素</a:t>
            </a:r>
            <a:endParaRPr lang="zh-CN" altLang="en-US"/>
          </a:p>
          <a:p>
            <a:endParaRPr lang="zh-CN" altLang="en-US"/>
          </a:p>
          <a:p>
            <a:r>
              <a:rPr lang="zh-CN" altLang="en-US"/>
              <a:t>数组名：如</a:t>
            </a:r>
            <a:r>
              <a:rPr lang="en-US" altLang="zh-CN"/>
              <a:t>scores</a:t>
            </a:r>
            <a:endParaRPr lang="en-US" altLang="zh-CN"/>
          </a:p>
          <a:p>
            <a:r>
              <a:rPr lang="zh-CN" altLang="en-US"/>
              <a:t>元素名：数组名后面跟一个索引号，如</a:t>
            </a:r>
            <a:r>
              <a:rPr lang="en-US" altLang="zh-CN"/>
              <a:t>scores[1],scores[2]</a:t>
            </a:r>
            <a:endParaRPr lang="en-US" altLang="zh-CN"/>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数组</a:t>
            </a:r>
            <a:endParaRPr lang="zh-CN" altLang="en-US"/>
          </a:p>
        </p:txBody>
      </p:sp>
      <p:sp>
        <p:nvSpPr>
          <p:cNvPr id="3" name="内容占位符 2"/>
          <p:cNvSpPr/>
          <p:nvPr>
            <p:ph idx="1"/>
          </p:nvPr>
        </p:nvSpPr>
        <p:spPr/>
        <p:txBody>
          <a:bodyPr/>
          <a:p>
            <a:r>
              <a:rPr lang="zh-CN" altLang="en-US"/>
              <a:t>多维数组</a:t>
            </a:r>
            <a:endParaRPr lang="zh-CN" altLang="en-US"/>
          </a:p>
          <a:p>
            <a:pPr lvl="1"/>
            <a:r>
              <a:rPr lang="zh-CN" altLang="en-US" sz="2400"/>
              <a:t>一维数组</a:t>
            </a:r>
            <a:endParaRPr lang="zh-CN" altLang="en-US" sz="2400"/>
          </a:p>
          <a:p>
            <a:pPr lvl="1"/>
            <a:r>
              <a:rPr lang="zh-CN" altLang="en-US" sz="2400"/>
              <a:t>二维数组</a:t>
            </a:r>
            <a:endParaRPr lang="zh-CN" altLang="en-US" sz="2400"/>
          </a:p>
          <a:p>
            <a:pPr lvl="1"/>
            <a:r>
              <a:rPr lang="zh-CN" altLang="en-US" sz="2400"/>
              <a:t>多维数组</a:t>
            </a:r>
            <a:endParaRPr lang="zh-CN" altLang="en-US"/>
          </a:p>
          <a:p>
            <a:endParaRPr lang="zh-CN" altLang="en-US"/>
          </a:p>
        </p:txBody>
      </p:sp>
      <p:pic>
        <p:nvPicPr>
          <p:cNvPr id="4" name="图片 3"/>
          <p:cNvPicPr>
            <a:picLocks noChangeAspect="1"/>
          </p:cNvPicPr>
          <p:nvPr/>
        </p:nvPicPr>
        <p:blipFill>
          <a:blip r:embed="rId1"/>
          <a:stretch>
            <a:fillRect/>
          </a:stretch>
        </p:blipFill>
        <p:spPr>
          <a:xfrm>
            <a:off x="5394325" y="2395855"/>
            <a:ext cx="5467350" cy="35623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二进制进制转换为十进制</a:t>
            </a:r>
            <a:endParaRPr lang="zh-CN" altLang="en-US"/>
          </a:p>
        </p:txBody>
      </p:sp>
      <p:pic>
        <p:nvPicPr>
          <p:cNvPr id="5" name="内容占位符 4"/>
          <p:cNvPicPr>
            <a:picLocks noChangeAspect="1"/>
          </p:cNvPicPr>
          <p:nvPr>
            <p:ph idx="1"/>
          </p:nvPr>
        </p:nvPicPr>
        <p:blipFill>
          <a:blip r:embed="rId1"/>
          <a:stretch>
            <a:fillRect/>
          </a:stretch>
        </p:blipFill>
        <p:spPr>
          <a:xfrm>
            <a:off x="1377315" y="2312035"/>
            <a:ext cx="9841230" cy="2438400"/>
          </a:xfrm>
          <a:prstGeom prst="rect">
            <a:avLst/>
          </a:prstGeom>
        </p:spPr>
      </p:pic>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数组</a:t>
            </a:r>
            <a:endParaRPr lang="zh-CN" altLang="en-US"/>
          </a:p>
        </p:txBody>
      </p:sp>
      <p:sp>
        <p:nvSpPr>
          <p:cNvPr id="3" name="内容占位符 2"/>
          <p:cNvSpPr/>
          <p:nvPr>
            <p:ph idx="1"/>
          </p:nvPr>
        </p:nvSpPr>
        <p:spPr/>
        <p:txBody>
          <a:bodyPr/>
          <a:p>
            <a:r>
              <a:rPr lang="zh-CN" altLang="en-US"/>
              <a:t>存储配置：一维数组的索引直接定义了元素在实际存储上的相对位置。但是二维数组表示行和列</a:t>
            </a:r>
            <a:endParaRPr lang="zh-CN" altLang="en-US"/>
          </a:p>
          <a:p>
            <a:r>
              <a:rPr lang="zh-CN" altLang="en-US"/>
              <a:t>在内存中如何存储每个元素取决于计算机，大多数计算机使用</a:t>
            </a:r>
            <a:r>
              <a:rPr lang="zh-CN" altLang="en-US">
                <a:solidFill>
                  <a:srgbClr val="FF0000"/>
                </a:solidFill>
              </a:rPr>
              <a:t>行主序存储</a:t>
            </a:r>
            <a:r>
              <a:rPr lang="zh-CN" altLang="en-US"/>
              <a:t>，其中数组的一个整行在内存上存储在下一个行之前，但是计算机也可以使用</a:t>
            </a:r>
            <a:r>
              <a:rPr lang="zh-CN" altLang="en-US">
                <a:solidFill>
                  <a:srgbClr val="FF0000"/>
                </a:solidFill>
              </a:rPr>
              <a:t>列主序存储</a:t>
            </a:r>
            <a:r>
              <a:rPr lang="zh-CN" altLang="en-US"/>
              <a:t>，其中一个整列在内存上存储在下一个列之前</a:t>
            </a:r>
            <a:endParaRPr lang="zh-CN" altLang="en-US"/>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数组</a:t>
            </a:r>
            <a:endParaRPr lang="zh-CN" altLang="en-US"/>
          </a:p>
        </p:txBody>
      </p:sp>
      <p:sp>
        <p:nvSpPr>
          <p:cNvPr id="3" name="内容占位符 2"/>
          <p:cNvSpPr/>
          <p:nvPr>
            <p:ph idx="1"/>
          </p:nvPr>
        </p:nvSpPr>
        <p:spPr/>
        <p:txBody>
          <a:bodyPr/>
          <a:p>
            <a:r>
              <a:rPr lang="zh-CN" altLang="en-US"/>
              <a:t>存储配置</a:t>
            </a:r>
            <a:endParaRPr lang="zh-CN" altLang="en-US"/>
          </a:p>
        </p:txBody>
      </p:sp>
      <p:pic>
        <p:nvPicPr>
          <p:cNvPr id="4" name="图片 3"/>
          <p:cNvPicPr>
            <a:picLocks noChangeAspect="1"/>
          </p:cNvPicPr>
          <p:nvPr/>
        </p:nvPicPr>
        <p:blipFill>
          <a:blip r:embed="rId1"/>
          <a:stretch>
            <a:fillRect/>
          </a:stretch>
        </p:blipFill>
        <p:spPr>
          <a:xfrm>
            <a:off x="2914015" y="2263140"/>
            <a:ext cx="7153275" cy="4181475"/>
          </a:xfrm>
          <a:prstGeom prst="rect">
            <a:avLst/>
          </a:prstGeom>
        </p:spPr>
      </p:pic>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数组操作</a:t>
            </a:r>
            <a:endParaRPr lang="zh-CN" altLang="en-US"/>
          </a:p>
        </p:txBody>
      </p:sp>
      <p:sp>
        <p:nvSpPr>
          <p:cNvPr id="3" name="内容占位符 2"/>
          <p:cNvSpPr/>
          <p:nvPr>
            <p:ph idx="1"/>
          </p:nvPr>
        </p:nvSpPr>
        <p:spPr>
          <a:xfrm>
            <a:off x="838200" y="1811655"/>
            <a:ext cx="10515600" cy="4351338"/>
          </a:xfrm>
        </p:spPr>
        <p:txBody>
          <a:bodyPr/>
          <a:p>
            <a:r>
              <a:rPr lang="zh-CN" altLang="en-US"/>
              <a:t>数组</a:t>
            </a:r>
            <a:r>
              <a:rPr lang="zh-CN" altLang="en-US">
                <a:solidFill>
                  <a:srgbClr val="FF0000"/>
                </a:solidFill>
              </a:rPr>
              <a:t>操作</a:t>
            </a:r>
            <a:r>
              <a:rPr lang="zh-CN" altLang="en-US"/>
              <a:t>：常用操作有查找、插入、删除、检索、和遍历</a:t>
            </a:r>
            <a:endParaRPr lang="zh-CN" altLang="en-US"/>
          </a:p>
          <a:p>
            <a:pPr lvl="1"/>
            <a:r>
              <a:rPr lang="zh-CN" altLang="en-US"/>
              <a:t>查找元素：根据元素的值，找到元素的序号，之前的顺序查找和折半查找</a:t>
            </a:r>
            <a:endParaRPr lang="zh-CN" altLang="en-US"/>
          </a:p>
          <a:p>
            <a:pPr lvl="1"/>
            <a:endParaRPr lang="zh-CN" altLang="en-US"/>
          </a:p>
          <a:p>
            <a:pPr lvl="1"/>
            <a:r>
              <a:rPr lang="zh-CN" altLang="en-US"/>
              <a:t>元素的插入：通常计算机语言要求数组的大小，在被定义的时候不能修改。</a:t>
            </a:r>
            <a:endParaRPr lang="zh-CN" altLang="en-US"/>
          </a:p>
          <a:p>
            <a:pPr lvl="2"/>
            <a:r>
              <a:rPr lang="zh-CN" altLang="en-US"/>
              <a:t>尾部插入</a:t>
            </a:r>
            <a:endParaRPr lang="zh-CN" altLang="en-US"/>
          </a:p>
          <a:p>
            <a:pPr lvl="2"/>
            <a:r>
              <a:rPr lang="zh-CN" altLang="en-US"/>
              <a:t>开始或中间插入</a:t>
            </a:r>
            <a:endParaRPr lang="zh-CN" altLang="en-US"/>
          </a:p>
          <a:p>
            <a:pPr lvl="2"/>
            <a:endParaRPr lang="zh-CN" altLang="en-US"/>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数组操作</a:t>
            </a:r>
            <a:endParaRPr lang="zh-CN" altLang="en-US"/>
          </a:p>
        </p:txBody>
      </p:sp>
      <p:sp>
        <p:nvSpPr>
          <p:cNvPr id="3" name="内容占位符 2"/>
          <p:cNvSpPr/>
          <p:nvPr>
            <p:ph idx="1"/>
          </p:nvPr>
        </p:nvSpPr>
        <p:spPr/>
        <p:txBody>
          <a:bodyPr/>
          <a:p>
            <a:r>
              <a:rPr lang="zh-CN" altLang="en-US"/>
              <a:t>元素的删除</a:t>
            </a:r>
            <a:endParaRPr lang="zh-CN" altLang="en-US"/>
          </a:p>
          <a:p>
            <a:endParaRPr lang="zh-CN" altLang="en-US"/>
          </a:p>
          <a:p>
            <a:r>
              <a:rPr lang="zh-CN" altLang="en-US"/>
              <a:t>元素检索：根据数组的索引对元素进行存取</a:t>
            </a:r>
            <a:endParaRPr lang="zh-CN" altLang="en-US"/>
          </a:p>
          <a:p>
            <a:endParaRPr lang="zh-CN" altLang="en-US"/>
          </a:p>
          <a:p>
            <a:r>
              <a:rPr lang="zh-CN" altLang="en-US"/>
              <a:t>数组的遍历：被应用于每个元素的上的操作</a:t>
            </a:r>
            <a:endParaRPr lang="zh-CN" altLang="en-US"/>
          </a:p>
          <a:p>
            <a:endParaRPr lang="zh-CN" altLang="en-US"/>
          </a:p>
          <a:p>
            <a:r>
              <a:rPr lang="zh-CN" altLang="en-US"/>
              <a:t>数组的应用：当需要进行的插入和删除操作数目较少，而需要大量的查找和检索操作时，数组是合适的结构</a:t>
            </a:r>
            <a:endParaRPr lang="zh-CN" altLang="en-US"/>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记录</a:t>
            </a:r>
            <a:endParaRPr lang="zh-CN" altLang="en-US"/>
          </a:p>
        </p:txBody>
      </p:sp>
      <p:sp>
        <p:nvSpPr>
          <p:cNvPr id="3" name="内容占位符 2"/>
          <p:cNvSpPr/>
          <p:nvPr>
            <p:ph idx="1"/>
          </p:nvPr>
        </p:nvSpPr>
        <p:spPr/>
        <p:txBody>
          <a:bodyPr>
            <a:normAutofit lnSpcReduction="10000"/>
          </a:bodyPr>
          <a:p>
            <a:r>
              <a:rPr lang="zh-CN" altLang="en-US"/>
              <a:t>记录是</a:t>
            </a:r>
            <a:r>
              <a:rPr lang="zh-CN" altLang="en-US">
                <a:solidFill>
                  <a:srgbClr val="FF0000"/>
                </a:solidFill>
              </a:rPr>
              <a:t>一组</a:t>
            </a:r>
            <a:r>
              <a:rPr lang="zh-CN" altLang="en-US"/>
              <a:t>相关元素的集合，它们可能是</a:t>
            </a:r>
            <a:r>
              <a:rPr lang="zh-CN" altLang="en-US">
                <a:solidFill>
                  <a:srgbClr val="FF0000"/>
                </a:solidFill>
              </a:rPr>
              <a:t>不同</a:t>
            </a:r>
            <a:r>
              <a:rPr lang="zh-CN" altLang="en-US"/>
              <a:t>的类型，但整个记录有一个名称。记录中的每个元素称为</a:t>
            </a:r>
            <a:r>
              <a:rPr lang="zh-CN" altLang="en-US">
                <a:solidFill>
                  <a:srgbClr val="FF0000"/>
                </a:solidFill>
              </a:rPr>
              <a:t>域（属性、字段）</a:t>
            </a:r>
            <a:r>
              <a:rPr lang="zh-CN" altLang="en-US"/>
              <a:t>，域是具有含义的最小命名数据，它有类型且存在于内存中。它能被赋值，反之也能被选择和操纵。域不同于变量主要在于它</a:t>
            </a:r>
            <a:r>
              <a:rPr lang="zh-CN" altLang="en-US">
                <a:solidFill>
                  <a:srgbClr val="FF0000"/>
                </a:solidFill>
              </a:rPr>
              <a:t>是记录的一部分</a:t>
            </a:r>
            <a:r>
              <a:rPr lang="zh-CN" altLang="en-US"/>
              <a:t>。</a:t>
            </a:r>
            <a:endParaRPr lang="zh-CN" altLang="en-US"/>
          </a:p>
          <a:p>
            <a:endParaRPr lang="zh-CN" altLang="en-US"/>
          </a:p>
          <a:p>
            <a:r>
              <a:rPr lang="zh-CN" altLang="en-US"/>
              <a:t>在记录中的元素可以是相同类型</a:t>
            </a:r>
            <a:endParaRPr lang="zh-CN" altLang="en-US"/>
          </a:p>
          <a:p>
            <a:pPr marL="0" indent="0">
              <a:buNone/>
            </a:pPr>
            <a:r>
              <a:rPr lang="zh-CN" altLang="en-US"/>
              <a:t>或不同类型，但记录中的所有元素</a:t>
            </a:r>
            <a:endParaRPr lang="zh-CN" altLang="en-US"/>
          </a:p>
          <a:p>
            <a:pPr marL="0" indent="0">
              <a:buNone/>
            </a:pPr>
            <a:r>
              <a:rPr lang="zh-CN" altLang="en-US"/>
              <a:t>必须是关联的</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6351905" y="3434080"/>
            <a:ext cx="5086350" cy="2219325"/>
          </a:xfrm>
          <a:prstGeom prst="rect">
            <a:avLst/>
          </a:prstGeom>
        </p:spPr>
      </p:pic>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记录</a:t>
            </a:r>
            <a:endParaRPr lang="zh-CN" altLang="en-US"/>
          </a:p>
        </p:txBody>
      </p:sp>
      <p:sp>
        <p:nvSpPr>
          <p:cNvPr id="3" name="内容占位符 2"/>
          <p:cNvSpPr/>
          <p:nvPr>
            <p:ph idx="1"/>
          </p:nvPr>
        </p:nvSpPr>
        <p:spPr/>
        <p:txBody>
          <a:bodyPr>
            <a:normAutofit lnSpcReduction="10000"/>
          </a:bodyPr>
          <a:p>
            <a:r>
              <a:rPr lang="zh-CN" altLang="en-US"/>
              <a:t>记录名与域名</a:t>
            </a:r>
            <a:endParaRPr lang="zh-CN" altLang="en-US"/>
          </a:p>
          <a:p>
            <a:r>
              <a:rPr lang="zh-CN" altLang="en-US"/>
              <a:t>记录的名字是整个结构的名字，而每个域的名字允许我们存取这些域</a:t>
            </a:r>
            <a:endParaRPr lang="zh-CN" altLang="en-US"/>
          </a:p>
          <a:p>
            <a:endParaRPr lang="zh-CN" altLang="en-US"/>
          </a:p>
          <a:p>
            <a:r>
              <a:rPr lang="zh-CN" altLang="en-US"/>
              <a:t>记录的名字是</a:t>
            </a:r>
            <a:r>
              <a:rPr lang="en-US" altLang="zh-CN"/>
              <a:t>student</a:t>
            </a:r>
            <a:r>
              <a:rPr lang="zh-CN" altLang="en-US"/>
              <a:t>，域的名字是</a:t>
            </a:r>
            <a:r>
              <a:rPr lang="en-US" altLang="zh-CN"/>
              <a:t>student.id</a:t>
            </a:r>
            <a:r>
              <a:rPr lang="zh-CN" altLang="en-US"/>
              <a:t>，</a:t>
            </a:r>
            <a:r>
              <a:rPr lang="en-US" altLang="zh-CN"/>
              <a:t>student.name</a:t>
            </a:r>
            <a:r>
              <a:rPr lang="zh-CN" altLang="en-US"/>
              <a:t>和</a:t>
            </a:r>
            <a:r>
              <a:rPr lang="en-US" altLang="zh-CN"/>
              <a:t>student.grade</a:t>
            </a:r>
            <a:r>
              <a:rPr lang="zh-CN" altLang="en-US"/>
              <a:t>，大多数编程语言使用点（</a:t>
            </a:r>
            <a:r>
              <a:rPr lang="en-US" altLang="zh-CN"/>
              <a:t>.</a:t>
            </a:r>
            <a:r>
              <a:rPr lang="zh-CN" altLang="en-US"/>
              <a:t>）来分隔记录名和它域的名字</a:t>
            </a:r>
            <a:endParaRPr lang="zh-CN" altLang="en-US"/>
          </a:p>
          <a:p>
            <a:endParaRPr lang="zh-CN" altLang="en-US"/>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记录</a:t>
            </a:r>
            <a:endParaRPr lang="zh-CN" altLang="en-US"/>
          </a:p>
        </p:txBody>
      </p:sp>
      <p:sp>
        <p:nvSpPr>
          <p:cNvPr id="3" name="内容占位符 2"/>
          <p:cNvSpPr/>
          <p:nvPr>
            <p:ph idx="1"/>
          </p:nvPr>
        </p:nvSpPr>
        <p:spPr>
          <a:xfrm>
            <a:off x="838200" y="1416685"/>
            <a:ext cx="10515600" cy="4760595"/>
          </a:xfrm>
        </p:spPr>
        <p:txBody>
          <a:bodyPr>
            <a:normAutofit lnSpcReduction="10000"/>
          </a:bodyPr>
          <a:p>
            <a:r>
              <a:rPr lang="zh-CN"/>
              <a:t>记录数组</a:t>
            </a:r>
            <a:endParaRPr lang="zh-CN"/>
          </a:p>
        </p:txBody>
      </p:sp>
      <p:pic>
        <p:nvPicPr>
          <p:cNvPr id="4" name="图片 3"/>
          <p:cNvPicPr>
            <a:picLocks noChangeAspect="1"/>
          </p:cNvPicPr>
          <p:nvPr/>
        </p:nvPicPr>
        <p:blipFill>
          <a:blip r:embed="rId1"/>
          <a:stretch>
            <a:fillRect/>
          </a:stretch>
        </p:blipFill>
        <p:spPr>
          <a:xfrm>
            <a:off x="1334770" y="1889760"/>
            <a:ext cx="9906000" cy="4686300"/>
          </a:xfrm>
          <a:prstGeom prst="rect">
            <a:avLst/>
          </a:prstGeom>
        </p:spPr>
      </p:pic>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记录</a:t>
            </a:r>
            <a:endParaRPr lang="zh-CN" altLang="en-US"/>
          </a:p>
        </p:txBody>
      </p:sp>
      <p:sp>
        <p:nvSpPr>
          <p:cNvPr id="3" name="内容占位符 2"/>
          <p:cNvSpPr/>
          <p:nvPr>
            <p:ph idx="1"/>
          </p:nvPr>
        </p:nvSpPr>
        <p:spPr>
          <a:xfrm>
            <a:off x="838200" y="1416685"/>
            <a:ext cx="10515600" cy="4760595"/>
          </a:xfrm>
        </p:spPr>
        <p:txBody>
          <a:bodyPr>
            <a:normAutofit lnSpcReduction="10000"/>
          </a:bodyPr>
          <a:p>
            <a:r>
              <a:rPr lang="zh-CN"/>
              <a:t>记录数组</a:t>
            </a:r>
            <a:endParaRPr lang="zh-CN"/>
          </a:p>
        </p:txBody>
      </p:sp>
      <p:pic>
        <p:nvPicPr>
          <p:cNvPr id="5" name="图片 4"/>
          <p:cNvPicPr>
            <a:picLocks noChangeAspect="1"/>
          </p:cNvPicPr>
          <p:nvPr/>
        </p:nvPicPr>
        <p:blipFill>
          <a:blip r:embed="rId1"/>
          <a:stretch>
            <a:fillRect/>
          </a:stretch>
        </p:blipFill>
        <p:spPr>
          <a:xfrm>
            <a:off x="1414145" y="2357120"/>
            <a:ext cx="9363075" cy="2143125"/>
          </a:xfrm>
          <a:prstGeom prst="rect">
            <a:avLst/>
          </a:prstGeom>
        </p:spPr>
      </p:pic>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a:t>
            </a:r>
            <a:endParaRPr lang="zh-CN" altLang="en-US"/>
          </a:p>
        </p:txBody>
      </p:sp>
      <p:sp>
        <p:nvSpPr>
          <p:cNvPr id="3" name="内容占位符 2"/>
          <p:cNvSpPr/>
          <p:nvPr>
            <p:ph idx="1"/>
          </p:nvPr>
        </p:nvSpPr>
        <p:spPr>
          <a:xfrm>
            <a:off x="838200" y="1543685"/>
            <a:ext cx="10515600" cy="4633595"/>
          </a:xfrm>
        </p:spPr>
        <p:txBody>
          <a:bodyPr>
            <a:normAutofit/>
          </a:bodyPr>
          <a:p>
            <a:r>
              <a:rPr lang="zh-CN"/>
              <a:t>链表是一个数据的集合，其中每个元素包含下一个元素的地址，每个元素包含两部分：</a:t>
            </a:r>
            <a:endParaRPr lang="zh-CN"/>
          </a:p>
          <a:p>
            <a:pPr lvl="1"/>
            <a:r>
              <a:rPr lang="zh-CN"/>
              <a:t>数据：包含可用信息，并被处理</a:t>
            </a:r>
            <a:endParaRPr lang="zh-CN"/>
          </a:p>
          <a:p>
            <a:pPr lvl="1"/>
            <a:r>
              <a:rPr lang="zh-CN"/>
              <a:t>链：将数据连在一起，包含一个指向链表中下一个元素的</a:t>
            </a:r>
            <a:r>
              <a:rPr lang="zh-CN">
                <a:solidFill>
                  <a:srgbClr val="FF0000"/>
                </a:solidFill>
              </a:rPr>
              <a:t>指针（地址）</a:t>
            </a:r>
            <a:endParaRPr lang="zh-CN"/>
          </a:p>
          <a:p>
            <a:pPr lvl="1"/>
            <a:endParaRPr lang="zh-CN"/>
          </a:p>
          <a:p>
            <a:pPr lvl="1"/>
            <a:endParaRPr lang="zh-CN"/>
          </a:p>
          <a:p>
            <a:pPr lvl="1"/>
            <a:r>
              <a:rPr lang="zh-CN"/>
              <a:t>一个指针变量标识标识该链表中的第一个元素，链表的名字就是该指针变量的名字</a:t>
            </a:r>
            <a:endParaRPr lang="zh-CN"/>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a:t>
            </a:r>
            <a:endParaRPr lang="zh-CN" altLang="en-US"/>
          </a:p>
        </p:txBody>
      </p:sp>
      <p:pic>
        <p:nvPicPr>
          <p:cNvPr id="4" name="内容占位符 3"/>
          <p:cNvPicPr>
            <a:picLocks noChangeAspect="1"/>
          </p:cNvPicPr>
          <p:nvPr>
            <p:ph idx="1"/>
          </p:nvPr>
        </p:nvPicPr>
        <p:blipFill>
          <a:blip r:embed="rId1"/>
          <a:stretch>
            <a:fillRect/>
          </a:stretch>
        </p:blipFill>
        <p:spPr>
          <a:xfrm>
            <a:off x="1024255" y="1897380"/>
            <a:ext cx="9944100" cy="3276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十六进制进制转换为十进制</a:t>
            </a:r>
            <a:endParaRPr lang="zh-CN" altLang="en-US"/>
          </a:p>
        </p:txBody>
      </p:sp>
      <p:sp>
        <p:nvSpPr>
          <p:cNvPr id="6" name="内容占位符 5"/>
          <p:cNvSpPr/>
          <p:nvPr>
            <p:ph idx="1"/>
          </p:nvPr>
        </p:nvSpPr>
        <p:spPr/>
        <p:txBody>
          <a:bodyPr/>
          <a:p>
            <a:endParaRPr lang="zh-CN" altLang="en-US"/>
          </a:p>
          <a:p>
            <a:endParaRPr lang="zh-CN" altLang="en-US"/>
          </a:p>
          <a:p>
            <a:endParaRPr lang="zh-CN" altLang="en-US"/>
          </a:p>
          <a:p>
            <a:endParaRPr lang="zh-CN" altLang="en-US"/>
          </a:p>
          <a:p>
            <a:endParaRPr lang="zh-CN" altLang="en-US"/>
          </a:p>
          <a:p>
            <a:endParaRPr lang="zh-CN" altLang="en-US"/>
          </a:p>
        </p:txBody>
      </p:sp>
      <p:pic>
        <p:nvPicPr>
          <p:cNvPr id="8" name="图片 7"/>
          <p:cNvPicPr>
            <a:picLocks noChangeAspect="1"/>
          </p:cNvPicPr>
          <p:nvPr/>
        </p:nvPicPr>
        <p:blipFill>
          <a:blip r:embed="rId1"/>
          <a:stretch>
            <a:fillRect/>
          </a:stretch>
        </p:blipFill>
        <p:spPr>
          <a:xfrm>
            <a:off x="625475" y="2063115"/>
            <a:ext cx="10941685" cy="2732405"/>
          </a:xfrm>
          <a:prstGeom prst="rect">
            <a:avLst/>
          </a:prstGeom>
        </p:spPr>
      </p:pic>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a:t>
            </a:r>
            <a:endParaRPr lang="zh-CN" altLang="en-US"/>
          </a:p>
        </p:txBody>
      </p:sp>
      <p:sp>
        <p:nvSpPr>
          <p:cNvPr id="3" name="内容占位符 2"/>
          <p:cNvSpPr/>
          <p:nvPr>
            <p:ph idx="1"/>
          </p:nvPr>
        </p:nvSpPr>
        <p:spPr/>
        <p:txBody>
          <a:bodyPr/>
          <a:p>
            <a:r>
              <a:rPr lang="zh-CN" altLang="en-US"/>
              <a:t>节点：链表中的元素称为节点，节点至少包含两个域的记录：一个包含数据，另一个包含链表下一个节点的地址</a:t>
            </a:r>
            <a:endParaRPr lang="zh-CN" altLang="en-US"/>
          </a:p>
        </p:txBody>
      </p:sp>
      <p:pic>
        <p:nvPicPr>
          <p:cNvPr id="4" name="图片 3"/>
          <p:cNvPicPr>
            <a:picLocks noChangeAspect="1"/>
          </p:cNvPicPr>
          <p:nvPr/>
        </p:nvPicPr>
        <p:blipFill>
          <a:blip r:embed="rId1"/>
          <a:stretch>
            <a:fillRect/>
          </a:stretch>
        </p:blipFill>
        <p:spPr>
          <a:xfrm>
            <a:off x="2461260" y="3372485"/>
            <a:ext cx="6619875" cy="2200275"/>
          </a:xfrm>
          <a:prstGeom prst="rect">
            <a:avLst/>
          </a:prstGeom>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a:t>
            </a:r>
            <a:endParaRPr lang="zh-CN" altLang="en-US"/>
          </a:p>
        </p:txBody>
      </p:sp>
      <p:sp>
        <p:nvSpPr>
          <p:cNvPr id="3" name="内容占位符 2"/>
          <p:cNvSpPr/>
          <p:nvPr>
            <p:ph idx="1"/>
          </p:nvPr>
        </p:nvSpPr>
        <p:spPr/>
        <p:txBody>
          <a:bodyPr/>
          <a:p>
            <a:r>
              <a:rPr lang="zh-CN" altLang="en-US"/>
              <a:t>数组与链表比较</a:t>
            </a:r>
            <a:endParaRPr lang="zh-CN" altLang="en-US"/>
          </a:p>
          <a:p>
            <a:pPr lvl="1"/>
            <a:r>
              <a:rPr lang="zh-CN" altLang="en-US"/>
              <a:t>数组与链表都能表示内存中的数据项列表</a:t>
            </a:r>
            <a:endParaRPr lang="zh-CN" altLang="en-US"/>
          </a:p>
          <a:p>
            <a:pPr lvl="1"/>
            <a:endParaRPr lang="zh-CN" altLang="en-US"/>
          </a:p>
          <a:p>
            <a:pPr lvl="1"/>
            <a:r>
              <a:rPr lang="zh-CN" altLang="en-US"/>
              <a:t>数组通过索引（角标）来连接</a:t>
            </a:r>
            <a:endParaRPr lang="zh-CN" altLang="en-US"/>
          </a:p>
          <a:p>
            <a:pPr lvl="1"/>
            <a:endParaRPr lang="zh-CN" altLang="en-US"/>
          </a:p>
          <a:p>
            <a:pPr lvl="1"/>
            <a:r>
              <a:rPr lang="zh-CN" altLang="en-US"/>
              <a:t>链表通过指向下一个元素的链（地址）来连接</a:t>
            </a:r>
            <a:endParaRPr lang="zh-CN" altLang="en-US"/>
          </a:p>
          <a:p>
            <a:pPr lvl="1"/>
            <a:endParaRPr lang="zh-CN" altLang="en-US"/>
          </a:p>
          <a:p>
            <a:pPr lvl="1"/>
            <a:r>
              <a:rPr lang="zh-CN" altLang="en-US"/>
              <a:t>数组在内存中的存储空间是连续的，且定义数组之前大小固定</a:t>
            </a:r>
            <a:endParaRPr lang="zh-CN" altLang="en-US"/>
          </a:p>
          <a:p>
            <a:pPr lvl="1"/>
            <a:endParaRPr lang="zh-CN" altLang="en-US"/>
          </a:p>
          <a:p>
            <a:pPr lvl="1"/>
            <a:r>
              <a:rPr lang="zh-CN" altLang="en-US"/>
              <a:t>链表在内存中的存储空间可以是不连续的，链表大小可扩展</a:t>
            </a:r>
            <a:endParaRPr lang="zh-CN" altLang="en-US"/>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a:t>
            </a:r>
            <a:endParaRPr lang="zh-CN" altLang="en-US"/>
          </a:p>
        </p:txBody>
      </p:sp>
      <p:sp>
        <p:nvSpPr>
          <p:cNvPr id="3" name="内容占位符 2"/>
          <p:cNvSpPr/>
          <p:nvPr>
            <p:ph idx="1"/>
          </p:nvPr>
        </p:nvSpPr>
        <p:spPr/>
        <p:txBody>
          <a:bodyPr/>
          <a:p>
            <a:r>
              <a:rPr lang="zh-CN" altLang="en-US"/>
              <a:t>数组与链表</a:t>
            </a:r>
            <a:endParaRPr lang="zh-CN" altLang="en-US"/>
          </a:p>
        </p:txBody>
      </p:sp>
      <p:pic>
        <p:nvPicPr>
          <p:cNvPr id="4" name="图片 3"/>
          <p:cNvPicPr>
            <a:picLocks noChangeAspect="1"/>
          </p:cNvPicPr>
          <p:nvPr/>
        </p:nvPicPr>
        <p:blipFill>
          <a:blip r:embed="rId1"/>
          <a:stretch>
            <a:fillRect/>
          </a:stretch>
        </p:blipFill>
        <p:spPr>
          <a:xfrm>
            <a:off x="2471420" y="2766060"/>
            <a:ext cx="5753100" cy="2933700"/>
          </a:xfrm>
          <a:prstGeom prst="rect">
            <a:avLst/>
          </a:prstGeom>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a:t>
            </a:r>
            <a:endParaRPr lang="zh-CN" altLang="en-US"/>
          </a:p>
        </p:txBody>
      </p:sp>
      <p:sp>
        <p:nvSpPr>
          <p:cNvPr id="3" name="内容占位符 2"/>
          <p:cNvSpPr/>
          <p:nvPr>
            <p:ph idx="1"/>
          </p:nvPr>
        </p:nvSpPr>
        <p:spPr/>
        <p:txBody>
          <a:bodyPr/>
          <a:p>
            <a:r>
              <a:rPr lang="zh-CN" altLang="en-US"/>
              <a:t>链表名和节点名</a:t>
            </a:r>
            <a:endParaRPr lang="zh-CN" altLang="en-US"/>
          </a:p>
          <a:p>
            <a:r>
              <a:rPr lang="zh-CN" altLang="en-US"/>
              <a:t>链表名是头指针的名字，该头指针指向表中第一个节点</a:t>
            </a:r>
            <a:endParaRPr lang="zh-CN" altLang="en-US"/>
          </a:p>
          <a:p>
            <a:r>
              <a:rPr lang="zh-CN" altLang="en-US"/>
              <a:t>节点在链表中并没有明显的名字，有的只是隐含的名字，节点的名字与指向节点的指针有关</a:t>
            </a:r>
            <a:endParaRPr lang="zh-CN" altLang="en-US"/>
          </a:p>
          <a:p>
            <a:endParaRPr lang="zh-CN" altLang="en-US"/>
          </a:p>
          <a:p>
            <a:r>
              <a:rPr lang="zh-CN" altLang="en-US"/>
              <a:t>指针：指向节点的指针称为</a:t>
            </a:r>
            <a:r>
              <a:rPr lang="en-US" altLang="zh-CN"/>
              <a:t>p</a:t>
            </a:r>
            <a:r>
              <a:rPr lang="zh-CN" altLang="en-US"/>
              <a:t>，则称节点为</a:t>
            </a:r>
            <a:r>
              <a:rPr lang="en-US" altLang="zh-CN"/>
              <a:t>*p</a:t>
            </a:r>
            <a:r>
              <a:rPr lang="zh-CN" altLang="en-US"/>
              <a:t>，因为节点是一个记录，使用节点的名字来存取节点中的域</a:t>
            </a:r>
            <a:endParaRPr lang="zh-CN" altLang="en-US"/>
          </a:p>
          <a:p>
            <a:endParaRPr lang="zh-CN" altLang="en-US"/>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链表操作</a:t>
            </a:r>
            <a:endParaRPr lang="zh-CN" altLang="en-US"/>
          </a:p>
        </p:txBody>
      </p:sp>
      <p:sp>
        <p:nvSpPr>
          <p:cNvPr id="3" name="内容占位符 2"/>
          <p:cNvSpPr/>
          <p:nvPr>
            <p:ph idx="1"/>
          </p:nvPr>
        </p:nvSpPr>
        <p:spPr/>
        <p:txBody>
          <a:bodyPr/>
          <a:p>
            <a:r>
              <a:rPr lang="zh-CN"/>
              <a:t>查找链表</a:t>
            </a:r>
            <a:endParaRPr lang="zh-CN"/>
          </a:p>
        </p:txBody>
      </p:sp>
      <p:pic>
        <p:nvPicPr>
          <p:cNvPr id="4" name="图片 3"/>
          <p:cNvPicPr>
            <a:picLocks noChangeAspect="1"/>
          </p:cNvPicPr>
          <p:nvPr/>
        </p:nvPicPr>
        <p:blipFill>
          <a:blip r:embed="rId1"/>
          <a:stretch>
            <a:fillRect/>
          </a:stretch>
        </p:blipFill>
        <p:spPr>
          <a:xfrm>
            <a:off x="2693035" y="2318385"/>
            <a:ext cx="7315200" cy="4000500"/>
          </a:xfrm>
          <a:prstGeom prst="rect">
            <a:avLst/>
          </a:prstGeom>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链表操作</a:t>
            </a:r>
            <a:endParaRPr lang="zh-CN" altLang="en-US"/>
          </a:p>
        </p:txBody>
      </p:sp>
      <p:sp>
        <p:nvSpPr>
          <p:cNvPr id="3" name="内容占位符 2"/>
          <p:cNvSpPr/>
          <p:nvPr>
            <p:ph idx="1"/>
          </p:nvPr>
        </p:nvSpPr>
        <p:spPr/>
        <p:txBody>
          <a:bodyPr/>
          <a:p>
            <a:r>
              <a:rPr lang="zh-CN"/>
              <a:t>插入节点：从开始处插入</a:t>
            </a:r>
            <a:endParaRPr lang="zh-CN"/>
          </a:p>
          <a:p>
            <a:endParaRPr lang="zh-CN"/>
          </a:p>
        </p:txBody>
      </p:sp>
      <p:pic>
        <p:nvPicPr>
          <p:cNvPr id="5" name="图片 4"/>
          <p:cNvPicPr>
            <a:picLocks noChangeAspect="1"/>
          </p:cNvPicPr>
          <p:nvPr/>
        </p:nvPicPr>
        <p:blipFill>
          <a:blip r:embed="rId1"/>
          <a:stretch>
            <a:fillRect/>
          </a:stretch>
        </p:blipFill>
        <p:spPr>
          <a:xfrm>
            <a:off x="2701290" y="2578100"/>
            <a:ext cx="7324725" cy="3733800"/>
          </a:xfrm>
          <a:prstGeom prst="rect">
            <a:avLst/>
          </a:prstGeom>
        </p:spPr>
      </p:pic>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链表操作</a:t>
            </a:r>
            <a:endParaRPr lang="zh-CN" altLang="en-US"/>
          </a:p>
        </p:txBody>
      </p:sp>
      <p:sp>
        <p:nvSpPr>
          <p:cNvPr id="3" name="内容占位符 2"/>
          <p:cNvSpPr/>
          <p:nvPr>
            <p:ph idx="1"/>
          </p:nvPr>
        </p:nvSpPr>
        <p:spPr/>
        <p:txBody>
          <a:bodyPr/>
          <a:p>
            <a:r>
              <a:rPr lang="zh-CN"/>
              <a:t>插入节点：末尾处插入</a:t>
            </a:r>
            <a:endParaRPr lang="zh-CN"/>
          </a:p>
        </p:txBody>
      </p:sp>
      <p:pic>
        <p:nvPicPr>
          <p:cNvPr id="4" name="图片 3"/>
          <p:cNvPicPr>
            <a:picLocks noChangeAspect="1"/>
          </p:cNvPicPr>
          <p:nvPr/>
        </p:nvPicPr>
        <p:blipFill>
          <a:blip r:embed="rId1"/>
          <a:stretch>
            <a:fillRect/>
          </a:stretch>
        </p:blipFill>
        <p:spPr>
          <a:xfrm>
            <a:off x="2273300" y="2451735"/>
            <a:ext cx="6715125" cy="3810000"/>
          </a:xfrm>
          <a:prstGeom prst="rect">
            <a:avLst/>
          </a:prstGeom>
        </p:spPr>
      </p:pic>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链表操作</a:t>
            </a:r>
            <a:endParaRPr lang="zh-CN" altLang="en-US"/>
          </a:p>
        </p:txBody>
      </p:sp>
      <p:sp>
        <p:nvSpPr>
          <p:cNvPr id="3" name="内容占位符 2"/>
          <p:cNvSpPr/>
          <p:nvPr>
            <p:ph idx="1"/>
          </p:nvPr>
        </p:nvSpPr>
        <p:spPr/>
        <p:txBody>
          <a:bodyPr/>
          <a:p>
            <a:r>
              <a:rPr lang="zh-CN"/>
              <a:t>插入节点：中间插入</a:t>
            </a:r>
            <a:endParaRPr lang="zh-CN"/>
          </a:p>
        </p:txBody>
      </p:sp>
      <p:pic>
        <p:nvPicPr>
          <p:cNvPr id="5" name="图片 4"/>
          <p:cNvPicPr>
            <a:picLocks noChangeAspect="1"/>
          </p:cNvPicPr>
          <p:nvPr/>
        </p:nvPicPr>
        <p:blipFill>
          <a:blip r:embed="rId1"/>
          <a:stretch>
            <a:fillRect/>
          </a:stretch>
        </p:blipFill>
        <p:spPr>
          <a:xfrm>
            <a:off x="2889885" y="2464435"/>
            <a:ext cx="5762625" cy="4181475"/>
          </a:xfrm>
          <a:prstGeom prst="rect">
            <a:avLst/>
          </a:prstGeom>
        </p:spPr>
      </p:pic>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链表操作</a:t>
            </a:r>
            <a:endParaRPr lang="zh-CN" altLang="en-US"/>
          </a:p>
        </p:txBody>
      </p:sp>
      <p:sp>
        <p:nvSpPr>
          <p:cNvPr id="3" name="内容占位符 2"/>
          <p:cNvSpPr/>
          <p:nvPr>
            <p:ph idx="1"/>
          </p:nvPr>
        </p:nvSpPr>
        <p:spPr/>
        <p:txBody>
          <a:bodyPr/>
          <a:p>
            <a:r>
              <a:rPr lang="zh-CN"/>
              <a:t>删除节点：删除首节点</a:t>
            </a:r>
            <a:endParaRPr lang="zh-CN"/>
          </a:p>
        </p:txBody>
      </p:sp>
      <p:pic>
        <p:nvPicPr>
          <p:cNvPr id="4" name="图片 3"/>
          <p:cNvPicPr>
            <a:picLocks noChangeAspect="1"/>
          </p:cNvPicPr>
          <p:nvPr/>
        </p:nvPicPr>
        <p:blipFill>
          <a:blip r:embed="rId1"/>
          <a:stretch>
            <a:fillRect/>
          </a:stretch>
        </p:blipFill>
        <p:spPr>
          <a:xfrm>
            <a:off x="2640965" y="2740660"/>
            <a:ext cx="5810250" cy="3209925"/>
          </a:xfrm>
          <a:prstGeom prst="rect">
            <a:avLst/>
          </a:prstGeom>
        </p:spPr>
      </p:pic>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链表操作</a:t>
            </a:r>
            <a:endParaRPr lang="zh-CN" altLang="en-US"/>
          </a:p>
        </p:txBody>
      </p:sp>
      <p:sp>
        <p:nvSpPr>
          <p:cNvPr id="3" name="内容占位符 2"/>
          <p:cNvSpPr/>
          <p:nvPr>
            <p:ph idx="1"/>
          </p:nvPr>
        </p:nvSpPr>
        <p:spPr/>
        <p:txBody>
          <a:bodyPr/>
          <a:p>
            <a:r>
              <a:rPr lang="zh-CN"/>
              <a:t>删除节点：删除中间或末尾节点</a:t>
            </a:r>
            <a:endParaRPr lang="zh-CN"/>
          </a:p>
        </p:txBody>
      </p:sp>
      <p:pic>
        <p:nvPicPr>
          <p:cNvPr id="5" name="图片 4"/>
          <p:cNvPicPr>
            <a:picLocks noChangeAspect="1"/>
          </p:cNvPicPr>
          <p:nvPr/>
        </p:nvPicPr>
        <p:blipFill>
          <a:blip r:embed="rId1"/>
          <a:stretch>
            <a:fillRect/>
          </a:stretch>
        </p:blipFill>
        <p:spPr>
          <a:xfrm>
            <a:off x="2493645" y="2948940"/>
            <a:ext cx="6696075" cy="30194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八进制进制转换为十进制</a:t>
            </a:r>
            <a:endParaRPr lang="zh-CN" altLang="en-US"/>
          </a:p>
        </p:txBody>
      </p:sp>
      <p:sp>
        <p:nvSpPr>
          <p:cNvPr id="6" name="内容占位符 5"/>
          <p:cNvSpPr/>
          <p:nvPr>
            <p:ph idx="1"/>
          </p:nvPr>
        </p:nvSpPr>
        <p:spPr/>
        <p:txBody>
          <a:bodyPr/>
          <a:p>
            <a:endParaRPr lang="zh-CN" altLang="en-US"/>
          </a:p>
          <a:p>
            <a:endParaRPr lang="zh-CN" altLang="en-US"/>
          </a:p>
          <a:p>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1109345" y="2019935"/>
            <a:ext cx="9972675" cy="2601595"/>
          </a:xfrm>
          <a:prstGeom prst="rect">
            <a:avLst/>
          </a:prstGeom>
        </p:spPr>
      </p:pic>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链表操作</a:t>
            </a:r>
            <a:endParaRPr lang="zh-CN" altLang="en-US"/>
          </a:p>
        </p:txBody>
      </p:sp>
      <p:sp>
        <p:nvSpPr>
          <p:cNvPr id="3" name="内容占位符 2"/>
          <p:cNvSpPr/>
          <p:nvPr>
            <p:ph idx="1"/>
          </p:nvPr>
        </p:nvSpPr>
        <p:spPr/>
        <p:txBody>
          <a:bodyPr/>
          <a:p>
            <a:r>
              <a:rPr lang="zh-CN"/>
              <a:t>遍历链表</a:t>
            </a:r>
            <a:endParaRPr lang="zh-CN"/>
          </a:p>
        </p:txBody>
      </p:sp>
      <p:pic>
        <p:nvPicPr>
          <p:cNvPr id="4" name="图片 3"/>
          <p:cNvPicPr>
            <a:picLocks noChangeAspect="1"/>
          </p:cNvPicPr>
          <p:nvPr/>
        </p:nvPicPr>
        <p:blipFill>
          <a:blip r:embed="rId1"/>
          <a:stretch>
            <a:fillRect/>
          </a:stretch>
        </p:blipFill>
        <p:spPr>
          <a:xfrm>
            <a:off x="3118485" y="2987040"/>
            <a:ext cx="5305425" cy="2266950"/>
          </a:xfrm>
          <a:prstGeom prst="rect">
            <a:avLst/>
          </a:prstGeom>
        </p:spPr>
      </p:pic>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数据结构</a:t>
            </a:r>
            <a:r>
              <a:rPr lang="en-US" altLang="zh-CN"/>
              <a:t>——</a:t>
            </a:r>
            <a:r>
              <a:rPr lang="zh-CN" altLang="en-US"/>
              <a:t>链表的应用</a:t>
            </a:r>
            <a:endParaRPr lang="zh-CN" altLang="en-US"/>
          </a:p>
        </p:txBody>
      </p:sp>
      <p:sp>
        <p:nvSpPr>
          <p:cNvPr id="3" name="内容占位符 2"/>
          <p:cNvSpPr/>
          <p:nvPr>
            <p:ph idx="1"/>
          </p:nvPr>
        </p:nvSpPr>
        <p:spPr/>
        <p:txBody>
          <a:bodyPr/>
          <a:p>
            <a:pPr marL="0" indent="0">
              <a:buNone/>
            </a:pPr>
            <a:endParaRPr lang="en-US" altLang="zh-CN"/>
          </a:p>
          <a:p>
            <a:pPr marL="0" indent="0">
              <a:buNone/>
            </a:pPr>
            <a:r>
              <a:rPr lang="en-US" altLang="zh-CN"/>
              <a:t>	</a:t>
            </a:r>
            <a:r>
              <a:rPr lang="zh-CN" altLang="en-US"/>
              <a:t>如果需要大量的插入和删除，那么链表是合适是结构，但查找一个链表比查找一个数组要慢</a:t>
            </a:r>
            <a:endParaRPr lang="zh-CN" altLang="en-US"/>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12</a:t>
            </a:r>
            <a:r>
              <a:rPr lang="zh-CN" altLang="en-US"/>
              <a:t>章 </a:t>
            </a:r>
            <a:r>
              <a:rPr lang="zh-CN"/>
              <a:t>抽象数据类型</a:t>
            </a:r>
            <a:endParaRPr lang="zh-CN"/>
          </a:p>
        </p:txBody>
      </p:sp>
      <p:sp>
        <p:nvSpPr>
          <p:cNvPr id="3" name="内容占位符 2"/>
          <p:cNvSpPr>
            <a:spLocks noGrp="1"/>
          </p:cNvSpPr>
          <p:nvPr>
            <p:ph idx="1"/>
          </p:nvPr>
        </p:nvSpPr>
        <p:spPr/>
        <p:txBody>
          <a:bodyPr/>
          <a:p>
            <a:r>
              <a:rPr lang="zh-CN" altLang="en-US"/>
              <a:t>抽象数据类型（</a:t>
            </a:r>
            <a:r>
              <a:rPr lang="en-US" altLang="zh-CN"/>
              <a:t>ADT</a:t>
            </a:r>
            <a:r>
              <a:rPr lang="zh-CN" altLang="en-US"/>
              <a:t>，</a:t>
            </a:r>
            <a:r>
              <a:rPr lang="en-US" altLang="zh-CN"/>
              <a:t>Abstract Data Type</a:t>
            </a:r>
            <a:r>
              <a:rPr lang="zh-CN" altLang="en-US"/>
              <a:t>）的概念</a:t>
            </a:r>
            <a:endParaRPr lang="zh-CN" altLang="en-US"/>
          </a:p>
          <a:p>
            <a:r>
              <a:rPr lang="zh-CN" altLang="en-US"/>
              <a:t>说明</a:t>
            </a:r>
            <a:r>
              <a:rPr lang="zh-CN" altLang="en-US">
                <a:solidFill>
                  <a:srgbClr val="FF0000"/>
                </a:solidFill>
              </a:rPr>
              <a:t>栈</a:t>
            </a:r>
            <a:r>
              <a:rPr lang="zh-CN" altLang="en-US"/>
              <a:t>、栈上的基本操作、应用和实现</a:t>
            </a:r>
            <a:endParaRPr lang="zh-CN" altLang="en-US"/>
          </a:p>
          <a:p>
            <a:r>
              <a:rPr lang="zh-CN" altLang="en-US"/>
              <a:t>说明</a:t>
            </a:r>
            <a:r>
              <a:rPr lang="zh-CN" altLang="en-US">
                <a:solidFill>
                  <a:srgbClr val="FF0000"/>
                </a:solidFill>
              </a:rPr>
              <a:t>队列</a:t>
            </a:r>
            <a:r>
              <a:rPr lang="zh-CN" altLang="en-US"/>
              <a:t>、队列上的基本操作、应用和实现</a:t>
            </a:r>
            <a:endParaRPr lang="zh-CN" altLang="en-US"/>
          </a:p>
          <a:p>
            <a:r>
              <a:rPr lang="zh-CN" altLang="en-US"/>
              <a:t>说明</a:t>
            </a:r>
            <a:r>
              <a:rPr lang="zh-CN" altLang="en-US">
                <a:solidFill>
                  <a:srgbClr val="FF0000"/>
                </a:solidFill>
              </a:rPr>
              <a:t>广义线性表</a:t>
            </a:r>
            <a:r>
              <a:rPr lang="zh-CN" altLang="en-US"/>
              <a:t>、广义线性表上的基本操作、应用和实现</a:t>
            </a:r>
            <a:endParaRPr lang="zh-CN" altLang="en-US"/>
          </a:p>
          <a:p>
            <a:r>
              <a:rPr lang="zh-CN" altLang="en-US"/>
              <a:t>说明</a:t>
            </a:r>
            <a:r>
              <a:rPr lang="zh-CN" altLang="en-US">
                <a:solidFill>
                  <a:srgbClr val="FF0000"/>
                </a:solidFill>
              </a:rPr>
              <a:t>一般树</a:t>
            </a:r>
            <a:r>
              <a:rPr lang="zh-CN" altLang="en-US"/>
              <a:t>和它的应用</a:t>
            </a:r>
            <a:endParaRPr lang="zh-CN" altLang="en-US"/>
          </a:p>
          <a:p>
            <a:r>
              <a:rPr lang="zh-CN" altLang="en-US"/>
              <a:t>说明</a:t>
            </a:r>
            <a:r>
              <a:rPr lang="zh-CN" altLang="en-US">
                <a:solidFill>
                  <a:srgbClr val="FF0000"/>
                </a:solidFill>
              </a:rPr>
              <a:t>二叉树</a:t>
            </a:r>
            <a:r>
              <a:rPr lang="zh-CN" altLang="en-US"/>
              <a:t>和它的应用</a:t>
            </a:r>
            <a:endParaRPr lang="zh-CN" altLang="en-US"/>
          </a:p>
          <a:p>
            <a:r>
              <a:rPr lang="zh-CN" altLang="en-US"/>
              <a:t>说明</a:t>
            </a:r>
            <a:r>
              <a:rPr lang="zh-CN" altLang="en-US">
                <a:solidFill>
                  <a:srgbClr val="FF0000"/>
                </a:solidFill>
              </a:rPr>
              <a:t>二叉搜索树</a:t>
            </a:r>
            <a:r>
              <a:rPr lang="zh-CN" altLang="en-US"/>
              <a:t>（</a:t>
            </a:r>
            <a:r>
              <a:rPr lang="en-US" altLang="zh-CN"/>
              <a:t>BST</a:t>
            </a:r>
            <a:r>
              <a:rPr lang="zh-CN" altLang="en-US"/>
              <a:t>）和它的应用</a:t>
            </a:r>
            <a:endParaRPr lang="zh-CN" altLang="en-US"/>
          </a:p>
          <a:p>
            <a:r>
              <a:rPr lang="zh-CN" altLang="en-US"/>
              <a:t>说明</a:t>
            </a:r>
            <a:r>
              <a:rPr lang="zh-CN" altLang="en-US">
                <a:solidFill>
                  <a:srgbClr val="FF0000"/>
                </a:solidFill>
              </a:rPr>
              <a:t>图</a:t>
            </a:r>
            <a:r>
              <a:rPr lang="zh-CN" altLang="en-US"/>
              <a:t>和它的应用</a:t>
            </a:r>
            <a:endParaRPr lang="zh-CN" altLang="en-US"/>
          </a:p>
          <a:p>
            <a:endParaRPr lang="zh-CN" altLang="en-US"/>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背景</a:t>
            </a:r>
            <a:endParaRPr lang="zh-CN" altLang="en-US"/>
          </a:p>
        </p:txBody>
      </p:sp>
      <p:sp>
        <p:nvSpPr>
          <p:cNvPr id="3" name="内容占位符 2"/>
          <p:cNvSpPr>
            <a:spLocks noGrp="1"/>
          </p:cNvSpPr>
          <p:nvPr>
            <p:ph idx="1"/>
          </p:nvPr>
        </p:nvSpPr>
        <p:spPr/>
        <p:txBody>
          <a:bodyPr/>
          <a:p>
            <a:r>
              <a:rPr lang="zh-CN" altLang="en-US"/>
              <a:t>抽象数据类型（</a:t>
            </a:r>
            <a:r>
              <a:rPr lang="en-US" altLang="zh-CN"/>
              <a:t>ADT</a:t>
            </a:r>
            <a:r>
              <a:rPr lang="zh-CN" altLang="en-US"/>
              <a:t>，</a:t>
            </a:r>
            <a:r>
              <a:rPr lang="en-US" altLang="zh-CN"/>
              <a:t>Abstract Data Type</a:t>
            </a:r>
            <a:r>
              <a:rPr lang="zh-CN" altLang="en-US"/>
              <a:t>）：定义</a:t>
            </a:r>
            <a:r>
              <a:rPr lang="zh-CN" altLang="en-US">
                <a:solidFill>
                  <a:srgbClr val="FF0000"/>
                </a:solidFill>
              </a:rPr>
              <a:t>数据类型</a:t>
            </a:r>
            <a:r>
              <a:rPr lang="zh-CN" altLang="en-US"/>
              <a:t>和对数据的</a:t>
            </a:r>
            <a:r>
              <a:rPr lang="zh-CN" altLang="en-US">
                <a:solidFill>
                  <a:srgbClr val="FF0000"/>
                </a:solidFill>
              </a:rPr>
              <a:t>操作</a:t>
            </a:r>
            <a:r>
              <a:rPr lang="zh-CN" altLang="en-US"/>
              <a:t>，包含了一组对数据操作的定义，而数据和操作的实现是隐藏的（封装）</a:t>
            </a:r>
            <a:endParaRPr lang="zh-CN" altLang="en-US"/>
          </a:p>
          <a:p>
            <a:endParaRPr lang="zh-CN" altLang="en-US"/>
          </a:p>
          <a:p>
            <a:r>
              <a:rPr lang="zh-CN" altLang="en-US"/>
              <a:t>简单抽象数据类型：如整数的</a:t>
            </a:r>
            <a:r>
              <a:rPr lang="en-US" altLang="zh-CN"/>
              <a:t>ADT</a:t>
            </a:r>
            <a:r>
              <a:rPr lang="zh-CN" altLang="en-US"/>
              <a:t>，对整数的加减乘除操作</a:t>
            </a:r>
            <a:endParaRPr lang="zh-CN" altLang="en-US"/>
          </a:p>
          <a:p>
            <a:endParaRPr lang="zh-CN" altLang="en-US"/>
          </a:p>
          <a:p>
            <a:r>
              <a:rPr lang="zh-CN" altLang="en-US"/>
              <a:t>复杂抽象数据类型</a:t>
            </a:r>
            <a:endParaRPr lang="zh-CN" altLang="en-US"/>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背景</a:t>
            </a:r>
            <a:endParaRPr lang="zh-CN" altLang="en-US"/>
          </a:p>
        </p:txBody>
      </p:sp>
      <p:sp>
        <p:nvSpPr>
          <p:cNvPr id="3" name="内容占位符 2"/>
          <p:cNvSpPr>
            <a:spLocks noGrp="1"/>
          </p:cNvSpPr>
          <p:nvPr>
            <p:ph idx="1"/>
          </p:nvPr>
        </p:nvSpPr>
        <p:spPr/>
        <p:txBody>
          <a:bodyPr/>
          <a:p>
            <a:r>
              <a:rPr lang="zh-CN" altLang="en-US"/>
              <a:t>抽象数据类型的模型</a:t>
            </a:r>
            <a:endParaRPr lang="zh-CN" altLang="en-US"/>
          </a:p>
        </p:txBody>
      </p:sp>
      <p:pic>
        <p:nvPicPr>
          <p:cNvPr id="5" name="图片 4"/>
          <p:cNvPicPr>
            <a:picLocks noChangeAspect="1"/>
          </p:cNvPicPr>
          <p:nvPr/>
        </p:nvPicPr>
        <p:blipFill>
          <a:blip r:embed="rId1"/>
          <a:stretch>
            <a:fillRect/>
          </a:stretch>
        </p:blipFill>
        <p:spPr>
          <a:xfrm>
            <a:off x="3684270" y="2553335"/>
            <a:ext cx="5391150" cy="4019550"/>
          </a:xfrm>
          <a:prstGeom prst="rect">
            <a:avLst/>
          </a:prstGeom>
        </p:spPr>
      </p:pic>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栈</a:t>
            </a:r>
            <a:endParaRPr lang="zh-CN" altLang="en-US"/>
          </a:p>
        </p:txBody>
      </p:sp>
      <p:sp>
        <p:nvSpPr>
          <p:cNvPr id="3" name="内容占位符 2"/>
          <p:cNvSpPr>
            <a:spLocks noGrp="1"/>
          </p:cNvSpPr>
          <p:nvPr>
            <p:ph idx="1"/>
          </p:nvPr>
        </p:nvSpPr>
        <p:spPr/>
        <p:txBody>
          <a:bodyPr/>
          <a:p>
            <a:r>
              <a:rPr lang="zh-CN" altLang="en-US"/>
              <a:t>栈是一种</a:t>
            </a:r>
            <a:r>
              <a:rPr lang="zh-CN" altLang="en-US">
                <a:solidFill>
                  <a:srgbClr val="FF0000"/>
                </a:solidFill>
              </a:rPr>
              <a:t>限制</a:t>
            </a:r>
            <a:r>
              <a:rPr lang="zh-CN" altLang="en-US"/>
              <a:t>线性表，该类列表的</a:t>
            </a:r>
            <a:r>
              <a:rPr lang="zh-CN" altLang="en-US">
                <a:solidFill>
                  <a:srgbClr val="FF0000"/>
                </a:solidFill>
              </a:rPr>
              <a:t>添加和删除</a:t>
            </a:r>
            <a:r>
              <a:rPr lang="zh-CN" altLang="en-US"/>
              <a:t>操作，只能在一端实现，称为</a:t>
            </a:r>
            <a:r>
              <a:rPr lang="en-US" altLang="zh-CN"/>
              <a:t>“</a:t>
            </a:r>
            <a:r>
              <a:rPr lang="zh-CN" altLang="en-US"/>
              <a:t>栈顶</a:t>
            </a:r>
            <a:r>
              <a:rPr lang="en-US" altLang="zh-CN"/>
              <a:t>”</a:t>
            </a:r>
            <a:endParaRPr lang="en-US" altLang="zh-CN"/>
          </a:p>
          <a:p>
            <a:endParaRPr lang="zh-CN" altLang="en-US"/>
          </a:p>
          <a:p>
            <a:r>
              <a:rPr lang="zh-CN" altLang="en-US"/>
              <a:t>栈的特点：</a:t>
            </a:r>
            <a:endParaRPr lang="zh-CN" altLang="en-US"/>
          </a:p>
          <a:p>
            <a:pPr marL="457200" lvl="1" indent="0">
              <a:buNone/>
            </a:pPr>
            <a:r>
              <a:rPr lang="en-US" altLang="zh-CN"/>
              <a:t>	</a:t>
            </a:r>
            <a:r>
              <a:rPr lang="zh-CN" altLang="en-US"/>
              <a:t>后进先出（</a:t>
            </a:r>
            <a:r>
              <a:rPr lang="en-US" altLang="zh-CN"/>
              <a:t>LIFO</a:t>
            </a:r>
            <a:r>
              <a:rPr lang="zh-CN" altLang="en-US"/>
              <a:t>，</a:t>
            </a:r>
            <a:r>
              <a:rPr lang="en-US" altLang="zh-CN"/>
              <a:t>last</a:t>
            </a:r>
            <a:r>
              <a:rPr lang="en-US" altLang="zh-CN"/>
              <a:t> in first out</a:t>
            </a:r>
            <a:r>
              <a:rPr lang="zh-CN" altLang="en-US"/>
              <a:t>）</a:t>
            </a:r>
            <a:endParaRPr lang="zh-CN" altLang="en-US"/>
          </a:p>
          <a:p>
            <a:pPr marL="457200" lvl="1" indent="0">
              <a:buNone/>
            </a:pPr>
            <a:r>
              <a:rPr lang="en-US" altLang="zh-CN"/>
              <a:t>		</a:t>
            </a:r>
            <a:r>
              <a:rPr lang="zh-CN" altLang="en-US"/>
              <a:t>或</a:t>
            </a:r>
            <a:endParaRPr lang="zh-CN" altLang="en-US"/>
          </a:p>
          <a:p>
            <a:pPr marL="457200" lvl="1" indent="0">
              <a:buNone/>
            </a:pPr>
            <a:r>
              <a:rPr lang="en-US" altLang="zh-CN"/>
              <a:t>	</a:t>
            </a:r>
            <a:r>
              <a:rPr lang="zh-CN" altLang="en-US"/>
              <a:t>先进后出（</a:t>
            </a:r>
            <a:r>
              <a:rPr lang="en-US" altLang="zh-CN"/>
              <a:t>FILO</a:t>
            </a:r>
            <a:r>
              <a:rPr lang="zh-CN" altLang="en-US"/>
              <a:t>，</a:t>
            </a:r>
            <a:r>
              <a:rPr lang="en-US" altLang="zh-CN"/>
              <a:t>first in last out</a:t>
            </a:r>
            <a:r>
              <a:rPr lang="zh-CN" altLang="en-US"/>
              <a:t>）</a:t>
            </a:r>
            <a:endParaRPr lang="zh-CN" altLang="en-US"/>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22580"/>
            <a:ext cx="10515600" cy="1325563"/>
          </a:xfrm>
        </p:spPr>
        <p:txBody>
          <a:bodyPr/>
          <a:p>
            <a:r>
              <a:rPr lang="zh-CN"/>
              <a:t>抽象数据类型</a:t>
            </a:r>
            <a:r>
              <a:rPr lang="en-US" altLang="zh-CN"/>
              <a:t>——</a:t>
            </a:r>
            <a:r>
              <a:rPr lang="zh-CN" altLang="en-US"/>
              <a:t>栈</a:t>
            </a:r>
            <a:endParaRPr lang="zh-CN" altLang="en-US"/>
          </a:p>
        </p:txBody>
      </p:sp>
      <p:sp>
        <p:nvSpPr>
          <p:cNvPr id="3" name="内容占位符 2"/>
          <p:cNvSpPr>
            <a:spLocks noGrp="1"/>
          </p:cNvSpPr>
          <p:nvPr>
            <p:ph idx="1"/>
          </p:nvPr>
        </p:nvSpPr>
        <p:spPr/>
        <p:txBody>
          <a:bodyPr/>
          <a:p>
            <a:r>
              <a:rPr lang="zh-CN"/>
              <a:t>栈的示例</a:t>
            </a:r>
            <a:endParaRPr lang="zh-CN"/>
          </a:p>
        </p:txBody>
      </p:sp>
      <p:pic>
        <p:nvPicPr>
          <p:cNvPr id="4" name="图片 3"/>
          <p:cNvPicPr>
            <a:picLocks noChangeAspect="1"/>
          </p:cNvPicPr>
          <p:nvPr/>
        </p:nvPicPr>
        <p:blipFill>
          <a:blip r:embed="rId1"/>
          <a:stretch>
            <a:fillRect/>
          </a:stretch>
        </p:blipFill>
        <p:spPr>
          <a:xfrm>
            <a:off x="2141855" y="2824480"/>
            <a:ext cx="7372350" cy="2705100"/>
          </a:xfrm>
          <a:prstGeom prst="rect">
            <a:avLst/>
          </a:prstGeom>
        </p:spPr>
      </p:pic>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栈</a:t>
            </a:r>
            <a:endParaRPr lang="zh-CN" altLang="en-US"/>
          </a:p>
        </p:txBody>
      </p:sp>
      <p:sp>
        <p:nvSpPr>
          <p:cNvPr id="3" name="内容占位符 2"/>
          <p:cNvSpPr>
            <a:spLocks noGrp="1"/>
          </p:cNvSpPr>
          <p:nvPr>
            <p:ph idx="1"/>
          </p:nvPr>
        </p:nvSpPr>
        <p:spPr/>
        <p:txBody>
          <a:bodyPr/>
          <a:p>
            <a:r>
              <a:rPr lang="zh-CN"/>
              <a:t>栈的操作：基本操作有：创建栈、入栈、出栈和判空</a:t>
            </a:r>
            <a:endParaRPr lang="zh-CN"/>
          </a:p>
          <a:p>
            <a:pPr lvl="1"/>
            <a:r>
              <a:rPr lang="zh-CN"/>
              <a:t>建栈：创建一个空栈</a:t>
            </a:r>
            <a:endParaRPr lang="zh-CN"/>
          </a:p>
          <a:p>
            <a:pPr lvl="1"/>
            <a:endParaRPr lang="zh-CN"/>
          </a:p>
        </p:txBody>
      </p:sp>
      <p:pic>
        <p:nvPicPr>
          <p:cNvPr id="5" name="图片 4"/>
          <p:cNvPicPr>
            <a:picLocks noChangeAspect="1"/>
          </p:cNvPicPr>
          <p:nvPr/>
        </p:nvPicPr>
        <p:blipFill>
          <a:blip r:embed="rId1"/>
          <a:stretch>
            <a:fillRect/>
          </a:stretch>
        </p:blipFill>
        <p:spPr>
          <a:xfrm>
            <a:off x="3524250" y="3282315"/>
            <a:ext cx="3619500" cy="1438275"/>
          </a:xfrm>
          <a:prstGeom prst="rect">
            <a:avLst/>
          </a:prstGeom>
        </p:spPr>
      </p:pic>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栈</a:t>
            </a:r>
            <a:endParaRPr lang="zh-CN" altLang="en-US"/>
          </a:p>
        </p:txBody>
      </p:sp>
      <p:sp>
        <p:nvSpPr>
          <p:cNvPr id="3" name="内容占位符 2"/>
          <p:cNvSpPr>
            <a:spLocks noGrp="1"/>
          </p:cNvSpPr>
          <p:nvPr>
            <p:ph idx="1"/>
          </p:nvPr>
        </p:nvSpPr>
        <p:spPr/>
        <p:txBody>
          <a:bodyPr/>
          <a:p>
            <a:r>
              <a:rPr lang="zh-CN"/>
              <a:t>栈的操作：基本操作有：创建栈、入栈、出栈和判空</a:t>
            </a:r>
            <a:endParaRPr lang="zh-CN"/>
          </a:p>
          <a:p>
            <a:pPr lvl="1"/>
            <a:r>
              <a:rPr lang="zh-CN"/>
              <a:t>入栈：在栈顶添加新元素</a:t>
            </a:r>
            <a:endParaRPr lang="zh-CN"/>
          </a:p>
          <a:p>
            <a:pPr lvl="1"/>
            <a:endParaRPr lang="zh-CN"/>
          </a:p>
        </p:txBody>
      </p:sp>
      <p:pic>
        <p:nvPicPr>
          <p:cNvPr id="4" name="图片 3"/>
          <p:cNvPicPr>
            <a:picLocks noChangeAspect="1"/>
          </p:cNvPicPr>
          <p:nvPr/>
        </p:nvPicPr>
        <p:blipFill>
          <a:blip r:embed="rId1"/>
          <a:stretch>
            <a:fillRect/>
          </a:stretch>
        </p:blipFill>
        <p:spPr>
          <a:xfrm>
            <a:off x="1864360" y="3286125"/>
            <a:ext cx="8039100" cy="2371725"/>
          </a:xfrm>
          <a:prstGeom prst="rect">
            <a:avLst/>
          </a:prstGeom>
        </p:spPr>
      </p:pic>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栈</a:t>
            </a:r>
            <a:endParaRPr lang="zh-CN" altLang="en-US"/>
          </a:p>
        </p:txBody>
      </p:sp>
      <p:sp>
        <p:nvSpPr>
          <p:cNvPr id="3" name="内容占位符 2"/>
          <p:cNvSpPr>
            <a:spLocks noGrp="1"/>
          </p:cNvSpPr>
          <p:nvPr>
            <p:ph idx="1"/>
          </p:nvPr>
        </p:nvSpPr>
        <p:spPr/>
        <p:txBody>
          <a:bodyPr/>
          <a:p>
            <a:r>
              <a:rPr lang="zh-CN"/>
              <a:t>栈的操作：基本操作有：创建栈、入栈、出栈和判空</a:t>
            </a:r>
            <a:endParaRPr lang="zh-CN"/>
          </a:p>
          <a:p>
            <a:pPr lvl="1"/>
            <a:r>
              <a:rPr lang="zh-CN"/>
              <a:t>出栈：将栈顶元素移走</a:t>
            </a:r>
            <a:endParaRPr lang="zh-CN"/>
          </a:p>
          <a:p>
            <a:pPr lvl="1"/>
            <a:endParaRPr lang="zh-CN"/>
          </a:p>
        </p:txBody>
      </p:sp>
      <p:pic>
        <p:nvPicPr>
          <p:cNvPr id="4" name="图片 3"/>
          <p:cNvPicPr>
            <a:picLocks noChangeAspect="1"/>
          </p:cNvPicPr>
          <p:nvPr/>
        </p:nvPicPr>
        <p:blipFill>
          <a:blip r:embed="rId1"/>
          <a:stretch>
            <a:fillRect/>
          </a:stretch>
        </p:blipFill>
        <p:spPr>
          <a:xfrm>
            <a:off x="1965325" y="3396615"/>
            <a:ext cx="7810500" cy="22383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十进制转换其它进制</a:t>
            </a:r>
            <a:endParaRPr lang="zh-CN" altLang="en-US"/>
          </a:p>
        </p:txBody>
      </p:sp>
      <p:sp>
        <p:nvSpPr>
          <p:cNvPr id="6" name="内容占位符 5"/>
          <p:cNvSpPr/>
          <p:nvPr>
            <p:ph idx="1"/>
          </p:nvPr>
        </p:nvSpPr>
        <p:spPr/>
        <p:txBody>
          <a:bodyPr/>
          <a:p>
            <a:pPr marL="0" indent="0">
              <a:buNone/>
            </a:pPr>
            <a:r>
              <a:rPr lang="zh-CN" altLang="en-US"/>
              <a:t>可以将十进制转换为与它等值的其它进制，需要两个过程：</a:t>
            </a:r>
            <a:endParaRPr lang="zh-CN" altLang="en-US"/>
          </a:p>
          <a:p>
            <a:r>
              <a:rPr lang="zh-CN" altLang="en-US" sz="1800"/>
              <a:t>转换整数部分</a:t>
            </a:r>
            <a:endParaRPr lang="zh-CN" altLang="en-US" sz="1800"/>
          </a:p>
          <a:p>
            <a:r>
              <a:rPr lang="zh-CN" altLang="en-US" sz="1800"/>
              <a:t>转换小数部分</a:t>
            </a:r>
            <a:endParaRPr lang="zh-CN" altLang="en-US" sz="1800"/>
          </a:p>
          <a:p>
            <a:endParaRPr lang="zh-CN" altLang="en-US"/>
          </a:p>
          <a:p>
            <a:endParaRPr lang="zh-CN" altLang="en-US"/>
          </a:p>
          <a:p>
            <a:endParaRPr lang="zh-CN" altLang="en-US"/>
          </a:p>
          <a:p>
            <a:endParaRPr lang="zh-CN" altLang="en-US"/>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栈</a:t>
            </a:r>
            <a:endParaRPr lang="zh-CN" altLang="en-US"/>
          </a:p>
        </p:txBody>
      </p:sp>
      <p:sp>
        <p:nvSpPr>
          <p:cNvPr id="3" name="内容占位符 2"/>
          <p:cNvSpPr>
            <a:spLocks noGrp="1"/>
          </p:cNvSpPr>
          <p:nvPr>
            <p:ph idx="1"/>
          </p:nvPr>
        </p:nvSpPr>
        <p:spPr>
          <a:xfrm>
            <a:off x="838200" y="1825625"/>
            <a:ext cx="10515600" cy="4351338"/>
          </a:xfrm>
        </p:spPr>
        <p:txBody>
          <a:bodyPr/>
          <a:p>
            <a:r>
              <a:rPr lang="zh-CN"/>
              <a:t>栈的实现：栈抽象数据类型可以使用数组或链表来实现</a:t>
            </a:r>
            <a:endParaRPr lang="zh-CN"/>
          </a:p>
          <a:p>
            <a:endParaRPr lang="zh-CN"/>
          </a:p>
        </p:txBody>
      </p:sp>
      <p:pic>
        <p:nvPicPr>
          <p:cNvPr id="5" name="图片 4"/>
          <p:cNvPicPr>
            <a:picLocks noChangeAspect="1"/>
          </p:cNvPicPr>
          <p:nvPr/>
        </p:nvPicPr>
        <p:blipFill>
          <a:blip r:embed="rId1"/>
          <a:stretch>
            <a:fillRect/>
          </a:stretch>
        </p:blipFill>
        <p:spPr>
          <a:xfrm>
            <a:off x="2204720" y="2832100"/>
            <a:ext cx="7781925" cy="3028950"/>
          </a:xfrm>
          <a:prstGeom prst="rect">
            <a:avLst/>
          </a:prstGeom>
        </p:spPr>
      </p:pic>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队列</a:t>
            </a:r>
            <a:endParaRPr lang="zh-CN" altLang="en-US"/>
          </a:p>
        </p:txBody>
      </p:sp>
      <p:sp>
        <p:nvSpPr>
          <p:cNvPr id="3" name="内容占位符 2"/>
          <p:cNvSpPr>
            <a:spLocks noGrp="1"/>
          </p:cNvSpPr>
          <p:nvPr>
            <p:ph idx="1"/>
          </p:nvPr>
        </p:nvSpPr>
        <p:spPr>
          <a:xfrm>
            <a:off x="838200" y="1825625"/>
            <a:ext cx="10515600" cy="4351338"/>
          </a:xfrm>
        </p:spPr>
        <p:txBody>
          <a:bodyPr/>
          <a:p>
            <a:r>
              <a:rPr lang="zh-CN"/>
              <a:t>队列是一种线性列表，该表中的数据只能在</a:t>
            </a:r>
            <a:r>
              <a:rPr lang="zh-CN">
                <a:solidFill>
                  <a:srgbClr val="FF0000"/>
                </a:solidFill>
              </a:rPr>
              <a:t>尾部插入</a:t>
            </a:r>
            <a:r>
              <a:rPr lang="zh-CN"/>
              <a:t>，只能在</a:t>
            </a:r>
            <a:r>
              <a:rPr lang="zh-CN">
                <a:solidFill>
                  <a:srgbClr val="FF0000"/>
                </a:solidFill>
              </a:rPr>
              <a:t>头部删除</a:t>
            </a:r>
            <a:endParaRPr lang="zh-CN">
              <a:solidFill>
                <a:srgbClr val="FF0000"/>
              </a:solidFill>
            </a:endParaRPr>
          </a:p>
          <a:p>
            <a:endParaRPr lang="zh-CN"/>
          </a:p>
          <a:p>
            <a:r>
              <a:rPr lang="zh-CN"/>
              <a:t>队列是</a:t>
            </a:r>
            <a:r>
              <a:rPr lang="zh-CN">
                <a:solidFill>
                  <a:srgbClr val="FF0000"/>
                </a:solidFill>
              </a:rPr>
              <a:t>先进先出</a:t>
            </a:r>
            <a:r>
              <a:rPr lang="zh-CN"/>
              <a:t>（</a:t>
            </a:r>
            <a:r>
              <a:rPr lang="en-US" altLang="zh-CN"/>
              <a:t>FIFO</a:t>
            </a:r>
            <a:r>
              <a:rPr lang="zh-CN" altLang="en-US"/>
              <a:t>，</a:t>
            </a:r>
            <a:r>
              <a:rPr lang="en-US" altLang="zh-CN"/>
              <a:t>first in first out</a:t>
            </a:r>
            <a:r>
              <a:rPr lang="zh-CN"/>
              <a:t>）结构</a:t>
            </a:r>
            <a:endParaRPr lang="zh-CN"/>
          </a:p>
        </p:txBody>
      </p:sp>
      <p:pic>
        <p:nvPicPr>
          <p:cNvPr id="4" name="图片 3"/>
          <p:cNvPicPr>
            <a:picLocks noChangeAspect="1"/>
          </p:cNvPicPr>
          <p:nvPr/>
        </p:nvPicPr>
        <p:blipFill>
          <a:blip r:embed="rId1"/>
          <a:stretch>
            <a:fillRect/>
          </a:stretch>
        </p:blipFill>
        <p:spPr>
          <a:xfrm>
            <a:off x="1585595" y="4110355"/>
            <a:ext cx="8286750" cy="2066925"/>
          </a:xfrm>
          <a:prstGeom prst="rect">
            <a:avLst/>
          </a:prstGeom>
        </p:spPr>
      </p:pic>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队列</a:t>
            </a:r>
            <a:endParaRPr lang="zh-CN" altLang="en-US"/>
          </a:p>
        </p:txBody>
      </p:sp>
      <p:sp>
        <p:nvSpPr>
          <p:cNvPr id="3" name="内容占位符 2"/>
          <p:cNvSpPr>
            <a:spLocks noGrp="1"/>
          </p:cNvSpPr>
          <p:nvPr>
            <p:ph idx="1"/>
          </p:nvPr>
        </p:nvSpPr>
        <p:spPr>
          <a:xfrm>
            <a:off x="838200" y="1825625"/>
            <a:ext cx="10515600" cy="4351338"/>
          </a:xfrm>
        </p:spPr>
        <p:txBody>
          <a:bodyPr/>
          <a:p>
            <a:r>
              <a:rPr lang="zh-CN"/>
              <a:t>队列的操作：基本操作：创建队列、入列、出列、判空</a:t>
            </a:r>
            <a:endParaRPr lang="zh-CN"/>
          </a:p>
          <a:p>
            <a:pPr lvl="1"/>
            <a:r>
              <a:rPr lang="zh-CN"/>
              <a:t>创建队列：创建一个空队列</a:t>
            </a:r>
            <a:endParaRPr lang="zh-CN"/>
          </a:p>
        </p:txBody>
      </p:sp>
      <p:pic>
        <p:nvPicPr>
          <p:cNvPr id="5" name="图片 4"/>
          <p:cNvPicPr>
            <a:picLocks noChangeAspect="1"/>
          </p:cNvPicPr>
          <p:nvPr/>
        </p:nvPicPr>
        <p:blipFill>
          <a:blip r:embed="rId1"/>
          <a:stretch>
            <a:fillRect/>
          </a:stretch>
        </p:blipFill>
        <p:spPr>
          <a:xfrm>
            <a:off x="3908425" y="3439160"/>
            <a:ext cx="3048000" cy="1447800"/>
          </a:xfrm>
          <a:prstGeom prst="rect">
            <a:avLst/>
          </a:prstGeom>
        </p:spPr>
      </p:pic>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队列</a:t>
            </a:r>
            <a:endParaRPr lang="zh-CN" altLang="en-US"/>
          </a:p>
        </p:txBody>
      </p:sp>
      <p:sp>
        <p:nvSpPr>
          <p:cNvPr id="3" name="内容占位符 2"/>
          <p:cNvSpPr>
            <a:spLocks noGrp="1"/>
          </p:cNvSpPr>
          <p:nvPr>
            <p:ph idx="1"/>
          </p:nvPr>
        </p:nvSpPr>
        <p:spPr>
          <a:xfrm>
            <a:off x="838200" y="1825625"/>
            <a:ext cx="10515600" cy="4351338"/>
          </a:xfrm>
        </p:spPr>
        <p:txBody>
          <a:bodyPr/>
          <a:p>
            <a:r>
              <a:rPr lang="zh-CN"/>
              <a:t>队列的操作：基本操作：创建队列、入列、出列、判空</a:t>
            </a:r>
            <a:endParaRPr lang="zh-CN"/>
          </a:p>
          <a:p>
            <a:pPr lvl="1"/>
            <a:r>
              <a:rPr lang="zh-CN"/>
              <a:t>入列：在队列尾部插入一个数据</a:t>
            </a:r>
            <a:endParaRPr lang="zh-CN"/>
          </a:p>
        </p:txBody>
      </p:sp>
      <p:pic>
        <p:nvPicPr>
          <p:cNvPr id="4" name="图片 3"/>
          <p:cNvPicPr>
            <a:picLocks noChangeAspect="1"/>
          </p:cNvPicPr>
          <p:nvPr/>
        </p:nvPicPr>
        <p:blipFill>
          <a:blip r:embed="rId1"/>
          <a:stretch>
            <a:fillRect/>
          </a:stretch>
        </p:blipFill>
        <p:spPr>
          <a:xfrm>
            <a:off x="2777490" y="3529330"/>
            <a:ext cx="6410325" cy="2057400"/>
          </a:xfrm>
          <a:prstGeom prst="rect">
            <a:avLst/>
          </a:prstGeom>
        </p:spPr>
      </p:pic>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队列</a:t>
            </a:r>
            <a:endParaRPr lang="zh-CN" altLang="en-US"/>
          </a:p>
        </p:txBody>
      </p:sp>
      <p:sp>
        <p:nvSpPr>
          <p:cNvPr id="3" name="内容占位符 2"/>
          <p:cNvSpPr>
            <a:spLocks noGrp="1"/>
          </p:cNvSpPr>
          <p:nvPr>
            <p:ph idx="1"/>
          </p:nvPr>
        </p:nvSpPr>
        <p:spPr>
          <a:xfrm>
            <a:off x="838200" y="1825625"/>
            <a:ext cx="10515600" cy="4351338"/>
          </a:xfrm>
        </p:spPr>
        <p:txBody>
          <a:bodyPr/>
          <a:p>
            <a:r>
              <a:rPr lang="zh-CN"/>
              <a:t>队列的操作：基本操作：创建队列、入列、出列、判空</a:t>
            </a:r>
            <a:endParaRPr lang="zh-CN"/>
          </a:p>
          <a:p>
            <a:pPr lvl="1"/>
            <a:r>
              <a:rPr lang="zh-CN"/>
              <a:t>出列：删除队列头部的数据</a:t>
            </a:r>
            <a:endParaRPr lang="zh-CN"/>
          </a:p>
        </p:txBody>
      </p:sp>
      <p:pic>
        <p:nvPicPr>
          <p:cNvPr id="5" name="图片 4"/>
          <p:cNvPicPr>
            <a:picLocks noChangeAspect="1"/>
          </p:cNvPicPr>
          <p:nvPr/>
        </p:nvPicPr>
        <p:blipFill>
          <a:blip r:embed="rId1"/>
          <a:stretch>
            <a:fillRect/>
          </a:stretch>
        </p:blipFill>
        <p:spPr>
          <a:xfrm>
            <a:off x="2491740" y="3206115"/>
            <a:ext cx="6305550" cy="2476500"/>
          </a:xfrm>
          <a:prstGeom prst="rect">
            <a:avLst/>
          </a:prstGeom>
        </p:spPr>
      </p:pic>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队列</a:t>
            </a:r>
            <a:endParaRPr lang="zh-CN" altLang="en-US"/>
          </a:p>
        </p:txBody>
      </p:sp>
      <p:sp>
        <p:nvSpPr>
          <p:cNvPr id="3" name="内容占位符 2"/>
          <p:cNvSpPr>
            <a:spLocks noGrp="1"/>
          </p:cNvSpPr>
          <p:nvPr>
            <p:ph idx="1"/>
          </p:nvPr>
        </p:nvSpPr>
        <p:spPr>
          <a:xfrm>
            <a:off x="838200" y="1431290"/>
            <a:ext cx="10515600" cy="4745990"/>
          </a:xfrm>
        </p:spPr>
        <p:txBody>
          <a:bodyPr/>
          <a:p>
            <a:r>
              <a:rPr lang="zh-CN"/>
              <a:t>队列的实现：队列抽象数据类型可以通过</a:t>
            </a:r>
            <a:r>
              <a:rPr lang="zh-CN">
                <a:solidFill>
                  <a:srgbClr val="FF0000"/>
                </a:solidFill>
              </a:rPr>
              <a:t>数组或链表</a:t>
            </a:r>
            <a:r>
              <a:rPr lang="zh-CN"/>
              <a:t>实现</a:t>
            </a:r>
            <a:endParaRPr lang="zh-CN"/>
          </a:p>
        </p:txBody>
      </p:sp>
      <p:pic>
        <p:nvPicPr>
          <p:cNvPr id="4" name="图片 3"/>
          <p:cNvPicPr>
            <a:picLocks noChangeAspect="1"/>
          </p:cNvPicPr>
          <p:nvPr/>
        </p:nvPicPr>
        <p:blipFill>
          <a:blip r:embed="rId1"/>
          <a:stretch>
            <a:fillRect/>
          </a:stretch>
        </p:blipFill>
        <p:spPr>
          <a:xfrm>
            <a:off x="2289810" y="2002155"/>
            <a:ext cx="6934200" cy="4743450"/>
          </a:xfrm>
          <a:prstGeom prst="rect">
            <a:avLst/>
          </a:prstGeom>
        </p:spPr>
      </p:pic>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广义线性表</a:t>
            </a:r>
            <a:endParaRPr lang="zh-CN" altLang="en-US"/>
          </a:p>
        </p:txBody>
      </p:sp>
      <p:sp>
        <p:nvSpPr>
          <p:cNvPr id="3" name="内容占位符 2"/>
          <p:cNvSpPr>
            <a:spLocks noGrp="1"/>
          </p:cNvSpPr>
          <p:nvPr>
            <p:ph idx="1"/>
          </p:nvPr>
        </p:nvSpPr>
        <p:spPr>
          <a:xfrm>
            <a:off x="838200" y="1691005"/>
            <a:ext cx="10515600" cy="4486275"/>
          </a:xfrm>
        </p:spPr>
        <p:txBody>
          <a:bodyPr/>
          <a:p>
            <a:r>
              <a:rPr lang="zh-CN"/>
              <a:t>栈和队列都是</a:t>
            </a:r>
            <a:r>
              <a:rPr lang="zh-CN">
                <a:solidFill>
                  <a:srgbClr val="FF0000"/>
                </a:solidFill>
              </a:rPr>
              <a:t>限制</a:t>
            </a:r>
            <a:r>
              <a:rPr lang="zh-CN"/>
              <a:t>线性表，广义线性表插入、删除等操作可以在其中任何地方进行，可以在表头、表中间或表尾</a:t>
            </a:r>
            <a:endParaRPr lang="zh-CN"/>
          </a:p>
          <a:p>
            <a:r>
              <a:rPr lang="zh-CN"/>
              <a:t>广义线性表特性</a:t>
            </a:r>
            <a:endParaRPr lang="zh-CN"/>
          </a:p>
          <a:p>
            <a:pPr lvl="1"/>
            <a:r>
              <a:rPr lang="zh-CN" sz="2000"/>
              <a:t>元素具有相同的类型</a:t>
            </a:r>
            <a:endParaRPr lang="zh-CN" sz="2000"/>
          </a:p>
          <a:p>
            <a:pPr lvl="1"/>
            <a:r>
              <a:rPr lang="zh-CN" sz="2000"/>
              <a:t>元素</a:t>
            </a:r>
            <a:r>
              <a:rPr lang="zh-CN" sz="2000">
                <a:solidFill>
                  <a:srgbClr val="FF0000"/>
                </a:solidFill>
              </a:rPr>
              <a:t>顺序排列</a:t>
            </a:r>
            <a:r>
              <a:rPr lang="zh-CN" sz="2000"/>
              <a:t>，意味着有第一个元素和最后一个元素</a:t>
            </a:r>
            <a:endParaRPr lang="zh-CN" sz="2000"/>
          </a:p>
          <a:p>
            <a:pPr lvl="1"/>
            <a:r>
              <a:rPr lang="zh-CN" sz="2000"/>
              <a:t>除第一个元素外，每个元素都有</a:t>
            </a:r>
            <a:r>
              <a:rPr lang="zh-CN" sz="2000">
                <a:solidFill>
                  <a:srgbClr val="FF0000"/>
                </a:solidFill>
              </a:rPr>
              <a:t>唯一的前驱</a:t>
            </a:r>
            <a:r>
              <a:rPr lang="zh-CN" sz="2000"/>
              <a:t>，除最后一个元素外，每个元素都有</a:t>
            </a:r>
            <a:r>
              <a:rPr lang="zh-CN" sz="2000">
                <a:solidFill>
                  <a:srgbClr val="FF0000"/>
                </a:solidFill>
              </a:rPr>
              <a:t>唯一的后继</a:t>
            </a:r>
            <a:endParaRPr lang="zh-CN" sz="2000"/>
          </a:p>
          <a:p>
            <a:pPr lvl="1"/>
            <a:r>
              <a:rPr lang="zh-CN" sz="2000"/>
              <a:t>每个元素是一个带有</a:t>
            </a:r>
            <a:r>
              <a:rPr lang="zh-CN" sz="2000">
                <a:solidFill>
                  <a:srgbClr val="FF0000"/>
                </a:solidFill>
              </a:rPr>
              <a:t>关键字段</a:t>
            </a:r>
            <a:r>
              <a:rPr lang="zh-CN" sz="2000"/>
              <a:t>的</a:t>
            </a:r>
            <a:r>
              <a:rPr lang="zh-CN" sz="2000">
                <a:solidFill>
                  <a:srgbClr val="FF0000"/>
                </a:solidFill>
              </a:rPr>
              <a:t>记录</a:t>
            </a:r>
            <a:endParaRPr lang="zh-CN" sz="2000"/>
          </a:p>
          <a:p>
            <a:pPr lvl="1"/>
            <a:r>
              <a:rPr lang="zh-CN" sz="2000"/>
              <a:t>元素</a:t>
            </a:r>
            <a:r>
              <a:rPr lang="zh-CN" sz="2000">
                <a:solidFill>
                  <a:srgbClr val="FF0000"/>
                </a:solidFill>
              </a:rPr>
              <a:t>按关键字值排序</a:t>
            </a:r>
            <a:endParaRPr lang="zh-CN" sz="2000">
              <a:solidFill>
                <a:srgbClr val="FF0000"/>
              </a:solidFill>
            </a:endParaRPr>
          </a:p>
        </p:txBody>
      </p:sp>
      <p:pic>
        <p:nvPicPr>
          <p:cNvPr id="5" name="图片 4"/>
          <p:cNvPicPr>
            <a:picLocks noChangeAspect="1"/>
          </p:cNvPicPr>
          <p:nvPr/>
        </p:nvPicPr>
        <p:blipFill>
          <a:blip r:embed="rId1"/>
          <a:stretch>
            <a:fillRect/>
          </a:stretch>
        </p:blipFill>
        <p:spPr>
          <a:xfrm>
            <a:off x="1668145" y="4989195"/>
            <a:ext cx="7839075" cy="1647825"/>
          </a:xfrm>
          <a:prstGeom prst="rect">
            <a:avLst/>
          </a:prstGeom>
        </p:spPr>
      </p:pic>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广义线性表</a:t>
            </a:r>
            <a:endParaRPr lang="zh-CN" altLang="en-US"/>
          </a:p>
        </p:txBody>
      </p:sp>
      <p:sp>
        <p:nvSpPr>
          <p:cNvPr id="3" name="内容占位符 2"/>
          <p:cNvSpPr>
            <a:spLocks noGrp="1"/>
          </p:cNvSpPr>
          <p:nvPr>
            <p:ph idx="1"/>
          </p:nvPr>
        </p:nvSpPr>
        <p:spPr>
          <a:xfrm>
            <a:off x="838200" y="1691005"/>
            <a:ext cx="10515600" cy="4486275"/>
          </a:xfrm>
        </p:spPr>
        <p:txBody>
          <a:bodyPr/>
          <a:p>
            <a:r>
              <a:rPr lang="zh-CN" altLang="en-US">
                <a:sym typeface="+mn-ea"/>
              </a:rPr>
              <a:t>广义线性表的操作：创建表、插入、删除、检索、遍历和判空</a:t>
            </a:r>
            <a:endParaRPr lang="zh-CN" altLang="en-US">
              <a:sym typeface="+mn-ea"/>
            </a:endParaRPr>
          </a:p>
          <a:p>
            <a:pPr lvl="1"/>
            <a:r>
              <a:rPr lang="zh-CN"/>
              <a:t>创建表：创建一个空表</a:t>
            </a:r>
            <a:endParaRPr lang="zh-CN"/>
          </a:p>
          <a:p>
            <a:pPr lvl="1"/>
            <a:r>
              <a:rPr lang="zh-CN"/>
              <a:t>插入操作：由于广义线性表中的数据是有序的，那么插入元素必须保持顺序</a:t>
            </a:r>
            <a:endParaRPr lang="zh-CN"/>
          </a:p>
        </p:txBody>
      </p:sp>
      <p:pic>
        <p:nvPicPr>
          <p:cNvPr id="4" name="图片 3"/>
          <p:cNvPicPr>
            <a:picLocks noChangeAspect="1"/>
          </p:cNvPicPr>
          <p:nvPr/>
        </p:nvPicPr>
        <p:blipFill>
          <a:blip r:embed="rId1"/>
          <a:stretch>
            <a:fillRect/>
          </a:stretch>
        </p:blipFill>
        <p:spPr>
          <a:xfrm>
            <a:off x="2760345" y="3248025"/>
            <a:ext cx="7743825" cy="2705100"/>
          </a:xfrm>
          <a:prstGeom prst="rect">
            <a:avLst/>
          </a:prstGeom>
        </p:spPr>
      </p:pic>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广义线性表</a:t>
            </a:r>
            <a:endParaRPr lang="zh-CN" altLang="en-US"/>
          </a:p>
        </p:txBody>
      </p:sp>
      <p:sp>
        <p:nvSpPr>
          <p:cNvPr id="3" name="内容占位符 2"/>
          <p:cNvSpPr>
            <a:spLocks noGrp="1"/>
          </p:cNvSpPr>
          <p:nvPr>
            <p:ph idx="1"/>
          </p:nvPr>
        </p:nvSpPr>
        <p:spPr>
          <a:xfrm>
            <a:off x="838200" y="1691005"/>
            <a:ext cx="10515600" cy="4486275"/>
          </a:xfrm>
        </p:spPr>
        <p:txBody>
          <a:bodyPr/>
          <a:p>
            <a:r>
              <a:rPr lang="zh-CN" altLang="en-US">
                <a:sym typeface="+mn-ea"/>
              </a:rPr>
              <a:t>广义线性表的操作：创建表、插入、删除、检索、遍历和判空</a:t>
            </a:r>
            <a:endParaRPr lang="zh-CN" altLang="en-US">
              <a:sym typeface="+mn-ea"/>
            </a:endParaRPr>
          </a:p>
          <a:p>
            <a:pPr lvl="1"/>
            <a:r>
              <a:rPr lang="zh-CN"/>
              <a:t>删除操作</a:t>
            </a:r>
            <a:endParaRPr lang="zh-CN"/>
          </a:p>
        </p:txBody>
      </p:sp>
      <p:pic>
        <p:nvPicPr>
          <p:cNvPr id="5" name="图片 4"/>
          <p:cNvPicPr>
            <a:picLocks noChangeAspect="1"/>
          </p:cNvPicPr>
          <p:nvPr/>
        </p:nvPicPr>
        <p:blipFill>
          <a:blip r:embed="rId1"/>
          <a:stretch>
            <a:fillRect/>
          </a:stretch>
        </p:blipFill>
        <p:spPr>
          <a:xfrm>
            <a:off x="1807210" y="2988310"/>
            <a:ext cx="8124825" cy="2857500"/>
          </a:xfrm>
          <a:prstGeom prst="rect">
            <a:avLst/>
          </a:prstGeom>
        </p:spPr>
      </p:pic>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广义线性表</a:t>
            </a:r>
            <a:endParaRPr lang="zh-CN" altLang="en-US"/>
          </a:p>
        </p:txBody>
      </p:sp>
      <p:sp>
        <p:nvSpPr>
          <p:cNvPr id="3" name="内容占位符 2"/>
          <p:cNvSpPr>
            <a:spLocks noGrp="1"/>
          </p:cNvSpPr>
          <p:nvPr>
            <p:ph idx="1"/>
          </p:nvPr>
        </p:nvSpPr>
        <p:spPr>
          <a:xfrm>
            <a:off x="838200" y="1691005"/>
            <a:ext cx="10515600" cy="4486275"/>
          </a:xfrm>
        </p:spPr>
        <p:txBody>
          <a:bodyPr/>
          <a:p>
            <a:r>
              <a:rPr lang="zh-CN" altLang="en-US">
                <a:sym typeface="+mn-ea"/>
              </a:rPr>
              <a:t>广义线性表的操作：</a:t>
            </a:r>
            <a:r>
              <a:rPr lang="zh-CN" altLang="en-US">
                <a:sym typeface="+mn-ea"/>
              </a:rPr>
              <a:t>创建表、插入、删除、检索、遍历和判空</a:t>
            </a:r>
            <a:endParaRPr lang="zh-CN" altLang="en-US">
              <a:sym typeface="+mn-ea"/>
            </a:endParaRPr>
          </a:p>
          <a:p>
            <a:pPr lvl="1"/>
            <a:r>
              <a:rPr lang="zh-CN"/>
              <a:t>遍历</a:t>
            </a:r>
            <a:endParaRPr lang="zh-CN"/>
          </a:p>
          <a:p>
            <a:pPr lvl="1"/>
            <a:r>
              <a:rPr lang="zh-CN"/>
              <a:t>判空</a:t>
            </a:r>
            <a:endParaRPr 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十进制转换其它进制</a:t>
            </a:r>
            <a:endParaRPr lang="en-US" altLang="zh-CN">
              <a:sym typeface="+mn-ea"/>
            </a:endParaRPr>
          </a:p>
        </p:txBody>
      </p:sp>
      <p:sp>
        <p:nvSpPr>
          <p:cNvPr id="6" name="内容占位符 5"/>
          <p:cNvSpPr/>
          <p:nvPr>
            <p:ph idx="1"/>
          </p:nvPr>
        </p:nvSpPr>
        <p:spPr/>
        <p:txBody>
          <a:bodyPr/>
          <a:p>
            <a:pPr marL="0" indent="0">
              <a:buNone/>
            </a:pPr>
            <a:r>
              <a:rPr lang="en-US" altLang="zh-CN" sz="1800">
                <a:sym typeface="+mn-ea"/>
              </a:rPr>
              <a:t>1.</a:t>
            </a:r>
            <a:r>
              <a:rPr lang="zh-CN" altLang="en-US" sz="1800">
                <a:sym typeface="+mn-ea"/>
              </a:rPr>
              <a:t>转换整数部分：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2842895" y="1937385"/>
            <a:ext cx="5842000" cy="4128770"/>
          </a:xfrm>
          <a:prstGeom prst="rect">
            <a:avLst/>
          </a:prstGeom>
        </p:spPr>
      </p:pic>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广义线性表</a:t>
            </a:r>
            <a:endParaRPr lang="zh-CN" altLang="en-US"/>
          </a:p>
        </p:txBody>
      </p:sp>
      <p:sp>
        <p:nvSpPr>
          <p:cNvPr id="3" name="内容占位符 2"/>
          <p:cNvSpPr>
            <a:spLocks noGrp="1"/>
          </p:cNvSpPr>
          <p:nvPr>
            <p:ph idx="1"/>
          </p:nvPr>
        </p:nvSpPr>
        <p:spPr>
          <a:xfrm>
            <a:off x="838200" y="1691005"/>
            <a:ext cx="10515600" cy="4486275"/>
          </a:xfrm>
        </p:spPr>
        <p:txBody>
          <a:bodyPr/>
          <a:p>
            <a:r>
              <a:rPr lang="zh-CN" altLang="en-US">
                <a:sym typeface="+mn-ea"/>
              </a:rPr>
              <a:t>广义线性表的实现：广义线性表抽象数据类型可以通过数组或链表来实现</a:t>
            </a:r>
            <a:endParaRPr lang="zh-CN"/>
          </a:p>
        </p:txBody>
      </p:sp>
      <p:pic>
        <p:nvPicPr>
          <p:cNvPr id="4" name="图片 3"/>
          <p:cNvPicPr>
            <a:picLocks noChangeAspect="1"/>
          </p:cNvPicPr>
          <p:nvPr/>
        </p:nvPicPr>
        <p:blipFill>
          <a:blip r:embed="rId1"/>
          <a:stretch>
            <a:fillRect/>
          </a:stretch>
        </p:blipFill>
        <p:spPr>
          <a:xfrm>
            <a:off x="2549525" y="2786380"/>
            <a:ext cx="6781800" cy="3390900"/>
          </a:xfrm>
          <a:prstGeom prst="rect">
            <a:avLst/>
          </a:prstGeom>
        </p:spPr>
      </p:pic>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广义线性表</a:t>
            </a:r>
            <a:endParaRPr lang="zh-CN" altLang="en-US"/>
          </a:p>
        </p:txBody>
      </p:sp>
      <p:sp>
        <p:nvSpPr>
          <p:cNvPr id="3" name="内容占位符 2"/>
          <p:cNvSpPr>
            <a:spLocks noGrp="1"/>
          </p:cNvSpPr>
          <p:nvPr>
            <p:ph idx="1"/>
          </p:nvPr>
        </p:nvSpPr>
        <p:spPr>
          <a:xfrm>
            <a:off x="838200" y="1691005"/>
            <a:ext cx="10515600" cy="4486275"/>
          </a:xfrm>
        </p:spPr>
        <p:txBody>
          <a:bodyPr/>
          <a:p>
            <a:r>
              <a:rPr lang="zh-CN" altLang="en-US">
                <a:sym typeface="+mn-ea"/>
              </a:rPr>
              <a:t>广义线性表的操作：创建表、插入、删除、检索、遍历和判空</a:t>
            </a:r>
            <a:endParaRPr lang="zh-CN" altLang="en-US">
              <a:sym typeface="+mn-ea"/>
            </a:endParaRPr>
          </a:p>
          <a:p>
            <a:pPr lvl="1"/>
            <a:r>
              <a:rPr lang="zh-CN"/>
              <a:t>检索操作：对单个元素的存取</a:t>
            </a:r>
            <a:endParaRPr lang="zh-CN"/>
          </a:p>
          <a:p>
            <a:pPr lvl="1"/>
            <a:endParaRPr lang="zh-CN"/>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4486275"/>
          </a:xfrm>
        </p:spPr>
        <p:txBody>
          <a:bodyPr/>
          <a:p>
            <a:r>
              <a:rPr lang="zh-CN"/>
              <a:t>树包括一组有限的元素，称为节点，同时包括一组有限的有向线段，用来连接节点，称为弧</a:t>
            </a:r>
            <a:endParaRPr lang="zh-CN"/>
          </a:p>
          <a:p>
            <a:r>
              <a:rPr lang="zh-CN"/>
              <a:t>没有</a:t>
            </a:r>
            <a:r>
              <a:rPr lang="zh-CN">
                <a:solidFill>
                  <a:srgbClr val="FF0000"/>
                </a:solidFill>
              </a:rPr>
              <a:t>进入弧</a:t>
            </a:r>
            <a:r>
              <a:rPr lang="zh-CN"/>
              <a:t>的节点称为根</a:t>
            </a:r>
            <a:endParaRPr lang="zh-CN"/>
          </a:p>
          <a:p>
            <a:r>
              <a:rPr lang="zh-CN"/>
              <a:t>树中的其他节点都可以沿着从根开始的唯一路径到达</a:t>
            </a:r>
            <a:endParaRPr lang="zh-CN"/>
          </a:p>
        </p:txBody>
      </p:sp>
      <p:pic>
        <p:nvPicPr>
          <p:cNvPr id="4" name="图片 3"/>
          <p:cNvPicPr>
            <a:picLocks noChangeAspect="1"/>
          </p:cNvPicPr>
          <p:nvPr/>
        </p:nvPicPr>
        <p:blipFill>
          <a:blip r:embed="rId1"/>
          <a:stretch>
            <a:fillRect/>
          </a:stretch>
        </p:blipFill>
        <p:spPr>
          <a:xfrm>
            <a:off x="2564765" y="3693160"/>
            <a:ext cx="7343775" cy="2124075"/>
          </a:xfrm>
          <a:prstGeom prst="rect">
            <a:avLst/>
          </a:prstGeom>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4486275"/>
          </a:xfrm>
        </p:spPr>
        <p:txBody>
          <a:bodyPr>
            <a:normAutofit lnSpcReduction="20000"/>
          </a:bodyPr>
          <a:p>
            <a:r>
              <a:rPr lang="zh-CN"/>
              <a:t>根</a:t>
            </a:r>
            <a:endParaRPr lang="zh-CN"/>
          </a:p>
          <a:p>
            <a:r>
              <a:rPr lang="zh-CN"/>
              <a:t>叶子节点</a:t>
            </a:r>
            <a:endParaRPr lang="zh-CN"/>
          </a:p>
          <a:p>
            <a:r>
              <a:rPr lang="zh-CN"/>
              <a:t>子节点</a:t>
            </a:r>
            <a:endParaRPr lang="zh-CN"/>
          </a:p>
          <a:p>
            <a:r>
              <a:rPr lang="zh-CN"/>
              <a:t>父节点</a:t>
            </a:r>
            <a:r>
              <a:rPr lang="en-US" altLang="zh-CN"/>
              <a:t>/</a:t>
            </a:r>
            <a:r>
              <a:rPr lang="zh-CN" altLang="en-US"/>
              <a:t>双亲节点</a:t>
            </a:r>
            <a:endParaRPr lang="zh-CN" altLang="en-US"/>
          </a:p>
          <a:p>
            <a:r>
              <a:rPr lang="zh-CN" altLang="en-US"/>
              <a:t>兄弟节点</a:t>
            </a:r>
            <a:endParaRPr lang="zh-CN" altLang="en-US"/>
          </a:p>
          <a:p>
            <a:r>
              <a:rPr lang="zh-CN" altLang="en-US"/>
              <a:t>子树</a:t>
            </a:r>
            <a:endParaRPr lang="zh-CN" altLang="en-US"/>
          </a:p>
          <a:p>
            <a:r>
              <a:rPr lang="zh-CN" altLang="en-US"/>
              <a:t>子孙</a:t>
            </a:r>
            <a:endParaRPr lang="zh-CN" altLang="en-US"/>
          </a:p>
          <a:p>
            <a:r>
              <a:rPr lang="zh-CN" altLang="en-US"/>
              <a:t>树的深度</a:t>
            </a:r>
            <a:endParaRPr lang="zh-CN" altLang="en-US"/>
          </a:p>
          <a:p>
            <a:r>
              <a:rPr lang="zh-CN" altLang="en-US"/>
              <a:t>层</a:t>
            </a:r>
            <a:endParaRPr lang="zh-CN" altLang="en-US"/>
          </a:p>
        </p:txBody>
      </p:sp>
      <p:pic>
        <p:nvPicPr>
          <p:cNvPr id="5" name="图片 4"/>
          <p:cNvPicPr>
            <a:picLocks noChangeAspect="1"/>
          </p:cNvPicPr>
          <p:nvPr/>
        </p:nvPicPr>
        <p:blipFill>
          <a:blip r:embed="rId1"/>
          <a:stretch>
            <a:fillRect/>
          </a:stretch>
        </p:blipFill>
        <p:spPr>
          <a:xfrm>
            <a:off x="4067175" y="1589405"/>
            <a:ext cx="8124825" cy="3848100"/>
          </a:xfrm>
          <a:prstGeom prst="rect">
            <a:avLst/>
          </a:prstGeom>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lnSpcReduction="20000"/>
          </a:bodyPr>
          <a:p>
            <a:r>
              <a:rPr lang="zh-CN" altLang="en-US"/>
              <a:t>二叉树：没有一个节点所含的子树个数超过两个的树</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二叉树是一棵空树或由一个根节点和两棵子树构成，每棵子树也是二叉树</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3543300" y="2357755"/>
            <a:ext cx="5105400" cy="2933700"/>
          </a:xfrm>
          <a:prstGeom prst="rect">
            <a:avLst/>
          </a:prstGeom>
        </p:spPr>
      </p:pic>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lnSpcReduction="20000"/>
          </a:bodyPr>
          <a:p>
            <a:r>
              <a:rPr lang="zh-CN" altLang="en-US">
                <a:sym typeface="+mn-ea"/>
              </a:rPr>
              <a:t>二叉树是一棵空树或由一个根节点和两棵子树构成，每棵子树也</a:t>
            </a:r>
            <a:endParaRPr lang="zh-CN" altLang="en-US">
              <a:sym typeface="+mn-ea"/>
            </a:endParaRPr>
          </a:p>
          <a:p>
            <a:pPr marL="0" indent="0">
              <a:buNone/>
            </a:pPr>
            <a:r>
              <a:rPr lang="zh-CN" altLang="en-US">
                <a:sym typeface="+mn-ea"/>
              </a:rPr>
              <a:t>是二叉树</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2612390" y="2456180"/>
            <a:ext cx="6515100" cy="3752850"/>
          </a:xfrm>
          <a:prstGeom prst="rect">
            <a:avLst/>
          </a:prstGeom>
        </p:spPr>
      </p:pic>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a:bodyPr>
          <a:p>
            <a:r>
              <a:rPr lang="zh-CN" altLang="en-US">
                <a:sym typeface="+mn-ea"/>
              </a:rPr>
              <a:t>二叉树的操作：创建树（创建一棵空树）、插入、删除、检索、判空、遍历</a:t>
            </a:r>
            <a:endParaRPr lang="zh-CN" altLang="en-US">
              <a:sym typeface="+mn-ea"/>
            </a:endParaRPr>
          </a:p>
          <a:p>
            <a:endParaRPr lang="zh-CN" altLang="en-US">
              <a:sym typeface="+mn-ea"/>
            </a:endParaRPr>
          </a:p>
          <a:p>
            <a:r>
              <a:rPr lang="zh-CN" altLang="en-US"/>
              <a:t>书籍只讨论二叉树的遍历</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a:bodyPr>
          <a:p>
            <a:r>
              <a:rPr lang="zh-CN" altLang="en-US"/>
              <a:t>二叉树的遍历：按照</a:t>
            </a:r>
            <a:r>
              <a:rPr lang="zh-CN" altLang="en-US">
                <a:solidFill>
                  <a:srgbClr val="FF0000"/>
                </a:solidFill>
              </a:rPr>
              <a:t>预定的顺序</a:t>
            </a:r>
            <a:r>
              <a:rPr lang="zh-CN" altLang="en-US"/>
              <a:t>处理每个节点且仅处理一次，两种遍历次序是</a:t>
            </a:r>
            <a:r>
              <a:rPr lang="zh-CN" altLang="en-US">
                <a:solidFill>
                  <a:srgbClr val="FF0000"/>
                </a:solidFill>
              </a:rPr>
              <a:t>深度优先</a:t>
            </a:r>
            <a:r>
              <a:rPr lang="zh-CN" altLang="en-US"/>
              <a:t>和</a:t>
            </a:r>
            <a:r>
              <a:rPr lang="zh-CN" altLang="en-US">
                <a:solidFill>
                  <a:srgbClr val="FF0000"/>
                </a:solidFill>
              </a:rPr>
              <a:t>广度优先</a:t>
            </a:r>
            <a:endParaRPr lang="zh-CN" altLang="en-US">
              <a:solidFill>
                <a:srgbClr val="FF0000"/>
              </a:solidFill>
            </a:endParaRPr>
          </a:p>
          <a:p>
            <a:r>
              <a:rPr lang="zh-CN" altLang="en-US"/>
              <a:t>深度优先遍历</a:t>
            </a:r>
            <a:endParaRPr lang="zh-CN" altLang="en-US"/>
          </a:p>
          <a:p>
            <a:pPr lvl="1"/>
            <a:r>
              <a:rPr lang="zh-CN" altLang="en-US" sz="2400"/>
              <a:t>前序遍历：</a:t>
            </a:r>
            <a:r>
              <a:rPr lang="zh-CN" altLang="en-US" sz="2400">
                <a:solidFill>
                  <a:srgbClr val="FF0000"/>
                </a:solidFill>
              </a:rPr>
              <a:t>根</a:t>
            </a:r>
            <a:r>
              <a:rPr lang="zh-CN" altLang="en-US" sz="2400"/>
              <a:t>被首先访问，接着是左子树，最后是右子树</a:t>
            </a:r>
            <a:endParaRPr lang="zh-CN" altLang="en-US" sz="2400"/>
          </a:p>
          <a:p>
            <a:pPr lvl="1"/>
            <a:r>
              <a:rPr lang="zh-CN" altLang="en-US"/>
              <a:t>中序遍历：先处理左子树，接着是</a:t>
            </a:r>
            <a:r>
              <a:rPr lang="zh-CN" altLang="en-US">
                <a:solidFill>
                  <a:srgbClr val="FF0000"/>
                </a:solidFill>
              </a:rPr>
              <a:t>根</a:t>
            </a:r>
            <a:r>
              <a:rPr lang="zh-CN" altLang="en-US"/>
              <a:t>，最后是右子树</a:t>
            </a:r>
            <a:endParaRPr lang="zh-CN" altLang="en-US"/>
          </a:p>
          <a:p>
            <a:pPr lvl="1"/>
            <a:r>
              <a:rPr lang="zh-CN" altLang="en-US"/>
              <a:t>后序遍历：先处理左子树，接着是右子树，最后是</a:t>
            </a:r>
            <a:r>
              <a:rPr lang="zh-CN" altLang="en-US">
                <a:solidFill>
                  <a:srgbClr val="FF0000"/>
                </a:solidFill>
              </a:rPr>
              <a:t>根</a:t>
            </a:r>
            <a:endParaRPr lang="zh-CN" altLang="en-US">
              <a:solidFill>
                <a:srgbClr val="FF0000"/>
              </a:solidFill>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2037080" y="4476750"/>
            <a:ext cx="6877050" cy="2381250"/>
          </a:xfrm>
          <a:prstGeom prst="rect">
            <a:avLst/>
          </a:prstGeom>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a:bodyPr>
          <a:p>
            <a:r>
              <a:rPr lang="zh-CN" altLang="en-US"/>
              <a:t>深度优先遍历</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1160780" y="2296795"/>
            <a:ext cx="10096500" cy="4248150"/>
          </a:xfrm>
          <a:prstGeom prst="rect">
            <a:avLst/>
          </a:prstGeom>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a:bodyPr>
          <a:p>
            <a:r>
              <a:rPr lang="zh-CN" altLang="en-US"/>
              <a:t>广度优先遍历：一层一层的遍历</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1008380" y="2342515"/>
            <a:ext cx="9582150" cy="676275"/>
          </a:xfrm>
          <a:prstGeom prst="rect">
            <a:avLst/>
          </a:prstGeom>
        </p:spPr>
      </p:pic>
      <p:pic>
        <p:nvPicPr>
          <p:cNvPr id="6" name="图片 5"/>
          <p:cNvPicPr>
            <a:picLocks noChangeAspect="1"/>
          </p:cNvPicPr>
          <p:nvPr/>
        </p:nvPicPr>
        <p:blipFill>
          <a:blip r:embed="rId2"/>
          <a:stretch>
            <a:fillRect/>
          </a:stretch>
        </p:blipFill>
        <p:spPr>
          <a:xfrm>
            <a:off x="2170430" y="3117850"/>
            <a:ext cx="7258050" cy="34194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十进制转换其它进制</a:t>
            </a:r>
            <a:endParaRPr lang="zh-CN" altLang="en-US"/>
          </a:p>
        </p:txBody>
      </p:sp>
      <p:sp>
        <p:nvSpPr>
          <p:cNvPr id="6" name="内容占位符 5"/>
          <p:cNvSpPr/>
          <p:nvPr>
            <p:ph idx="1"/>
          </p:nvPr>
        </p:nvSpPr>
        <p:spPr/>
        <p:txBody>
          <a:bodyPr/>
          <a:p>
            <a:pPr marL="0" indent="0">
              <a:buNone/>
            </a:pPr>
            <a:r>
              <a:rPr lang="en-US" altLang="zh-CN" sz="1800">
                <a:sym typeface="+mn-ea"/>
              </a:rPr>
              <a:t>1.</a:t>
            </a:r>
            <a:r>
              <a:rPr lang="zh-CN" altLang="en-US" sz="1800">
                <a:sym typeface="+mn-ea"/>
              </a:rPr>
              <a:t>转换整数部分：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7" name="图片 6"/>
          <p:cNvPicPr>
            <a:picLocks noChangeAspect="1"/>
          </p:cNvPicPr>
          <p:nvPr/>
        </p:nvPicPr>
        <p:blipFill>
          <a:blip r:embed="rId1"/>
          <a:stretch>
            <a:fillRect/>
          </a:stretch>
        </p:blipFill>
        <p:spPr>
          <a:xfrm>
            <a:off x="3590925" y="2663825"/>
            <a:ext cx="4695825" cy="2129155"/>
          </a:xfrm>
          <a:prstGeom prst="rect">
            <a:avLst/>
          </a:prstGeom>
        </p:spPr>
      </p:pic>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a:bodyPr>
          <a:p>
            <a:r>
              <a:rPr lang="zh-CN" altLang="en-US"/>
              <a:t>二叉树的应用</a:t>
            </a:r>
            <a:endParaRPr lang="zh-CN" altLang="en-US"/>
          </a:p>
          <a:p>
            <a:pPr lvl="1"/>
            <a:r>
              <a:rPr lang="zh-CN" altLang="en-US" sz="2400"/>
              <a:t>赫夫曼编码</a:t>
            </a:r>
            <a:endParaRPr lang="zh-CN" altLang="en-US" sz="2400"/>
          </a:p>
          <a:p>
            <a:pPr lvl="1"/>
            <a:r>
              <a:rPr lang="zh-CN" altLang="en-US" sz="2400"/>
              <a:t>表达式树</a:t>
            </a:r>
            <a:endParaRPr lang="zh-CN" altLang="en-US"/>
          </a:p>
          <a:p>
            <a:endParaRPr lang="zh-CN" altLang="en-US"/>
          </a:p>
          <a:p>
            <a:r>
              <a:rPr lang="zh-CN" altLang="en-US"/>
              <a:t>二叉树的实现</a:t>
            </a:r>
            <a:endParaRPr lang="zh-CN" altLang="en-US"/>
          </a:p>
          <a:p>
            <a:pPr lvl="1"/>
            <a:r>
              <a:rPr lang="zh-CN" altLang="en-US" sz="2400"/>
              <a:t>可以使用数组和链表实现，对于删除和插入操作，链表实现的效率要高，所以更常用</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a:bodyPr>
          <a:p>
            <a:r>
              <a:rPr lang="zh-CN" altLang="en-US"/>
              <a:t>二叉搜索树（</a:t>
            </a:r>
            <a:r>
              <a:rPr lang="en-US" altLang="zh-CN"/>
              <a:t>BST</a:t>
            </a:r>
            <a:r>
              <a:rPr lang="zh-CN" altLang="en-US"/>
              <a:t>，</a:t>
            </a:r>
            <a:r>
              <a:rPr lang="en-US" altLang="zh-CN"/>
              <a:t>Binary Search Tree</a:t>
            </a:r>
            <a:r>
              <a:rPr lang="zh-CN" altLang="en-US"/>
              <a:t>）：每个节点的关键字值大于左子树中的所有节点的关键字值，而小于右子树中所有节点关键字值</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3827145" y="2730500"/>
            <a:ext cx="4029075" cy="2524125"/>
          </a:xfrm>
          <a:prstGeom prst="rect">
            <a:avLst/>
          </a:prstGeom>
        </p:spPr>
      </p:pic>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a:bodyPr>
          <a:p>
            <a:r>
              <a:rPr lang="zh-CN" altLang="en-US"/>
              <a:t>二叉搜索树（</a:t>
            </a:r>
            <a:r>
              <a:rPr lang="en-US" altLang="zh-CN"/>
              <a:t>BST</a:t>
            </a:r>
            <a:r>
              <a:rPr lang="zh-CN" altLang="en-US"/>
              <a:t>，</a:t>
            </a:r>
            <a:r>
              <a:rPr lang="en-US" altLang="zh-CN"/>
              <a:t>Binary Search Tree</a:t>
            </a:r>
            <a:r>
              <a:rPr lang="zh-CN" altLang="en-US"/>
              <a:t>）</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838200" y="2308860"/>
            <a:ext cx="10648950" cy="3143250"/>
          </a:xfrm>
          <a:prstGeom prst="rect">
            <a:avLst/>
          </a:prstGeom>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树</a:t>
            </a:r>
            <a:endParaRPr lang="zh-CN" altLang="en-US"/>
          </a:p>
        </p:txBody>
      </p:sp>
      <p:sp>
        <p:nvSpPr>
          <p:cNvPr id="3" name="内容占位符 2"/>
          <p:cNvSpPr>
            <a:spLocks noGrp="1"/>
          </p:cNvSpPr>
          <p:nvPr>
            <p:ph idx="1"/>
          </p:nvPr>
        </p:nvSpPr>
        <p:spPr>
          <a:xfrm>
            <a:off x="838200" y="1691005"/>
            <a:ext cx="10515600" cy="5036185"/>
          </a:xfrm>
        </p:spPr>
        <p:txBody>
          <a:bodyPr>
            <a:normAutofit/>
          </a:bodyPr>
          <a:p>
            <a:r>
              <a:rPr lang="zh-CN" altLang="en-US"/>
              <a:t>二叉搜索树（</a:t>
            </a:r>
            <a:r>
              <a:rPr lang="en-US" altLang="zh-CN"/>
              <a:t>BST</a:t>
            </a:r>
            <a:r>
              <a:rPr lang="zh-CN" altLang="en-US"/>
              <a:t>，</a:t>
            </a:r>
            <a:r>
              <a:rPr lang="en-US" altLang="zh-CN"/>
              <a:t>Binary Search Tree</a:t>
            </a:r>
            <a:r>
              <a:rPr lang="zh-CN" altLang="en-US"/>
              <a:t>）</a:t>
            </a:r>
            <a:endParaRPr lang="zh-CN" altLang="en-US"/>
          </a:p>
          <a:p>
            <a:pPr lvl="1"/>
            <a:r>
              <a:rPr lang="en-US" altLang="zh-CN"/>
              <a:t>BST</a:t>
            </a:r>
            <a:r>
              <a:rPr lang="zh-CN" altLang="en-US"/>
              <a:t>中序遍历得到一个升序列表</a:t>
            </a:r>
            <a:endParaRPr lang="zh-CN" altLang="en-US"/>
          </a:p>
          <a:p>
            <a:pPr lvl="1"/>
            <a:r>
              <a:rPr lang="zh-CN" altLang="en-US"/>
              <a:t>可以进行折半查找</a:t>
            </a:r>
            <a:endParaRPr lang="zh-CN" altLang="en-US"/>
          </a:p>
          <a:p>
            <a:pPr lvl="1"/>
            <a:r>
              <a:rPr lang="en-US" altLang="zh-CN"/>
              <a:t>BST</a:t>
            </a:r>
            <a:r>
              <a:rPr lang="zh-CN" altLang="en-US"/>
              <a:t>的实现</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3838575" y="3263900"/>
            <a:ext cx="7515225" cy="2981325"/>
          </a:xfrm>
          <a:prstGeom prst="rect">
            <a:avLst/>
          </a:prstGeom>
        </p:spPr>
      </p:pic>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图</a:t>
            </a:r>
            <a:endParaRPr lang="zh-CN" altLang="en-US"/>
          </a:p>
        </p:txBody>
      </p:sp>
      <p:sp>
        <p:nvSpPr>
          <p:cNvPr id="3" name="内容占位符 2"/>
          <p:cNvSpPr>
            <a:spLocks noGrp="1"/>
          </p:cNvSpPr>
          <p:nvPr>
            <p:ph idx="1"/>
          </p:nvPr>
        </p:nvSpPr>
        <p:spPr>
          <a:xfrm>
            <a:off x="838200" y="1691005"/>
            <a:ext cx="10515600" cy="5036185"/>
          </a:xfrm>
        </p:spPr>
        <p:txBody>
          <a:bodyPr>
            <a:normAutofit/>
          </a:bodyPr>
          <a:p>
            <a:r>
              <a:rPr lang="zh-CN" altLang="en-US">
                <a:solidFill>
                  <a:srgbClr val="FF0000"/>
                </a:solidFill>
              </a:rPr>
              <a:t>图</a:t>
            </a:r>
            <a:r>
              <a:rPr lang="zh-CN" altLang="en-US"/>
              <a:t>是由一组节点（称为</a:t>
            </a:r>
            <a:r>
              <a:rPr lang="zh-CN" altLang="en-US">
                <a:solidFill>
                  <a:srgbClr val="FF0000"/>
                </a:solidFill>
              </a:rPr>
              <a:t>顶点</a:t>
            </a:r>
            <a:r>
              <a:rPr lang="zh-CN" altLang="en-US"/>
              <a:t>）和一组顶点间的连线（称为</a:t>
            </a:r>
            <a:r>
              <a:rPr lang="zh-CN" altLang="en-US">
                <a:solidFill>
                  <a:srgbClr val="FF0000"/>
                </a:solidFill>
              </a:rPr>
              <a:t>边</a:t>
            </a:r>
            <a:r>
              <a:rPr lang="zh-CN" altLang="en-US"/>
              <a:t>或弧）构成的一种抽象数据类型，图中的一个顶点可以与多个顶点相连</a:t>
            </a:r>
            <a:endParaRPr lang="zh-CN" altLang="en-US"/>
          </a:p>
          <a:p>
            <a:pPr lvl="1"/>
            <a:r>
              <a:rPr lang="zh-CN" altLang="en-US">
                <a:solidFill>
                  <a:srgbClr val="FF0000"/>
                </a:solidFill>
              </a:rPr>
              <a:t>有向图</a:t>
            </a:r>
            <a:r>
              <a:rPr lang="zh-CN" altLang="en-US"/>
              <a:t>：连接两个顶点的边都有从一个顶点到另一个顶点的方向</a:t>
            </a:r>
            <a:endParaRPr lang="zh-CN" altLang="en-US"/>
          </a:p>
          <a:p>
            <a:pPr lvl="1"/>
            <a:r>
              <a:rPr lang="zh-CN" altLang="en-US">
                <a:solidFill>
                  <a:srgbClr val="FF0000"/>
                </a:solidFill>
              </a:rPr>
              <a:t>无向图</a:t>
            </a:r>
            <a:r>
              <a:rPr lang="zh-CN" altLang="en-US"/>
              <a:t>：边是没有方向的</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5352415" y="3190240"/>
            <a:ext cx="6172200" cy="3343275"/>
          </a:xfrm>
          <a:prstGeom prst="rect">
            <a:avLst/>
          </a:prstGeom>
        </p:spPr>
      </p:pic>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抽象数据类型</a:t>
            </a:r>
            <a:r>
              <a:rPr lang="en-US" altLang="zh-CN"/>
              <a:t>——</a:t>
            </a:r>
            <a:r>
              <a:rPr lang="zh-CN" altLang="en-US"/>
              <a:t>图</a:t>
            </a:r>
            <a:endParaRPr lang="zh-CN" altLang="en-US"/>
          </a:p>
        </p:txBody>
      </p:sp>
      <p:sp>
        <p:nvSpPr>
          <p:cNvPr id="3" name="内容占位符 2"/>
          <p:cNvSpPr>
            <a:spLocks noGrp="1"/>
          </p:cNvSpPr>
          <p:nvPr>
            <p:ph idx="1"/>
          </p:nvPr>
        </p:nvSpPr>
        <p:spPr>
          <a:xfrm>
            <a:off x="838200" y="1691005"/>
            <a:ext cx="10515600" cy="5036185"/>
          </a:xfrm>
        </p:spPr>
        <p:txBody>
          <a:bodyPr>
            <a:norm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603885" y="2066925"/>
            <a:ext cx="11153775" cy="2724150"/>
          </a:xfrm>
          <a:prstGeom prst="rect">
            <a:avLst/>
          </a:prstGeom>
        </p:spPr>
      </p:pic>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13</a:t>
            </a:r>
            <a:r>
              <a:rPr lang="zh-CN" altLang="en-US"/>
              <a:t>章 </a:t>
            </a:r>
            <a:r>
              <a:rPr lang="zh-CN"/>
              <a:t>文件结构</a:t>
            </a:r>
            <a:endParaRPr lang="zh-CN"/>
          </a:p>
        </p:txBody>
      </p:sp>
      <p:sp>
        <p:nvSpPr>
          <p:cNvPr id="3" name="内容占位符 2"/>
          <p:cNvSpPr>
            <a:spLocks noGrp="1"/>
          </p:cNvSpPr>
          <p:nvPr>
            <p:ph idx="1"/>
          </p:nvPr>
        </p:nvSpPr>
        <p:spPr/>
        <p:txBody>
          <a:bodyPr/>
          <a:p>
            <a:r>
              <a:rPr lang="zh-CN" altLang="en-US"/>
              <a:t>定义两类存取方法：顺序存取和随机存取</a:t>
            </a:r>
            <a:endParaRPr lang="zh-CN" altLang="en-US"/>
          </a:p>
          <a:p>
            <a:r>
              <a:rPr lang="zh-CN" altLang="en-US"/>
              <a:t>理解</a:t>
            </a:r>
            <a:r>
              <a:rPr lang="zh-CN" altLang="en-US">
                <a:solidFill>
                  <a:srgbClr val="FF0000"/>
                </a:solidFill>
              </a:rPr>
              <a:t>顺序文件</a:t>
            </a:r>
            <a:r>
              <a:rPr lang="zh-CN" altLang="en-US"/>
              <a:t>的结构和它们是如何更新的</a:t>
            </a:r>
            <a:endParaRPr lang="zh-CN" altLang="en-US"/>
          </a:p>
          <a:p>
            <a:r>
              <a:rPr lang="zh-CN" altLang="en-US"/>
              <a:t>理解</a:t>
            </a:r>
            <a:r>
              <a:rPr lang="zh-CN" altLang="en-US">
                <a:solidFill>
                  <a:srgbClr val="FF0000"/>
                </a:solidFill>
              </a:rPr>
              <a:t>索引文件</a:t>
            </a:r>
            <a:r>
              <a:rPr lang="zh-CN" altLang="en-US"/>
              <a:t>的结构和索引文件与数据文件之间的关系</a:t>
            </a:r>
            <a:endParaRPr lang="zh-CN" altLang="en-US"/>
          </a:p>
          <a:p>
            <a:r>
              <a:rPr lang="zh-CN" altLang="en-US"/>
              <a:t>理解</a:t>
            </a:r>
            <a:r>
              <a:rPr lang="zh-CN" altLang="en-US">
                <a:solidFill>
                  <a:srgbClr val="FF0000"/>
                </a:solidFill>
              </a:rPr>
              <a:t>散列文件</a:t>
            </a:r>
            <a:r>
              <a:rPr lang="zh-CN" altLang="en-US"/>
              <a:t>背后的概念</a:t>
            </a:r>
            <a:endParaRPr lang="zh-CN" altLang="en-US"/>
          </a:p>
          <a:p>
            <a:r>
              <a:rPr lang="zh-CN" altLang="en-US"/>
              <a:t>描述</a:t>
            </a:r>
            <a:r>
              <a:rPr lang="zh-CN" altLang="en-US">
                <a:solidFill>
                  <a:srgbClr val="FF0000"/>
                </a:solidFill>
              </a:rPr>
              <a:t>散列地址冲突</a:t>
            </a:r>
            <a:r>
              <a:rPr lang="zh-CN" altLang="en-US"/>
              <a:t>是如何解决的</a:t>
            </a:r>
            <a:endParaRPr lang="zh-CN" altLang="en-US"/>
          </a:p>
          <a:p>
            <a:r>
              <a:rPr lang="zh-CN" altLang="en-US"/>
              <a:t>定义</a:t>
            </a:r>
            <a:r>
              <a:rPr lang="zh-CN" altLang="en-US">
                <a:solidFill>
                  <a:srgbClr val="FF0000"/>
                </a:solidFill>
              </a:rPr>
              <a:t>目录</a:t>
            </a:r>
            <a:r>
              <a:rPr lang="zh-CN" altLang="en-US"/>
              <a:t>和它们是如何来组织文件的</a:t>
            </a:r>
            <a:endParaRPr lang="zh-CN" altLang="en-US"/>
          </a:p>
          <a:p>
            <a:r>
              <a:rPr lang="zh-CN" altLang="en-US"/>
              <a:t>区分文本文件和二进制文件</a:t>
            </a:r>
            <a:endParaRPr lang="zh-CN" altLang="en-US"/>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引言</a:t>
            </a:r>
            <a:endParaRPr lang="zh-CN" altLang="en-US"/>
          </a:p>
        </p:txBody>
      </p:sp>
      <p:sp>
        <p:nvSpPr>
          <p:cNvPr id="3" name="内容占位符 2"/>
          <p:cNvSpPr>
            <a:spLocks noGrp="1"/>
          </p:cNvSpPr>
          <p:nvPr>
            <p:ph idx="1"/>
          </p:nvPr>
        </p:nvSpPr>
        <p:spPr/>
        <p:txBody>
          <a:bodyPr/>
          <a:p>
            <a:r>
              <a:rPr lang="zh-CN" altLang="en-US"/>
              <a:t>文件存储在辅助存储设备或二级存储设备中，如磁盘和磁带等</a:t>
            </a:r>
            <a:endParaRPr lang="zh-CN" altLang="en-US"/>
          </a:p>
          <a:p>
            <a:endParaRPr lang="zh-CN" altLang="en-US"/>
          </a:p>
          <a:p>
            <a:r>
              <a:rPr lang="zh-CN" altLang="en-US"/>
              <a:t>在设计一个文件时，关键问题是如何从文件中</a:t>
            </a:r>
            <a:r>
              <a:rPr lang="zh-CN" altLang="en-US">
                <a:solidFill>
                  <a:srgbClr val="FF0000"/>
                </a:solidFill>
              </a:rPr>
              <a:t>检索</a:t>
            </a:r>
            <a:r>
              <a:rPr lang="zh-CN" altLang="en-US"/>
              <a:t>信息（一个特定的记录），有时需要一个接一个处理记录，有时需要快速存取特定数据</a:t>
            </a:r>
            <a:endParaRPr lang="zh-CN" altLang="en-US"/>
          </a:p>
          <a:p>
            <a:endParaRPr lang="zh-CN" altLang="en-US"/>
          </a:p>
          <a:p>
            <a:endParaRPr lang="zh-CN" altLang="en-US"/>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引言</a:t>
            </a:r>
            <a:endParaRPr lang="zh-CN" altLang="en-US"/>
          </a:p>
        </p:txBody>
      </p:sp>
      <p:sp>
        <p:nvSpPr>
          <p:cNvPr id="3" name="内容占位符 2"/>
          <p:cNvSpPr>
            <a:spLocks noGrp="1"/>
          </p:cNvSpPr>
          <p:nvPr>
            <p:ph idx="1"/>
          </p:nvPr>
        </p:nvSpPr>
        <p:spPr/>
        <p:txBody>
          <a:bodyPr/>
          <a:p>
            <a:r>
              <a:rPr lang="zh-CN" altLang="en-US" sz="2800">
                <a:sym typeface="+mn-ea"/>
              </a:rPr>
              <a:t>存取方法</a:t>
            </a:r>
            <a:endParaRPr lang="zh-CN" altLang="en-US" sz="2800"/>
          </a:p>
          <a:p>
            <a:pPr lvl="1"/>
            <a:r>
              <a:rPr lang="zh-CN" altLang="en-US" sz="2800">
                <a:sym typeface="+mn-ea"/>
              </a:rPr>
              <a:t>顺序存取</a:t>
            </a:r>
            <a:endParaRPr lang="zh-CN" altLang="en-US" sz="2800">
              <a:sym typeface="+mn-ea"/>
            </a:endParaRPr>
          </a:p>
          <a:p>
            <a:pPr marL="914400" lvl="2" indent="0">
              <a:buNone/>
            </a:pPr>
            <a:r>
              <a:rPr lang="zh-CN" altLang="en-US" sz="2330">
                <a:sym typeface="+mn-ea"/>
              </a:rPr>
              <a:t>如果需要顺序存取记录（一个接一个，从头到尾），使用顺序文件结构</a:t>
            </a:r>
            <a:endParaRPr lang="zh-CN" altLang="en-US" sz="2330"/>
          </a:p>
          <a:p>
            <a:pPr lvl="1"/>
            <a:endParaRPr lang="zh-CN" altLang="en-US" sz="2800">
              <a:sym typeface="+mn-ea"/>
            </a:endParaRPr>
          </a:p>
          <a:p>
            <a:pPr lvl="1"/>
            <a:r>
              <a:rPr lang="zh-CN" altLang="en-US" sz="2800">
                <a:sym typeface="+mn-ea"/>
              </a:rPr>
              <a:t>随机存取</a:t>
            </a:r>
            <a:endParaRPr lang="zh-CN" altLang="en-US" sz="2800">
              <a:sym typeface="+mn-ea"/>
            </a:endParaRPr>
          </a:p>
          <a:p>
            <a:pPr lvl="2"/>
            <a:r>
              <a:rPr lang="zh-CN" altLang="en-US"/>
              <a:t>如果需要存取某一个特定记录而不用检索之前的所有记录，则使用随机存取的文件结构</a:t>
            </a:r>
            <a:endParaRPr lang="zh-CN" altLang="en-US"/>
          </a:p>
          <a:p>
            <a:pPr lvl="2"/>
            <a:r>
              <a:rPr lang="zh-CN" altLang="en-US"/>
              <a:t>有两种文件结构都允许随机存取：</a:t>
            </a:r>
            <a:r>
              <a:rPr lang="zh-CN" altLang="en-US">
                <a:solidFill>
                  <a:srgbClr val="FF0000"/>
                </a:solidFill>
              </a:rPr>
              <a:t>索引文件</a:t>
            </a:r>
            <a:r>
              <a:rPr lang="zh-CN" altLang="en-US"/>
              <a:t>和</a:t>
            </a:r>
            <a:r>
              <a:rPr lang="zh-CN" altLang="en-US">
                <a:solidFill>
                  <a:srgbClr val="FF0000"/>
                </a:solidFill>
              </a:rPr>
              <a:t>散列文件</a:t>
            </a:r>
            <a:endParaRPr lang="zh-CN" altLang="en-US">
              <a:solidFill>
                <a:srgbClr val="FF0000"/>
              </a:solidFill>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顺序文件</a:t>
            </a:r>
            <a:endParaRPr lang="zh-CN" altLang="en-US"/>
          </a:p>
        </p:txBody>
      </p:sp>
      <p:sp>
        <p:nvSpPr>
          <p:cNvPr id="3" name="内容占位符 2"/>
          <p:cNvSpPr>
            <a:spLocks noGrp="1"/>
          </p:cNvSpPr>
          <p:nvPr>
            <p:ph idx="1"/>
          </p:nvPr>
        </p:nvSpPr>
        <p:spPr/>
        <p:txBody>
          <a:bodyPr/>
          <a:p>
            <a:r>
              <a:rPr lang="zh-CN" altLang="en-US">
                <a:solidFill>
                  <a:schemeClr val="tx1"/>
                </a:solidFill>
              </a:rPr>
              <a:t>顺序文件：记录只能按照顺序从头到尾一个接一个地进行存取</a:t>
            </a:r>
            <a:endParaRPr lang="zh-CN" altLang="en-US">
              <a:solidFill>
                <a:schemeClr val="tx1"/>
              </a:solidFill>
            </a:endParaRPr>
          </a:p>
          <a:p>
            <a:endParaRPr lang="zh-CN" altLang="en-US">
              <a:solidFill>
                <a:schemeClr val="tx1"/>
              </a:solidFill>
            </a:endParaRPr>
          </a:p>
          <a:p>
            <a:r>
              <a:rPr lang="en-US" altLang="zh-CN">
                <a:solidFill>
                  <a:schemeClr val="tx1"/>
                </a:solidFill>
              </a:rPr>
              <a:t>EOF</a:t>
            </a:r>
            <a:r>
              <a:rPr lang="zh-CN" altLang="en-US">
                <a:solidFill>
                  <a:schemeClr val="tx1"/>
                </a:solidFill>
              </a:rPr>
              <a:t>：文件末尾标志</a:t>
            </a:r>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2844165" y="3655695"/>
            <a:ext cx="5486400" cy="19716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十进制转换二进制</a:t>
            </a:r>
            <a:r>
              <a:rPr lang="en-US" altLang="zh-CN">
                <a:sym typeface="+mn-ea"/>
              </a:rPr>
              <a:t>——</a:t>
            </a:r>
            <a:r>
              <a:rPr lang="zh-CN" altLang="en-US">
                <a:sym typeface="+mn-ea"/>
              </a:rPr>
              <a:t>示例</a:t>
            </a:r>
            <a:endParaRPr lang="zh-CN" altLang="en-US">
              <a:sym typeface="+mn-ea"/>
            </a:endParaRPr>
          </a:p>
        </p:txBody>
      </p:sp>
      <p:sp>
        <p:nvSpPr>
          <p:cNvPr id="6" name="内容占位符 5"/>
          <p:cNvSpPr/>
          <p:nvPr>
            <p:ph idx="1"/>
          </p:nvPr>
        </p:nvSpPr>
        <p:spPr/>
        <p:txBody>
          <a:bodyPr/>
          <a:p>
            <a:pPr marL="0" indent="0">
              <a:buNone/>
            </a:pPr>
            <a:r>
              <a:rPr lang="en-US" altLang="zh-CN" sz="1800">
                <a:sym typeface="+mn-ea"/>
              </a:rPr>
              <a:t>1.</a:t>
            </a:r>
            <a:r>
              <a:rPr lang="zh-CN" altLang="en-US" sz="1800">
                <a:sym typeface="+mn-ea"/>
              </a:rPr>
              <a:t>转换整数部分：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838200" y="2461895"/>
            <a:ext cx="5994400" cy="1620520"/>
          </a:xfrm>
          <a:prstGeom prst="rect">
            <a:avLst/>
          </a:prstGeom>
        </p:spPr>
      </p:pic>
      <p:pic>
        <p:nvPicPr>
          <p:cNvPr id="4" name="图片 3"/>
          <p:cNvPicPr>
            <a:picLocks noChangeAspect="1"/>
          </p:cNvPicPr>
          <p:nvPr/>
        </p:nvPicPr>
        <p:blipFill>
          <a:blip r:embed="rId2"/>
          <a:stretch>
            <a:fillRect/>
          </a:stretch>
        </p:blipFill>
        <p:spPr>
          <a:xfrm>
            <a:off x="1348105" y="4448810"/>
            <a:ext cx="7869555" cy="1320165"/>
          </a:xfrm>
          <a:prstGeom prst="rect">
            <a:avLst/>
          </a:prstGeom>
        </p:spPr>
      </p:pic>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顺序文件</a:t>
            </a:r>
            <a:endParaRPr lang="zh-CN" altLang="en-US"/>
          </a:p>
        </p:txBody>
      </p:sp>
      <p:sp>
        <p:nvSpPr>
          <p:cNvPr id="3" name="内容占位符 2"/>
          <p:cNvSpPr>
            <a:spLocks noGrp="1"/>
          </p:cNvSpPr>
          <p:nvPr>
            <p:ph idx="1"/>
          </p:nvPr>
        </p:nvSpPr>
        <p:spPr/>
        <p:txBody>
          <a:bodyPr/>
          <a:p>
            <a:r>
              <a:rPr lang="zh-CN" altLang="en-US">
                <a:solidFill>
                  <a:schemeClr val="tx1"/>
                </a:solidFill>
              </a:rPr>
              <a:t>更新顺序文件：顺序文件需要定期更新，以反映信息的变化</a:t>
            </a:r>
            <a:endParaRPr lang="zh-CN" altLang="en-US">
              <a:solidFill>
                <a:schemeClr val="tx1"/>
              </a:solidFill>
            </a:endParaRPr>
          </a:p>
          <a:p>
            <a:endParaRPr lang="zh-CN" altLang="en-US">
              <a:solidFill>
                <a:schemeClr val="tx1"/>
              </a:solidFill>
            </a:endParaRPr>
          </a:p>
          <a:p>
            <a:r>
              <a:rPr lang="zh-CN" altLang="en-US">
                <a:solidFill>
                  <a:schemeClr val="tx1"/>
                </a:solidFill>
              </a:rPr>
              <a:t>需要更新的文件：和更新相关的</a:t>
            </a:r>
            <a:r>
              <a:rPr lang="en-US" altLang="zh-CN">
                <a:solidFill>
                  <a:schemeClr val="tx1"/>
                </a:solidFill>
              </a:rPr>
              <a:t>4</a:t>
            </a:r>
            <a:r>
              <a:rPr lang="zh-CN" altLang="en-US">
                <a:solidFill>
                  <a:schemeClr val="tx1"/>
                </a:solidFill>
              </a:rPr>
              <a:t>个文件</a:t>
            </a:r>
            <a:endParaRPr lang="zh-CN" altLang="en-US">
              <a:solidFill>
                <a:schemeClr val="tx1"/>
              </a:solidFill>
            </a:endParaRPr>
          </a:p>
          <a:p>
            <a:pPr lvl="1"/>
            <a:r>
              <a:rPr lang="zh-CN" altLang="en-US">
                <a:solidFill>
                  <a:schemeClr val="tx1"/>
                </a:solidFill>
              </a:rPr>
              <a:t>新主文件：新的永久数据文件</a:t>
            </a:r>
            <a:endParaRPr lang="zh-CN" altLang="en-US">
              <a:solidFill>
                <a:schemeClr val="tx1"/>
              </a:solidFill>
            </a:endParaRPr>
          </a:p>
          <a:p>
            <a:pPr lvl="1"/>
            <a:r>
              <a:rPr lang="zh-CN" altLang="en-US">
                <a:solidFill>
                  <a:schemeClr val="tx1"/>
                </a:solidFill>
              </a:rPr>
              <a:t>旧主文件：需要更新的永久文件</a:t>
            </a:r>
            <a:endParaRPr lang="zh-CN" altLang="en-US">
              <a:solidFill>
                <a:schemeClr val="tx1"/>
              </a:solidFill>
            </a:endParaRPr>
          </a:p>
          <a:p>
            <a:pPr lvl="1"/>
            <a:r>
              <a:rPr lang="zh-CN" altLang="en-US">
                <a:solidFill>
                  <a:schemeClr val="tx1"/>
                </a:solidFill>
              </a:rPr>
              <a:t>事务文件：包含对主文件的改变</a:t>
            </a:r>
            <a:endParaRPr lang="zh-CN" altLang="en-US">
              <a:solidFill>
                <a:schemeClr val="tx1"/>
              </a:solidFill>
            </a:endParaRPr>
          </a:p>
          <a:p>
            <a:pPr lvl="2"/>
            <a:r>
              <a:rPr lang="zh-CN" altLang="en-US" sz="2000">
                <a:solidFill>
                  <a:schemeClr val="tx1"/>
                </a:solidFill>
              </a:rPr>
              <a:t>添加事务：包含将要追加到主文件中的新数据</a:t>
            </a:r>
            <a:endParaRPr lang="zh-CN" altLang="en-US" sz="2000">
              <a:solidFill>
                <a:schemeClr val="tx1"/>
              </a:solidFill>
            </a:endParaRPr>
          </a:p>
          <a:p>
            <a:pPr lvl="2"/>
            <a:r>
              <a:rPr lang="zh-CN" altLang="en-US" sz="2000">
                <a:solidFill>
                  <a:schemeClr val="tx1"/>
                </a:solidFill>
              </a:rPr>
              <a:t>删除事务：将要从文件中删除的记录标记出来</a:t>
            </a:r>
            <a:endParaRPr lang="zh-CN" altLang="en-US" sz="2000">
              <a:solidFill>
                <a:schemeClr val="tx1"/>
              </a:solidFill>
            </a:endParaRPr>
          </a:p>
          <a:p>
            <a:pPr lvl="2"/>
            <a:r>
              <a:rPr lang="zh-CN" altLang="en-US" sz="2000">
                <a:solidFill>
                  <a:schemeClr val="tx1"/>
                </a:solidFill>
              </a:rPr>
              <a:t>更改事务：包含对文件特定记录的修改</a:t>
            </a:r>
            <a:endParaRPr lang="zh-CN" altLang="en-US">
              <a:solidFill>
                <a:schemeClr val="tx1"/>
              </a:solidFill>
            </a:endParaRPr>
          </a:p>
          <a:p>
            <a:pPr lvl="1"/>
            <a:r>
              <a:rPr lang="zh-CN" altLang="en-US">
                <a:solidFill>
                  <a:schemeClr val="tx1"/>
                </a:solidFill>
              </a:rPr>
              <a:t>错误报告文件：文件更新过程中出现的错误清单</a:t>
            </a:r>
            <a:endParaRPr lang="zh-CN" altLang="en-US">
              <a:solidFill>
                <a:schemeClr val="tx1"/>
              </a:solidFill>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顺序文件</a:t>
            </a:r>
            <a:endParaRPr lang="zh-CN" altLang="en-US"/>
          </a:p>
        </p:txBody>
      </p:sp>
      <p:pic>
        <p:nvPicPr>
          <p:cNvPr id="4" name="内容占位符 3"/>
          <p:cNvPicPr>
            <a:picLocks noChangeAspect="1"/>
          </p:cNvPicPr>
          <p:nvPr>
            <p:ph idx="1"/>
          </p:nvPr>
        </p:nvPicPr>
        <p:blipFill>
          <a:blip r:embed="rId1"/>
          <a:stretch>
            <a:fillRect/>
          </a:stretch>
        </p:blipFill>
        <p:spPr>
          <a:xfrm>
            <a:off x="2414270" y="1858010"/>
            <a:ext cx="7362825" cy="4286250"/>
          </a:xfrm>
          <a:prstGeom prst="rect">
            <a:avLst/>
          </a:prstGeom>
        </p:spPr>
      </p:pic>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顺序文件</a:t>
            </a:r>
            <a:endParaRPr lang="zh-CN" altLang="en-US"/>
          </a:p>
        </p:txBody>
      </p:sp>
      <p:sp>
        <p:nvSpPr>
          <p:cNvPr id="3" name="内容占位符 2"/>
          <p:cNvSpPr/>
          <p:nvPr>
            <p:ph idx="1"/>
          </p:nvPr>
        </p:nvSpPr>
        <p:spPr/>
        <p:txBody>
          <a:bodyPr/>
          <a:p>
            <a:r>
              <a:rPr lang="zh-CN" altLang="en-US">
                <a:solidFill>
                  <a:srgbClr val="FF0000"/>
                </a:solidFill>
                <a:sym typeface="+mn-ea"/>
              </a:rPr>
              <a:t>键</a:t>
            </a:r>
            <a:r>
              <a:rPr lang="zh-CN" altLang="en-US">
                <a:sym typeface="+mn-ea"/>
              </a:rPr>
              <a:t>：文件中一个或多个能</a:t>
            </a:r>
            <a:r>
              <a:rPr lang="zh-CN" altLang="en-US">
                <a:solidFill>
                  <a:srgbClr val="FF0000"/>
                </a:solidFill>
                <a:sym typeface="+mn-ea"/>
              </a:rPr>
              <a:t>唯一标识</a:t>
            </a:r>
            <a:r>
              <a:rPr lang="zh-CN" altLang="en-US">
                <a:sym typeface="+mn-ea"/>
              </a:rPr>
              <a:t>数据的字段</a:t>
            </a:r>
            <a:endParaRPr lang="zh-CN" altLang="en-US"/>
          </a:p>
          <a:p>
            <a:r>
              <a:rPr lang="zh-CN" altLang="en-US"/>
              <a:t>文件更新过程：要使文件更新过程有效率，所有文件都必须按同一个键排序，步骤：</a:t>
            </a:r>
            <a:endParaRPr lang="zh-CN" altLang="en-US"/>
          </a:p>
          <a:p>
            <a:pPr lvl="1"/>
            <a:r>
              <a:rPr lang="en-US" altLang="zh-CN"/>
              <a:t>1</a:t>
            </a:r>
            <a:r>
              <a:rPr lang="zh-CN" altLang="en-US"/>
              <a:t>，如果事务文件的键小于主文件的键，事务就是增加（</a:t>
            </a:r>
            <a:r>
              <a:rPr lang="en-US" altLang="zh-CN"/>
              <a:t>A</a:t>
            </a:r>
            <a:r>
              <a:rPr lang="zh-CN" altLang="en-US"/>
              <a:t>），则将事务增加到新文件中</a:t>
            </a:r>
            <a:endParaRPr lang="zh-CN" altLang="en-US"/>
          </a:p>
          <a:p>
            <a:pPr lvl="1"/>
            <a:r>
              <a:rPr lang="en-US" altLang="zh-CN"/>
              <a:t>2</a:t>
            </a:r>
            <a:r>
              <a:rPr lang="zh-CN" altLang="en-US"/>
              <a:t>，如果事务文件的键与主文件相同，则</a:t>
            </a:r>
            <a:endParaRPr lang="zh-CN" altLang="en-US"/>
          </a:p>
          <a:p>
            <a:pPr lvl="2"/>
            <a:r>
              <a:rPr lang="en-US" altLang="zh-CN">
                <a:sym typeface="+mn-ea"/>
              </a:rPr>
              <a:t>a </a:t>
            </a:r>
            <a:r>
              <a:rPr lang="zh-CN" altLang="en-US">
                <a:sym typeface="+mn-ea"/>
              </a:rPr>
              <a:t>如果事务是修改（</a:t>
            </a:r>
            <a:r>
              <a:rPr lang="en-US" altLang="zh-CN">
                <a:sym typeface="+mn-ea"/>
              </a:rPr>
              <a:t>C</a:t>
            </a:r>
            <a:r>
              <a:rPr lang="zh-CN" altLang="en-US">
                <a:sym typeface="+mn-ea"/>
              </a:rPr>
              <a:t>）则修改主文件数据</a:t>
            </a:r>
            <a:endParaRPr lang="zh-CN" altLang="en-US"/>
          </a:p>
          <a:p>
            <a:pPr lvl="2"/>
            <a:r>
              <a:rPr lang="en-US" altLang="zh-CN">
                <a:sym typeface="+mn-ea"/>
              </a:rPr>
              <a:t>b </a:t>
            </a:r>
            <a:r>
              <a:rPr lang="zh-CN" altLang="en-US">
                <a:sym typeface="+mn-ea"/>
              </a:rPr>
              <a:t>如果事务是删除（</a:t>
            </a:r>
            <a:r>
              <a:rPr lang="en-US" altLang="zh-CN">
                <a:sym typeface="+mn-ea"/>
              </a:rPr>
              <a:t>D</a:t>
            </a:r>
            <a:r>
              <a:rPr lang="zh-CN" altLang="en-US">
                <a:sym typeface="+mn-ea"/>
              </a:rPr>
              <a:t>）则将数据从主文件中删除</a:t>
            </a:r>
            <a:endParaRPr lang="zh-CN" altLang="en-US"/>
          </a:p>
          <a:p>
            <a:pPr lvl="1"/>
            <a:r>
              <a:rPr lang="en-US" altLang="zh-CN"/>
              <a:t>3</a:t>
            </a:r>
            <a:r>
              <a:rPr lang="zh-CN" altLang="en-US"/>
              <a:t>，</a:t>
            </a:r>
            <a:r>
              <a:rPr lang="zh-CN" altLang="en-US"/>
              <a:t>如果事务文件的键大于主文件的键，将旧文件记录写入新主文件</a:t>
            </a:r>
            <a:endParaRPr lang="zh-CN" altLang="en-US"/>
          </a:p>
          <a:p>
            <a:pPr lvl="1"/>
            <a:r>
              <a:rPr lang="en-US" altLang="zh-CN"/>
              <a:t>4</a:t>
            </a:r>
            <a:r>
              <a:rPr lang="zh-CN" altLang="en-US"/>
              <a:t>，错误报告：事务添加新文件的键已存在旧文件，事务修改或删除的键不存在旧文件</a:t>
            </a:r>
            <a:endParaRPr lang="zh-CN" altLang="en-US"/>
          </a:p>
        </p:txBody>
      </p:sp>
    </p:spTree>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顺序文件</a:t>
            </a:r>
            <a:endParaRPr lang="zh-CN" altLang="en-US"/>
          </a:p>
        </p:txBody>
      </p:sp>
      <p:pic>
        <p:nvPicPr>
          <p:cNvPr id="4" name="内容占位符 3"/>
          <p:cNvPicPr>
            <a:picLocks noChangeAspect="1"/>
          </p:cNvPicPr>
          <p:nvPr>
            <p:ph idx="1"/>
          </p:nvPr>
        </p:nvPicPr>
        <p:blipFill>
          <a:blip r:embed="rId1"/>
          <a:stretch>
            <a:fillRect/>
          </a:stretch>
        </p:blipFill>
        <p:spPr>
          <a:xfrm>
            <a:off x="4264660" y="1825625"/>
            <a:ext cx="3662045" cy="4351655"/>
          </a:xfrm>
          <a:prstGeom prst="rect">
            <a:avLst/>
          </a:prstGeom>
        </p:spPr>
      </p:pic>
    </p:spTree>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索引</a:t>
            </a:r>
            <a:r>
              <a:rPr lang="zh-CN" altLang="en-US"/>
              <a:t>文件</a:t>
            </a:r>
            <a:endParaRPr lang="zh-CN" altLang="en-US"/>
          </a:p>
        </p:txBody>
      </p:sp>
      <p:sp>
        <p:nvSpPr>
          <p:cNvPr id="3" name="内容占位符 2"/>
          <p:cNvSpPr/>
          <p:nvPr>
            <p:ph idx="1"/>
          </p:nvPr>
        </p:nvSpPr>
        <p:spPr/>
        <p:txBody>
          <a:bodyPr/>
          <a:p>
            <a:r>
              <a:rPr lang="zh-CN" altLang="en-US"/>
              <a:t>在文件中随机存取记录，需要知道记录的地址</a:t>
            </a:r>
            <a:endParaRPr lang="zh-CN" altLang="en-US"/>
          </a:p>
          <a:p>
            <a:r>
              <a:rPr lang="zh-CN" altLang="en-US">
                <a:solidFill>
                  <a:srgbClr val="FF0000"/>
                </a:solidFill>
              </a:rPr>
              <a:t>索引文件</a:t>
            </a:r>
            <a:r>
              <a:rPr lang="zh-CN" altLang="en-US"/>
              <a:t>由</a:t>
            </a:r>
            <a:r>
              <a:rPr lang="zh-CN" altLang="en-US">
                <a:solidFill>
                  <a:srgbClr val="FF0000"/>
                </a:solidFill>
              </a:rPr>
              <a:t>数据文件</a:t>
            </a:r>
            <a:r>
              <a:rPr lang="zh-CN" altLang="en-US"/>
              <a:t>组成，它是带索引的</a:t>
            </a:r>
            <a:r>
              <a:rPr lang="zh-CN" altLang="en-US">
                <a:solidFill>
                  <a:srgbClr val="FF0000"/>
                </a:solidFill>
              </a:rPr>
              <a:t>顺序文件</a:t>
            </a:r>
            <a:r>
              <a:rPr lang="zh-CN" altLang="en-US"/>
              <a:t>，索引本身非常小，只占两个字段：顺序文件的</a:t>
            </a:r>
            <a:r>
              <a:rPr lang="zh-CN" altLang="en-US">
                <a:solidFill>
                  <a:srgbClr val="FF0000"/>
                </a:solidFill>
              </a:rPr>
              <a:t>键</a:t>
            </a:r>
            <a:r>
              <a:rPr lang="zh-CN" altLang="en-US"/>
              <a:t>和磁盘的相应</a:t>
            </a:r>
            <a:r>
              <a:rPr lang="zh-CN" altLang="en-US">
                <a:solidFill>
                  <a:srgbClr val="FF0000"/>
                </a:solidFill>
              </a:rPr>
              <a:t>记录的地址</a:t>
            </a:r>
            <a:endParaRPr lang="zh-CN" altLang="en-US">
              <a:solidFill>
                <a:srgbClr val="FF0000"/>
              </a:solidFill>
            </a:endParaRPr>
          </a:p>
        </p:txBody>
      </p:sp>
      <p:pic>
        <p:nvPicPr>
          <p:cNvPr id="5" name="图片 4"/>
          <p:cNvPicPr>
            <a:picLocks noChangeAspect="1"/>
          </p:cNvPicPr>
          <p:nvPr/>
        </p:nvPicPr>
        <p:blipFill>
          <a:blip r:embed="rId1"/>
          <a:stretch>
            <a:fillRect/>
          </a:stretch>
        </p:blipFill>
        <p:spPr>
          <a:xfrm>
            <a:off x="2837815" y="3275965"/>
            <a:ext cx="5781675" cy="3467100"/>
          </a:xfrm>
          <a:prstGeom prst="rect">
            <a:avLst/>
          </a:prstGeom>
        </p:spPr>
      </p:pic>
    </p:spTree>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索引</a:t>
            </a:r>
            <a:r>
              <a:rPr lang="zh-CN" altLang="en-US"/>
              <a:t>文件</a:t>
            </a:r>
            <a:endParaRPr lang="zh-CN" altLang="en-US"/>
          </a:p>
        </p:txBody>
      </p:sp>
      <p:pic>
        <p:nvPicPr>
          <p:cNvPr id="4" name="内容占位符 3"/>
          <p:cNvPicPr>
            <a:picLocks noChangeAspect="1"/>
          </p:cNvPicPr>
          <p:nvPr>
            <p:ph idx="1"/>
          </p:nvPr>
        </p:nvPicPr>
        <p:blipFill>
          <a:blip r:embed="rId1"/>
          <a:stretch>
            <a:fillRect/>
          </a:stretch>
        </p:blipFill>
        <p:spPr>
          <a:xfrm>
            <a:off x="2463165" y="1825625"/>
            <a:ext cx="7264400" cy="4351655"/>
          </a:xfrm>
          <a:prstGeom prst="rect">
            <a:avLst/>
          </a:prstGeom>
        </p:spPr>
      </p:pic>
    </p:spTree>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散列</a:t>
            </a:r>
            <a:r>
              <a:rPr lang="zh-CN" altLang="en-US"/>
              <a:t>文件</a:t>
            </a:r>
            <a:endParaRPr lang="zh-CN" altLang="en-US"/>
          </a:p>
        </p:txBody>
      </p:sp>
      <p:sp>
        <p:nvSpPr>
          <p:cNvPr id="3" name="内容占位符 2"/>
          <p:cNvSpPr/>
          <p:nvPr>
            <p:ph idx="1"/>
          </p:nvPr>
        </p:nvSpPr>
        <p:spPr/>
        <p:txBody>
          <a:bodyPr/>
          <a:p>
            <a:r>
              <a:rPr lang="zh-CN" altLang="en-US"/>
              <a:t>散列文件用一个数学函数（</a:t>
            </a:r>
            <a:r>
              <a:rPr lang="zh-CN" altLang="en-US">
                <a:solidFill>
                  <a:srgbClr val="FF0000"/>
                </a:solidFill>
              </a:rPr>
              <a:t>散列函数</a:t>
            </a:r>
            <a:r>
              <a:rPr lang="en-US" altLang="zh-CN">
                <a:solidFill>
                  <a:srgbClr val="FF0000"/>
                </a:solidFill>
              </a:rPr>
              <a:t>/</a:t>
            </a:r>
            <a:r>
              <a:rPr lang="zh-CN" altLang="en-US">
                <a:solidFill>
                  <a:srgbClr val="FF0000"/>
                </a:solidFill>
              </a:rPr>
              <a:t>哈希函数</a:t>
            </a:r>
            <a:r>
              <a:rPr lang="zh-CN" altLang="en-US"/>
              <a:t>）来完成映射，用户给出一个键</a:t>
            </a:r>
            <a:r>
              <a:rPr lang="en-US" altLang="zh-CN"/>
              <a:t>(key)</a:t>
            </a:r>
            <a:r>
              <a:rPr lang="zh-CN" altLang="en-US"/>
              <a:t>，函数将键映射成地址</a:t>
            </a:r>
            <a:endParaRPr lang="zh-CN" altLang="en-US"/>
          </a:p>
          <a:p>
            <a:r>
              <a:rPr lang="zh-CN" altLang="en-US"/>
              <a:t>散列文件无需额外的索引文件</a:t>
            </a:r>
            <a:endParaRPr lang="zh-CN" altLang="en-US"/>
          </a:p>
        </p:txBody>
      </p:sp>
      <p:pic>
        <p:nvPicPr>
          <p:cNvPr id="5" name="图片 4"/>
          <p:cNvPicPr>
            <a:picLocks noChangeAspect="1"/>
          </p:cNvPicPr>
          <p:nvPr/>
        </p:nvPicPr>
        <p:blipFill>
          <a:blip r:embed="rId1"/>
          <a:stretch>
            <a:fillRect/>
          </a:stretch>
        </p:blipFill>
        <p:spPr>
          <a:xfrm>
            <a:off x="2143760" y="3424555"/>
            <a:ext cx="7705725" cy="2752725"/>
          </a:xfrm>
          <a:prstGeom prst="rect">
            <a:avLst/>
          </a:prstGeom>
        </p:spPr>
      </p:pic>
    </p:spTree>
  </p:cSld>
  <p:clrMapOvr>
    <a:masterClrMapping/>
  </p:clrMapOvr>
  <p:transition/>
</p:sld>
</file>

<file path=ppt/slides/slide5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散列</a:t>
            </a:r>
            <a:r>
              <a:rPr lang="zh-CN" altLang="en-US"/>
              <a:t>文件</a:t>
            </a:r>
            <a:endParaRPr lang="zh-CN" altLang="en-US"/>
          </a:p>
        </p:txBody>
      </p:sp>
      <p:sp>
        <p:nvSpPr>
          <p:cNvPr id="3" name="内容占位符 2"/>
          <p:cNvSpPr/>
          <p:nvPr>
            <p:ph idx="1"/>
          </p:nvPr>
        </p:nvSpPr>
        <p:spPr/>
        <p:txBody>
          <a:bodyPr/>
          <a:p>
            <a:r>
              <a:rPr lang="zh-CN" altLang="en-US"/>
              <a:t>散列方法</a:t>
            </a:r>
            <a:endParaRPr lang="zh-CN" altLang="en-US"/>
          </a:p>
          <a:p>
            <a:pPr lvl="1"/>
            <a:r>
              <a:rPr lang="zh-CN" altLang="en-US">
                <a:solidFill>
                  <a:srgbClr val="FF0000"/>
                </a:solidFill>
              </a:rPr>
              <a:t>直接散列法</a:t>
            </a:r>
            <a:r>
              <a:rPr lang="zh-CN" altLang="en-US"/>
              <a:t>：</a:t>
            </a:r>
            <a:endParaRPr lang="zh-CN" altLang="en-US"/>
          </a:p>
          <a:p>
            <a:pPr marL="457200" lvl="1" indent="0">
              <a:buNone/>
            </a:pPr>
            <a:r>
              <a:rPr lang="en-US" altLang="zh-CN"/>
              <a:t>	</a:t>
            </a:r>
            <a:r>
              <a:rPr lang="zh-CN" altLang="en-US"/>
              <a:t>键是未经算</a:t>
            </a:r>
            <a:endParaRPr lang="zh-CN" altLang="en-US"/>
          </a:p>
          <a:p>
            <a:pPr marL="457200" lvl="1" indent="0">
              <a:buNone/>
            </a:pPr>
            <a:r>
              <a:rPr lang="en-US" altLang="zh-CN"/>
              <a:t>	</a:t>
            </a:r>
            <a:r>
              <a:rPr lang="zh-CN" altLang="en-US"/>
              <a:t>法处理的数据文</a:t>
            </a:r>
            <a:endParaRPr lang="zh-CN" altLang="en-US"/>
          </a:p>
          <a:p>
            <a:pPr marL="457200" lvl="1" indent="0">
              <a:buNone/>
            </a:pPr>
            <a:r>
              <a:rPr lang="en-US" altLang="zh-CN"/>
              <a:t>	</a:t>
            </a:r>
            <a:r>
              <a:rPr lang="zh-CN" altLang="en-US"/>
              <a:t>件地址</a:t>
            </a:r>
            <a:endParaRPr lang="zh-CN" altLang="en-US"/>
          </a:p>
          <a:p>
            <a:pPr marL="457200" lvl="1" indent="0">
              <a:buNone/>
            </a:pPr>
            <a:endParaRPr lang="zh-CN" altLang="en-US"/>
          </a:p>
          <a:p>
            <a:pPr marL="457200" lvl="1" indent="0">
              <a:buNone/>
            </a:pPr>
            <a:r>
              <a:rPr lang="zh-CN" altLang="en-US"/>
              <a:t>缺点：地址空间</a:t>
            </a:r>
            <a:endParaRPr lang="zh-CN" altLang="en-US"/>
          </a:p>
          <a:p>
            <a:pPr marL="457200" lvl="1" indent="0">
              <a:buNone/>
            </a:pPr>
            <a:r>
              <a:rPr lang="zh-CN" altLang="en-US"/>
              <a:t>浪费</a:t>
            </a:r>
            <a:endParaRPr lang="zh-CN" altLang="en-US"/>
          </a:p>
        </p:txBody>
      </p:sp>
      <p:pic>
        <p:nvPicPr>
          <p:cNvPr id="4" name="图片 3"/>
          <p:cNvPicPr>
            <a:picLocks noChangeAspect="1"/>
          </p:cNvPicPr>
          <p:nvPr/>
        </p:nvPicPr>
        <p:blipFill>
          <a:blip r:embed="rId1"/>
          <a:stretch>
            <a:fillRect/>
          </a:stretch>
        </p:blipFill>
        <p:spPr>
          <a:xfrm>
            <a:off x="3951605" y="1825625"/>
            <a:ext cx="7505700" cy="4562475"/>
          </a:xfrm>
          <a:prstGeom prst="rect">
            <a:avLst/>
          </a:prstGeom>
        </p:spPr>
      </p:pic>
    </p:spTree>
  </p:cSld>
  <p:clrMapOvr>
    <a:masterClrMapping/>
  </p:clrMapOvr>
  <p:transition/>
</p:sld>
</file>

<file path=ppt/slides/slide5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散列</a:t>
            </a:r>
            <a:r>
              <a:rPr lang="zh-CN" altLang="en-US"/>
              <a:t>文件</a:t>
            </a:r>
            <a:endParaRPr lang="zh-CN" altLang="en-US"/>
          </a:p>
        </p:txBody>
      </p:sp>
      <p:sp>
        <p:nvSpPr>
          <p:cNvPr id="3" name="内容占位符 2"/>
          <p:cNvSpPr/>
          <p:nvPr>
            <p:ph idx="1"/>
          </p:nvPr>
        </p:nvSpPr>
        <p:spPr/>
        <p:txBody>
          <a:bodyPr/>
          <a:p>
            <a:r>
              <a:rPr lang="zh-CN" altLang="en-US"/>
              <a:t>散列方法</a:t>
            </a:r>
            <a:endParaRPr lang="zh-CN" altLang="en-US"/>
          </a:p>
          <a:p>
            <a:pPr lvl="1"/>
            <a:r>
              <a:rPr lang="zh-CN" altLang="en-US">
                <a:solidFill>
                  <a:srgbClr val="FF0000"/>
                </a:solidFill>
              </a:rPr>
              <a:t>求模法（除余散列法）</a:t>
            </a:r>
            <a:r>
              <a:rPr lang="zh-CN" altLang="en-US"/>
              <a:t>：用文件大小去除键后，将余数加</a:t>
            </a:r>
            <a:r>
              <a:rPr lang="en-US" altLang="zh-CN"/>
              <a:t>1</a:t>
            </a:r>
            <a:r>
              <a:rPr lang="zh-CN" altLang="en-US"/>
              <a:t>作为地</a:t>
            </a:r>
            <a:endParaRPr lang="zh-CN" altLang="en-US"/>
          </a:p>
          <a:p>
            <a:pPr marL="2286000" lvl="5" indent="0">
              <a:buNone/>
            </a:pPr>
            <a:r>
              <a:rPr lang="en-US" altLang="zh-CN" sz="2400"/>
              <a:t>address = (key  mod  listSize ) + 1</a:t>
            </a:r>
            <a:endParaRPr lang="en-US" altLang="zh-CN" sz="2400"/>
          </a:p>
          <a:p>
            <a:pPr lvl="1"/>
            <a:endParaRPr lang="en-US" altLang="zh-CN" sz="2160"/>
          </a:p>
          <a:p>
            <a:pPr lvl="1"/>
            <a:r>
              <a:rPr lang="zh-CN" altLang="en-US" sz="2160"/>
              <a:t>尽量使用</a:t>
            </a:r>
            <a:r>
              <a:rPr lang="zh-CN" altLang="en-US" sz="2160">
                <a:solidFill>
                  <a:srgbClr val="FF0000"/>
                </a:solidFill>
              </a:rPr>
              <a:t>素数</a:t>
            </a:r>
            <a:r>
              <a:rPr lang="zh-CN" altLang="en-US" sz="2160"/>
              <a:t>作为列表的大小，将产生更少的</a:t>
            </a:r>
            <a:r>
              <a:rPr lang="zh-CN" altLang="en-US" sz="2160">
                <a:solidFill>
                  <a:srgbClr val="FF0000"/>
                </a:solidFill>
              </a:rPr>
              <a:t>冲突</a:t>
            </a:r>
            <a:endParaRPr lang="zh-CN" altLang="en-US" sz="2160"/>
          </a:p>
          <a:p>
            <a:pPr lvl="1"/>
            <a:endParaRPr lang="zh-CN" altLang="en-US" sz="2160"/>
          </a:p>
          <a:p>
            <a:pPr lvl="1"/>
            <a:endParaRPr lang="zh-CN" altLang="en-US" sz="2160"/>
          </a:p>
          <a:p>
            <a:pPr lvl="1"/>
            <a:endParaRPr lang="en-US" altLang="zh-CN" sz="2160"/>
          </a:p>
          <a:p>
            <a:pPr marL="1371600" lvl="3" indent="0">
              <a:buNone/>
            </a:pPr>
            <a:endParaRPr lang="en-US" altLang="zh-CN" sz="2160"/>
          </a:p>
        </p:txBody>
      </p:sp>
    </p:spTree>
  </p:cSld>
  <p:clrMapOvr>
    <a:masterClrMapping/>
  </p:clrMapOvr>
  <p:transition/>
</p:sld>
</file>

<file path=ppt/slides/slide5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散列</a:t>
            </a:r>
            <a:r>
              <a:rPr lang="zh-CN" altLang="en-US"/>
              <a:t>文件</a:t>
            </a:r>
            <a:endParaRPr lang="zh-CN" altLang="en-US"/>
          </a:p>
        </p:txBody>
      </p:sp>
      <p:sp>
        <p:nvSpPr>
          <p:cNvPr id="3" name="内容占位符 2"/>
          <p:cNvSpPr/>
          <p:nvPr>
            <p:ph idx="1"/>
          </p:nvPr>
        </p:nvSpPr>
        <p:spPr/>
        <p:txBody>
          <a:bodyPr/>
          <a:p>
            <a:r>
              <a:rPr lang="zh-CN" altLang="en-US"/>
              <a:t>散列方法</a:t>
            </a:r>
            <a:endParaRPr lang="zh-CN" altLang="en-US"/>
          </a:p>
          <a:p>
            <a:pPr lvl="1"/>
            <a:r>
              <a:rPr lang="zh-CN" altLang="en-US">
                <a:solidFill>
                  <a:srgbClr val="FF0000"/>
                </a:solidFill>
              </a:rPr>
              <a:t>求模法</a:t>
            </a:r>
            <a:endParaRPr lang="zh-CN" altLang="en-US" sz="2160"/>
          </a:p>
          <a:p>
            <a:pPr lvl="1"/>
            <a:endParaRPr lang="zh-CN" altLang="en-US" sz="2160"/>
          </a:p>
          <a:p>
            <a:pPr lvl="1"/>
            <a:endParaRPr lang="en-US" altLang="zh-CN" sz="2160"/>
          </a:p>
          <a:p>
            <a:pPr marL="1371600" lvl="3" indent="0">
              <a:buNone/>
            </a:pPr>
            <a:endParaRPr lang="en-US" altLang="zh-CN" sz="2160"/>
          </a:p>
        </p:txBody>
      </p:sp>
      <p:pic>
        <p:nvPicPr>
          <p:cNvPr id="4" name="图片 3"/>
          <p:cNvPicPr>
            <a:picLocks noChangeAspect="1"/>
          </p:cNvPicPr>
          <p:nvPr/>
        </p:nvPicPr>
        <p:blipFill>
          <a:blip r:embed="rId1"/>
          <a:stretch>
            <a:fillRect/>
          </a:stretch>
        </p:blipFill>
        <p:spPr>
          <a:xfrm>
            <a:off x="2879725" y="1825625"/>
            <a:ext cx="8267700" cy="4343400"/>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十进制转换八进制</a:t>
            </a:r>
            <a:r>
              <a:rPr lang="en-US" altLang="zh-CN">
                <a:sym typeface="+mn-ea"/>
              </a:rPr>
              <a:t>——</a:t>
            </a:r>
            <a:r>
              <a:rPr lang="zh-CN" altLang="en-US">
                <a:sym typeface="+mn-ea"/>
              </a:rPr>
              <a:t>示例</a:t>
            </a:r>
            <a:endParaRPr lang="zh-CN" altLang="en-US">
              <a:sym typeface="+mn-ea"/>
            </a:endParaRPr>
          </a:p>
        </p:txBody>
      </p:sp>
      <p:sp>
        <p:nvSpPr>
          <p:cNvPr id="6" name="内容占位符 5"/>
          <p:cNvSpPr/>
          <p:nvPr>
            <p:ph idx="1"/>
          </p:nvPr>
        </p:nvSpPr>
        <p:spPr/>
        <p:txBody>
          <a:bodyPr/>
          <a:p>
            <a:pPr marL="0" indent="0">
              <a:buNone/>
            </a:pPr>
            <a:r>
              <a:rPr lang="en-US" altLang="zh-CN" sz="1800">
                <a:sym typeface="+mn-ea"/>
              </a:rPr>
              <a:t>1.</a:t>
            </a:r>
            <a:r>
              <a:rPr lang="zh-CN" altLang="en-US" sz="1800">
                <a:sym typeface="+mn-ea"/>
              </a:rPr>
              <a:t>转换整数部分：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706755" y="2908300"/>
            <a:ext cx="10407650" cy="2023745"/>
          </a:xfrm>
          <a:prstGeom prst="rect">
            <a:avLst/>
          </a:prstGeom>
        </p:spPr>
      </p:pic>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散列</a:t>
            </a:r>
            <a:r>
              <a:rPr lang="zh-CN" altLang="en-US"/>
              <a:t>文件</a:t>
            </a:r>
            <a:endParaRPr lang="zh-CN" altLang="en-US"/>
          </a:p>
        </p:txBody>
      </p:sp>
      <p:sp>
        <p:nvSpPr>
          <p:cNvPr id="3" name="内容占位符 2"/>
          <p:cNvSpPr/>
          <p:nvPr>
            <p:ph idx="1"/>
          </p:nvPr>
        </p:nvSpPr>
        <p:spPr/>
        <p:txBody>
          <a:bodyPr/>
          <a:p>
            <a:r>
              <a:rPr lang="zh-CN" altLang="en-US"/>
              <a:t>散列方法</a:t>
            </a:r>
            <a:endParaRPr lang="zh-CN" altLang="en-US"/>
          </a:p>
          <a:p>
            <a:pPr lvl="1"/>
            <a:r>
              <a:rPr lang="zh-CN" altLang="en-US" sz="2400">
                <a:solidFill>
                  <a:srgbClr val="FF0000"/>
                </a:solidFill>
              </a:rPr>
              <a:t>数字析取散列法</a:t>
            </a:r>
            <a:r>
              <a:rPr lang="zh-CN" altLang="en-US" sz="2400"/>
              <a:t>：选择键中</a:t>
            </a:r>
            <a:r>
              <a:rPr lang="zh-CN" altLang="en-US">
                <a:sym typeface="+mn-ea"/>
              </a:rPr>
              <a:t>析取的数字作为地址，如从</a:t>
            </a:r>
            <a:r>
              <a:rPr lang="en-US" altLang="zh-CN">
                <a:sym typeface="+mn-ea"/>
              </a:rPr>
              <a:t>6</a:t>
            </a:r>
            <a:r>
              <a:rPr lang="zh-CN" altLang="en-US">
                <a:sym typeface="+mn-ea"/>
              </a:rPr>
              <a:t>位的学号中析取</a:t>
            </a:r>
            <a:r>
              <a:rPr lang="en-US" altLang="zh-CN">
                <a:sym typeface="+mn-ea"/>
              </a:rPr>
              <a:t>3</a:t>
            </a:r>
            <a:r>
              <a:rPr lang="zh-CN" altLang="en-US">
                <a:sym typeface="+mn-ea"/>
              </a:rPr>
              <a:t>位地址（</a:t>
            </a:r>
            <a:r>
              <a:rPr lang="en-US" altLang="zh-CN">
                <a:sym typeface="+mn-ea"/>
              </a:rPr>
              <a:t>000~999</a:t>
            </a:r>
            <a:r>
              <a:rPr lang="zh-CN" altLang="en-US">
                <a:sym typeface="+mn-ea"/>
              </a:rPr>
              <a:t>），可以选择（从左数）第一、第三和第四位数作为地址</a:t>
            </a:r>
            <a:endParaRPr lang="zh-CN" altLang="en-US">
              <a:sym typeface="+mn-ea"/>
            </a:endParaRPr>
          </a:p>
          <a:p>
            <a:pPr marL="914400" lvl="2" indent="0">
              <a:buNone/>
            </a:pPr>
            <a:endParaRPr lang="zh-CN" altLang="en-US"/>
          </a:p>
          <a:p>
            <a:pPr marL="914400" lvl="2" indent="0">
              <a:buNone/>
            </a:pPr>
            <a:r>
              <a:rPr lang="en-US" altLang="zh-CN" sz="2800">
                <a:solidFill>
                  <a:srgbClr val="FF0000"/>
                </a:solidFill>
              </a:rPr>
              <a:t>1</a:t>
            </a:r>
            <a:r>
              <a:rPr lang="en-US" altLang="zh-CN" sz="2800"/>
              <a:t>2</a:t>
            </a:r>
            <a:r>
              <a:rPr lang="en-US" altLang="zh-CN" sz="2800">
                <a:solidFill>
                  <a:srgbClr val="FF0000"/>
                </a:solidFill>
              </a:rPr>
              <a:t>58</a:t>
            </a:r>
            <a:r>
              <a:rPr lang="en-US" altLang="zh-CN" sz="2800"/>
              <a:t>70 --&gt; 158</a:t>
            </a:r>
            <a:endParaRPr lang="en-US" altLang="zh-CN" sz="2800"/>
          </a:p>
          <a:p>
            <a:pPr marL="914400" lvl="2" indent="0">
              <a:buNone/>
            </a:pPr>
            <a:endParaRPr lang="en-US" altLang="zh-CN" sz="2800"/>
          </a:p>
          <a:p>
            <a:pPr marL="914400" lvl="2" indent="0">
              <a:buNone/>
            </a:pPr>
            <a:r>
              <a:rPr lang="en-US" altLang="zh-CN" sz="2800">
                <a:solidFill>
                  <a:srgbClr val="FF0000"/>
                </a:solidFill>
              </a:rPr>
              <a:t>1</a:t>
            </a:r>
            <a:r>
              <a:rPr lang="en-US" altLang="zh-CN" sz="2800"/>
              <a:t>2</a:t>
            </a:r>
            <a:r>
              <a:rPr lang="en-US" altLang="zh-CN" sz="2800">
                <a:solidFill>
                  <a:srgbClr val="FF0000"/>
                </a:solidFill>
              </a:rPr>
              <a:t>28</a:t>
            </a:r>
            <a:r>
              <a:rPr lang="en-US" altLang="zh-CN" sz="2800"/>
              <a:t>01 --&gt; 128</a:t>
            </a:r>
            <a:endParaRPr lang="zh-CN" altLang="en-US" sz="2800"/>
          </a:p>
          <a:p>
            <a:pPr lvl="1"/>
            <a:endParaRPr lang="zh-CN" altLang="en-US" sz="2800"/>
          </a:p>
        </p:txBody>
      </p:sp>
    </p:spTree>
  </p:cSld>
  <p:clrMapOvr>
    <a:masterClrMapping/>
  </p:clrMapOvr>
  <p:transition/>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散列</a:t>
            </a:r>
            <a:r>
              <a:rPr lang="zh-CN" altLang="en-US"/>
              <a:t>文件</a:t>
            </a:r>
            <a:endParaRPr lang="zh-CN" altLang="en-US"/>
          </a:p>
        </p:txBody>
      </p:sp>
      <p:sp>
        <p:nvSpPr>
          <p:cNvPr id="3" name="内容占位符 2"/>
          <p:cNvSpPr/>
          <p:nvPr>
            <p:ph idx="1"/>
          </p:nvPr>
        </p:nvSpPr>
        <p:spPr/>
        <p:txBody>
          <a:bodyPr/>
          <a:p>
            <a:r>
              <a:rPr lang="zh-CN" altLang="en-US"/>
              <a:t>散列方法</a:t>
            </a:r>
            <a:endParaRPr lang="zh-CN" altLang="en-US"/>
          </a:p>
          <a:p>
            <a:pPr lvl="1"/>
            <a:r>
              <a:rPr lang="zh-CN" altLang="en-US" sz="2800">
                <a:solidFill>
                  <a:srgbClr val="FF0000"/>
                </a:solidFill>
              </a:rPr>
              <a:t>冲突</a:t>
            </a:r>
            <a:r>
              <a:rPr lang="zh-CN" altLang="en-US" sz="2800"/>
              <a:t>：冲突的产生是在散列算法为插入键产生地址时，发现该地址已被占用。</a:t>
            </a:r>
            <a:endParaRPr lang="zh-CN" altLang="en-US" sz="2800"/>
          </a:p>
        </p:txBody>
      </p:sp>
      <p:pic>
        <p:nvPicPr>
          <p:cNvPr id="4" name="图片 3"/>
          <p:cNvPicPr>
            <a:picLocks noChangeAspect="1"/>
          </p:cNvPicPr>
          <p:nvPr/>
        </p:nvPicPr>
        <p:blipFill>
          <a:blip r:embed="rId1"/>
          <a:stretch>
            <a:fillRect/>
          </a:stretch>
        </p:blipFill>
        <p:spPr>
          <a:xfrm>
            <a:off x="2684145" y="3624580"/>
            <a:ext cx="7219950" cy="2362200"/>
          </a:xfrm>
          <a:prstGeom prst="rect">
            <a:avLst/>
          </a:prstGeom>
        </p:spPr>
      </p:pic>
    </p:spTree>
  </p:cSld>
  <p:clrMapOvr>
    <a:masterClrMapping/>
  </p:clrMapOvr>
  <p:transition/>
</p:sld>
</file>

<file path=ppt/slides/slide5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散列</a:t>
            </a:r>
            <a:r>
              <a:rPr lang="zh-CN" altLang="en-US"/>
              <a:t>文件</a:t>
            </a:r>
            <a:endParaRPr lang="zh-CN" altLang="en-US"/>
          </a:p>
        </p:txBody>
      </p:sp>
      <p:sp>
        <p:nvSpPr>
          <p:cNvPr id="3" name="内容占位符 2"/>
          <p:cNvSpPr/>
          <p:nvPr>
            <p:ph idx="1"/>
          </p:nvPr>
        </p:nvSpPr>
        <p:spPr/>
        <p:txBody>
          <a:bodyPr/>
          <a:p>
            <a:r>
              <a:rPr lang="zh-CN" altLang="en-US"/>
              <a:t>散列方法</a:t>
            </a:r>
            <a:endParaRPr lang="zh-CN" altLang="en-US"/>
          </a:p>
          <a:p>
            <a:pPr lvl="1"/>
            <a:r>
              <a:rPr lang="zh-CN" altLang="en-US" sz="2800">
                <a:solidFill>
                  <a:srgbClr val="FF0000"/>
                </a:solidFill>
              </a:rPr>
              <a:t>解决冲突：开放寻址</a:t>
            </a:r>
            <a:endParaRPr lang="zh-CN" altLang="en-US" sz="2800">
              <a:solidFill>
                <a:srgbClr val="FF0000"/>
              </a:solidFill>
            </a:endParaRPr>
          </a:p>
          <a:p>
            <a:pPr marL="457200" lvl="1" indent="0">
              <a:buNone/>
            </a:pPr>
            <a:r>
              <a:rPr lang="en-US" altLang="zh-CN" sz="2330"/>
              <a:t>	</a:t>
            </a:r>
            <a:r>
              <a:rPr lang="zh-CN" altLang="en-US" sz="2330"/>
              <a:t>把要插入的数据存储在下一个地址（地址</a:t>
            </a:r>
            <a:r>
              <a:rPr lang="en-US" altLang="zh-CN" sz="2330"/>
              <a:t>+1</a:t>
            </a:r>
            <a:r>
              <a:rPr lang="zh-CN" altLang="en-US" sz="2330"/>
              <a:t>）</a:t>
            </a:r>
            <a:endParaRPr lang="zh-CN" altLang="en-US" sz="2330"/>
          </a:p>
        </p:txBody>
      </p:sp>
      <p:pic>
        <p:nvPicPr>
          <p:cNvPr id="5" name="图片 4"/>
          <p:cNvPicPr>
            <a:picLocks noChangeAspect="1"/>
          </p:cNvPicPr>
          <p:nvPr/>
        </p:nvPicPr>
        <p:blipFill>
          <a:blip r:embed="rId1"/>
          <a:stretch>
            <a:fillRect/>
          </a:stretch>
        </p:blipFill>
        <p:spPr>
          <a:xfrm>
            <a:off x="2047875" y="3747135"/>
            <a:ext cx="8096250" cy="1762125"/>
          </a:xfrm>
          <a:prstGeom prst="rect">
            <a:avLst/>
          </a:prstGeom>
        </p:spPr>
      </p:pic>
    </p:spTree>
  </p:cSld>
  <p:clrMapOvr>
    <a:masterClrMapping/>
  </p:clrMapOvr>
  <p:transition/>
</p:sld>
</file>

<file path=ppt/slides/slide5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散列</a:t>
            </a:r>
            <a:r>
              <a:rPr lang="zh-CN" altLang="en-US"/>
              <a:t>文件</a:t>
            </a:r>
            <a:endParaRPr lang="zh-CN" altLang="en-US"/>
          </a:p>
        </p:txBody>
      </p:sp>
      <p:sp>
        <p:nvSpPr>
          <p:cNvPr id="3" name="内容占位符 2"/>
          <p:cNvSpPr/>
          <p:nvPr>
            <p:ph idx="1"/>
          </p:nvPr>
        </p:nvSpPr>
        <p:spPr/>
        <p:txBody>
          <a:bodyPr/>
          <a:p>
            <a:r>
              <a:rPr lang="zh-CN" altLang="en-US"/>
              <a:t>散列方法</a:t>
            </a:r>
            <a:endParaRPr lang="zh-CN" altLang="en-US"/>
          </a:p>
          <a:p>
            <a:pPr lvl="1"/>
            <a:r>
              <a:rPr lang="zh-CN" altLang="en-US" sz="2800">
                <a:solidFill>
                  <a:srgbClr val="FF0000"/>
                </a:solidFill>
              </a:rPr>
              <a:t>解决冲突：链表解决法</a:t>
            </a:r>
            <a:endParaRPr lang="zh-CN" altLang="en-US" sz="2330"/>
          </a:p>
        </p:txBody>
      </p:sp>
      <p:pic>
        <p:nvPicPr>
          <p:cNvPr id="4" name="图片 3"/>
          <p:cNvPicPr>
            <a:picLocks noChangeAspect="1"/>
          </p:cNvPicPr>
          <p:nvPr/>
        </p:nvPicPr>
        <p:blipFill>
          <a:blip r:embed="rId1"/>
          <a:stretch>
            <a:fillRect/>
          </a:stretch>
        </p:blipFill>
        <p:spPr>
          <a:xfrm>
            <a:off x="2000250" y="3274060"/>
            <a:ext cx="9353550" cy="2200275"/>
          </a:xfrm>
          <a:prstGeom prst="rect">
            <a:avLst/>
          </a:prstGeom>
        </p:spPr>
      </p:pic>
    </p:spTree>
  </p:cSld>
  <p:clrMapOvr>
    <a:masterClrMapping/>
  </p:clrMapOvr>
  <p:transition/>
</p:sld>
</file>

<file path=ppt/slides/slide5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散列</a:t>
            </a:r>
            <a:r>
              <a:rPr lang="zh-CN" altLang="en-US"/>
              <a:t>文件</a:t>
            </a:r>
            <a:endParaRPr lang="zh-CN" altLang="en-US"/>
          </a:p>
        </p:txBody>
      </p:sp>
      <p:sp>
        <p:nvSpPr>
          <p:cNvPr id="3" name="内容占位符 2"/>
          <p:cNvSpPr/>
          <p:nvPr>
            <p:ph idx="1"/>
          </p:nvPr>
        </p:nvSpPr>
        <p:spPr/>
        <p:txBody>
          <a:bodyPr/>
          <a:p>
            <a:r>
              <a:rPr lang="zh-CN" altLang="en-US"/>
              <a:t>散列方法</a:t>
            </a:r>
            <a:endParaRPr lang="zh-CN" altLang="en-US"/>
          </a:p>
          <a:p>
            <a:pPr lvl="1"/>
            <a:r>
              <a:rPr lang="zh-CN" altLang="en-US" sz="2800">
                <a:solidFill>
                  <a:srgbClr val="FF0000"/>
                </a:solidFill>
              </a:rPr>
              <a:t>解决冲突：桶散列法</a:t>
            </a:r>
            <a:endParaRPr lang="zh-CN" altLang="en-US" sz="2330"/>
          </a:p>
        </p:txBody>
      </p:sp>
      <p:pic>
        <p:nvPicPr>
          <p:cNvPr id="5" name="图片 4"/>
          <p:cNvPicPr>
            <a:picLocks noChangeAspect="1"/>
          </p:cNvPicPr>
          <p:nvPr/>
        </p:nvPicPr>
        <p:blipFill>
          <a:blip r:embed="rId1"/>
          <a:stretch>
            <a:fillRect/>
          </a:stretch>
        </p:blipFill>
        <p:spPr>
          <a:xfrm>
            <a:off x="1001395" y="3150870"/>
            <a:ext cx="9877425" cy="3124200"/>
          </a:xfrm>
          <a:prstGeom prst="rect">
            <a:avLst/>
          </a:prstGeom>
        </p:spPr>
      </p:pic>
    </p:spTree>
  </p:cSld>
  <p:clrMapOvr>
    <a:masterClrMapping/>
  </p:clrMapOvr>
  <p:transition/>
</p:sld>
</file>

<file path=ppt/slides/slide5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目录</a:t>
            </a:r>
            <a:endParaRPr lang="zh-CN" altLang="en-US"/>
          </a:p>
        </p:txBody>
      </p:sp>
      <p:sp>
        <p:nvSpPr>
          <p:cNvPr id="3" name="内容占位符 2"/>
          <p:cNvSpPr/>
          <p:nvPr>
            <p:ph idx="1"/>
          </p:nvPr>
        </p:nvSpPr>
        <p:spPr/>
        <p:txBody>
          <a:bodyPr/>
          <a:p>
            <a:r>
              <a:rPr lang="zh-CN" altLang="en-US" sz="2330"/>
              <a:t>目录是大多数操作系统提供的，用来组织文件</a:t>
            </a:r>
            <a:endParaRPr lang="zh-CN" altLang="en-US" sz="2330"/>
          </a:p>
          <a:p>
            <a:r>
              <a:rPr lang="zh-CN" altLang="en-US" sz="2330"/>
              <a:t>在大多数操作系统中，目录被组织成像树的抽象数据类型（</a:t>
            </a:r>
            <a:r>
              <a:rPr lang="en-US" altLang="zh-CN" sz="2330"/>
              <a:t>ADT</a:t>
            </a:r>
            <a:r>
              <a:rPr lang="zh-CN" altLang="en-US" sz="2330"/>
              <a:t>）</a:t>
            </a:r>
            <a:endParaRPr lang="zh-CN" altLang="en-US" sz="2330"/>
          </a:p>
          <a:p>
            <a:endParaRPr lang="zh-CN" altLang="en-US" sz="2330"/>
          </a:p>
          <a:p>
            <a:r>
              <a:rPr lang="en-US" altLang="zh-CN" sz="2330"/>
              <a:t>UNIX</a:t>
            </a:r>
            <a:r>
              <a:rPr lang="zh-CN" altLang="en-US" sz="2330"/>
              <a:t>中操作系统中的目录</a:t>
            </a:r>
            <a:endParaRPr lang="zh-CN" altLang="en-US" sz="2330"/>
          </a:p>
          <a:p>
            <a:pPr lvl="1"/>
            <a:r>
              <a:rPr lang="zh-CN" altLang="en-US" sz="1995"/>
              <a:t>根目录：文件系统层次结构最高层</a:t>
            </a:r>
            <a:endParaRPr lang="zh-CN" altLang="en-US" sz="1995"/>
          </a:p>
          <a:p>
            <a:pPr lvl="1"/>
            <a:r>
              <a:rPr lang="zh-CN" altLang="en-US" sz="1995"/>
              <a:t>主目录：每个用户都有一个主目录</a:t>
            </a:r>
            <a:endParaRPr lang="zh-CN" altLang="en-US" sz="1995"/>
          </a:p>
          <a:p>
            <a:pPr lvl="1"/>
            <a:r>
              <a:rPr lang="zh-CN" altLang="en-US" sz="1995"/>
              <a:t>工作目录：即当前目录</a:t>
            </a:r>
            <a:endParaRPr lang="zh-CN" altLang="en-US" sz="1995"/>
          </a:p>
          <a:p>
            <a:pPr lvl="1"/>
            <a:r>
              <a:rPr lang="zh-CN" altLang="en-US" sz="1995"/>
              <a:t>父目录：是工作目录的直接上层目录</a:t>
            </a:r>
            <a:endParaRPr lang="zh-CN" altLang="en-US" sz="1995"/>
          </a:p>
          <a:p>
            <a:endParaRPr lang="zh-CN" altLang="en-US" sz="2330"/>
          </a:p>
        </p:txBody>
      </p:sp>
      <p:pic>
        <p:nvPicPr>
          <p:cNvPr id="4" name="图片 3"/>
          <p:cNvPicPr>
            <a:picLocks noChangeAspect="1"/>
          </p:cNvPicPr>
          <p:nvPr/>
        </p:nvPicPr>
        <p:blipFill>
          <a:blip r:embed="rId1"/>
          <a:stretch>
            <a:fillRect/>
          </a:stretch>
        </p:blipFill>
        <p:spPr>
          <a:xfrm>
            <a:off x="5417185" y="2851785"/>
            <a:ext cx="5676900" cy="3638550"/>
          </a:xfrm>
          <a:prstGeom prst="rect">
            <a:avLst/>
          </a:prstGeom>
        </p:spPr>
      </p:pic>
    </p:spTree>
  </p:cSld>
  <p:clrMapOvr>
    <a:masterClrMapping/>
  </p:clrMapOvr>
  <p:transition/>
</p:sld>
</file>

<file path=ppt/slides/slide5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目录</a:t>
            </a:r>
            <a:endParaRPr lang="zh-CN" altLang="en-US"/>
          </a:p>
        </p:txBody>
      </p:sp>
      <p:sp>
        <p:nvSpPr>
          <p:cNvPr id="3" name="内容占位符 2"/>
          <p:cNvSpPr/>
          <p:nvPr>
            <p:ph idx="1"/>
          </p:nvPr>
        </p:nvSpPr>
        <p:spPr/>
        <p:txBody>
          <a:bodyPr/>
          <a:p>
            <a:r>
              <a:rPr lang="zh-CN" altLang="en-US" sz="2330"/>
              <a:t>路径和路径名：文件系统的每个目录和文件都必须有一个名字</a:t>
            </a:r>
            <a:endParaRPr lang="zh-CN" altLang="en-US" sz="2330"/>
          </a:p>
          <a:p>
            <a:endParaRPr lang="zh-CN" altLang="en-US" sz="2330"/>
          </a:p>
          <a:p>
            <a:r>
              <a:rPr lang="zh-CN" altLang="en-US" sz="2330"/>
              <a:t>有些文件与其他目录的文件具有相同的名字，为了唯一的标识一个文件，需要指明从根目录到文件的</a:t>
            </a:r>
            <a:r>
              <a:rPr lang="zh-CN" altLang="en-US" sz="2330">
                <a:solidFill>
                  <a:srgbClr val="FF0000"/>
                </a:solidFill>
              </a:rPr>
              <a:t>文件路径</a:t>
            </a:r>
            <a:endParaRPr lang="zh-CN" altLang="en-US" sz="2330">
              <a:solidFill>
                <a:srgbClr val="FF0000"/>
              </a:solidFill>
            </a:endParaRPr>
          </a:p>
          <a:p>
            <a:endParaRPr lang="zh-CN" altLang="en-US" sz="2330"/>
          </a:p>
          <a:p>
            <a:r>
              <a:rPr lang="zh-CN" altLang="en-US" sz="2330"/>
              <a:t>绝对路径：根目录到文件的文件路径</a:t>
            </a:r>
            <a:endParaRPr lang="zh-CN" altLang="en-US" sz="2330"/>
          </a:p>
          <a:p>
            <a:r>
              <a:rPr lang="zh-CN" altLang="en-US" sz="2330"/>
              <a:t>相对路径：相对于工作目录的文件路径</a:t>
            </a:r>
            <a:endParaRPr lang="zh-CN" altLang="en-US" sz="2330"/>
          </a:p>
          <a:p>
            <a:pPr lvl="1"/>
            <a:r>
              <a:rPr lang="zh-CN" altLang="en-US" sz="1995"/>
              <a:t>如工作目录是</a:t>
            </a:r>
            <a:r>
              <a:rPr lang="en-US" altLang="zh-CN" sz="1995"/>
              <a:t>staff</a:t>
            </a:r>
            <a:r>
              <a:rPr lang="zh-CN" altLang="en-US" sz="1995"/>
              <a:t>，</a:t>
            </a:r>
            <a:r>
              <a:rPr lang="en-US" altLang="zh-CN" sz="1995"/>
              <a:t>joan</a:t>
            </a:r>
            <a:r>
              <a:rPr lang="zh-CN" altLang="en-US" sz="1995"/>
              <a:t>目录下的</a:t>
            </a:r>
            <a:r>
              <a:rPr lang="en-US" altLang="zh-CN" sz="1995"/>
              <a:t>files3</a:t>
            </a:r>
            <a:r>
              <a:rPr lang="zh-CN" altLang="en-US" sz="1995"/>
              <a:t>的绝对路径和相对路径为</a:t>
            </a:r>
            <a:endParaRPr lang="zh-CN" altLang="en-US" sz="1995"/>
          </a:p>
        </p:txBody>
      </p:sp>
      <p:pic>
        <p:nvPicPr>
          <p:cNvPr id="5" name="图片 4"/>
          <p:cNvPicPr>
            <a:picLocks noChangeAspect="1"/>
          </p:cNvPicPr>
          <p:nvPr/>
        </p:nvPicPr>
        <p:blipFill>
          <a:blip r:embed="rId1"/>
          <a:stretch>
            <a:fillRect/>
          </a:stretch>
        </p:blipFill>
        <p:spPr>
          <a:xfrm>
            <a:off x="2621915" y="5339080"/>
            <a:ext cx="4181475" cy="723900"/>
          </a:xfrm>
          <a:prstGeom prst="rect">
            <a:avLst/>
          </a:prstGeom>
        </p:spPr>
      </p:pic>
    </p:spTree>
  </p:cSld>
  <p:clrMapOvr>
    <a:masterClrMapping/>
  </p:clrMapOvr>
  <p:transition/>
</p:sld>
</file>

<file path=ppt/slides/slide5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t>文件结构</a:t>
            </a:r>
            <a:r>
              <a:rPr lang="en-US" altLang="zh-CN"/>
              <a:t>——</a:t>
            </a:r>
            <a:r>
              <a:rPr lang="zh-CN" altLang="en-US"/>
              <a:t>文本文件和二进制文件</a:t>
            </a:r>
            <a:endParaRPr lang="zh-CN" altLang="en-US"/>
          </a:p>
        </p:txBody>
      </p:sp>
      <p:sp>
        <p:nvSpPr>
          <p:cNvPr id="6" name="内容占位符 5"/>
          <p:cNvSpPr/>
          <p:nvPr>
            <p:ph idx="1"/>
          </p:nvPr>
        </p:nvSpPr>
        <p:spPr/>
        <p:txBody>
          <a:bodyPr/>
          <a:p>
            <a:r>
              <a:rPr lang="zh-CN" altLang="en-US"/>
              <a:t>文本文件：通过字符集解析</a:t>
            </a:r>
            <a:endParaRPr lang="zh-CN" altLang="en-US"/>
          </a:p>
          <a:p>
            <a:r>
              <a:rPr lang="zh-CN" altLang="en-US"/>
              <a:t>二进制文件：图像、音频、视频、</a:t>
            </a:r>
            <a:r>
              <a:rPr lang="zh-CN" altLang="en-US">
                <a:solidFill>
                  <a:srgbClr val="FF0000"/>
                </a:solidFill>
              </a:rPr>
              <a:t>文本</a:t>
            </a:r>
            <a:r>
              <a:rPr lang="zh-CN" altLang="en-US"/>
              <a:t>等</a:t>
            </a:r>
            <a:endParaRPr lang="zh-CN" altLang="en-US"/>
          </a:p>
          <a:p>
            <a:endParaRPr lang="zh-CN" altLang="en-US"/>
          </a:p>
        </p:txBody>
      </p:sp>
      <p:pic>
        <p:nvPicPr>
          <p:cNvPr id="7" name="图片 6"/>
          <p:cNvPicPr>
            <a:picLocks noChangeAspect="1"/>
          </p:cNvPicPr>
          <p:nvPr/>
        </p:nvPicPr>
        <p:blipFill>
          <a:blip r:embed="rId1"/>
          <a:stretch>
            <a:fillRect/>
          </a:stretch>
        </p:blipFill>
        <p:spPr>
          <a:xfrm>
            <a:off x="2192020" y="3764915"/>
            <a:ext cx="7581900" cy="1981200"/>
          </a:xfrm>
          <a:prstGeom prst="rect">
            <a:avLst/>
          </a:prstGeom>
        </p:spPr>
      </p:pic>
    </p:spTree>
  </p:cSld>
  <p:clrMapOvr>
    <a:masterClrMapping/>
  </p:clrMapOvr>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14</a:t>
            </a:r>
            <a:r>
              <a:rPr lang="zh-CN" altLang="en-US"/>
              <a:t>章 </a:t>
            </a:r>
            <a:r>
              <a:rPr lang="zh-CN"/>
              <a:t>数据库</a:t>
            </a:r>
            <a:endParaRPr lang="zh-CN"/>
          </a:p>
        </p:txBody>
      </p:sp>
      <p:sp>
        <p:nvSpPr>
          <p:cNvPr id="3" name="内容占位符 2"/>
          <p:cNvSpPr>
            <a:spLocks noGrp="1"/>
          </p:cNvSpPr>
          <p:nvPr>
            <p:ph idx="1"/>
          </p:nvPr>
        </p:nvSpPr>
        <p:spPr/>
        <p:txBody>
          <a:bodyPr/>
          <a:p>
            <a:r>
              <a:rPr lang="zh-CN" altLang="en-US"/>
              <a:t>说明</a:t>
            </a:r>
            <a:r>
              <a:rPr lang="zh-CN" altLang="en-US">
                <a:solidFill>
                  <a:srgbClr val="FF0000"/>
                </a:solidFill>
              </a:rPr>
              <a:t>数据库</a:t>
            </a:r>
            <a:r>
              <a:rPr lang="zh-CN" altLang="en-US"/>
              <a:t>和</a:t>
            </a:r>
            <a:r>
              <a:rPr lang="zh-CN" altLang="en-US">
                <a:solidFill>
                  <a:srgbClr val="FF0000"/>
                </a:solidFill>
              </a:rPr>
              <a:t>数据库管理系统</a:t>
            </a:r>
            <a:r>
              <a:rPr lang="zh-CN" altLang="en-US"/>
              <a:t>（</a:t>
            </a:r>
            <a:r>
              <a:rPr lang="en-US" altLang="zh-CN"/>
              <a:t>DBMS</a:t>
            </a:r>
            <a:r>
              <a:rPr lang="zh-CN" altLang="en-US"/>
              <a:t>），并描述</a:t>
            </a:r>
            <a:r>
              <a:rPr lang="en-US" altLang="zh-CN"/>
              <a:t>DBMS</a:t>
            </a:r>
            <a:r>
              <a:rPr lang="zh-CN" altLang="en-US"/>
              <a:t>的组成</a:t>
            </a:r>
            <a:endParaRPr lang="zh-CN" altLang="en-US"/>
          </a:p>
          <a:p>
            <a:r>
              <a:rPr lang="zh-CN" altLang="en-US"/>
              <a:t>基于</a:t>
            </a:r>
            <a:r>
              <a:rPr lang="en-US" altLang="zh-CN"/>
              <a:t>ANSI/SPARC</a:t>
            </a:r>
            <a:r>
              <a:rPr lang="zh-CN" altLang="en-US"/>
              <a:t>定义的</a:t>
            </a:r>
            <a:r>
              <a:rPr lang="en-US" altLang="zh-CN"/>
              <a:t>DBMS</a:t>
            </a:r>
            <a:r>
              <a:rPr lang="zh-CN" altLang="en-US"/>
              <a:t>的体系结构</a:t>
            </a:r>
            <a:endParaRPr lang="zh-CN" altLang="en-US"/>
          </a:p>
          <a:p>
            <a:r>
              <a:rPr lang="zh-CN" altLang="en-US"/>
              <a:t>说明三种传统的数据库模型：层次、网络和</a:t>
            </a:r>
            <a:r>
              <a:rPr lang="zh-CN" altLang="en-US">
                <a:solidFill>
                  <a:srgbClr val="FF0000"/>
                </a:solidFill>
              </a:rPr>
              <a:t>关系</a:t>
            </a:r>
            <a:endParaRPr lang="zh-CN" altLang="en-US">
              <a:solidFill>
                <a:srgbClr val="FF0000"/>
              </a:solidFill>
            </a:endParaRPr>
          </a:p>
          <a:p>
            <a:r>
              <a:rPr lang="zh-CN" altLang="en-US"/>
              <a:t>描述</a:t>
            </a:r>
            <a:r>
              <a:rPr lang="zh-CN" altLang="en-US">
                <a:solidFill>
                  <a:srgbClr val="FF0000"/>
                </a:solidFill>
              </a:rPr>
              <a:t>关系模型</a:t>
            </a:r>
            <a:r>
              <a:rPr lang="zh-CN" altLang="en-US"/>
              <a:t>和关系</a:t>
            </a:r>
            <a:endParaRPr lang="zh-CN" altLang="en-US"/>
          </a:p>
          <a:p>
            <a:r>
              <a:rPr lang="zh-CN" altLang="en-US"/>
              <a:t>理解关系数据库中的</a:t>
            </a:r>
            <a:r>
              <a:rPr lang="zh-CN" altLang="en-US">
                <a:solidFill>
                  <a:srgbClr val="FF0000"/>
                </a:solidFill>
              </a:rPr>
              <a:t>操作</a:t>
            </a:r>
            <a:r>
              <a:rPr lang="zh-CN" altLang="en-US"/>
              <a:t>，这些操作在</a:t>
            </a:r>
            <a:r>
              <a:rPr lang="en-US" altLang="zh-CN">
                <a:solidFill>
                  <a:srgbClr val="FF0000"/>
                </a:solidFill>
              </a:rPr>
              <a:t>SQL</a:t>
            </a:r>
            <a:r>
              <a:rPr lang="zh-CN" altLang="en-US"/>
              <a:t>中相应的命令</a:t>
            </a:r>
            <a:endParaRPr lang="zh-CN" altLang="en-US"/>
          </a:p>
          <a:p>
            <a:r>
              <a:rPr lang="zh-CN" altLang="en-US"/>
              <a:t>描述</a:t>
            </a:r>
            <a:r>
              <a:rPr lang="zh-CN" altLang="en-US">
                <a:solidFill>
                  <a:srgbClr val="FF0000"/>
                </a:solidFill>
              </a:rPr>
              <a:t>数据库设计</a:t>
            </a:r>
            <a:r>
              <a:rPr lang="zh-CN" altLang="en-US"/>
              <a:t>的步骤</a:t>
            </a:r>
            <a:endParaRPr lang="zh-CN" altLang="en-US"/>
          </a:p>
          <a:p>
            <a:r>
              <a:rPr lang="zh-CN" altLang="en-US"/>
              <a:t>说明</a:t>
            </a:r>
            <a:r>
              <a:rPr lang="en-US" altLang="zh-CN"/>
              <a:t>ERM</a:t>
            </a:r>
            <a:r>
              <a:rPr lang="zh-CN" altLang="en-US"/>
              <a:t>和</a:t>
            </a:r>
            <a:r>
              <a:rPr lang="en-US" altLang="zh-CN"/>
              <a:t>E-R</a:t>
            </a:r>
            <a:r>
              <a:rPr lang="zh-CN" altLang="en-US"/>
              <a:t>图</a:t>
            </a:r>
            <a:endParaRPr lang="zh-CN" altLang="en-US"/>
          </a:p>
          <a:p>
            <a:r>
              <a:rPr lang="zh-CN" altLang="en-US"/>
              <a:t>列出除关系模型外的其他数据库类型</a:t>
            </a:r>
            <a:endParaRPr lang="zh-CN" altLang="en-US"/>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引言</a:t>
            </a:r>
            <a:endParaRPr lang="zh-CN" altLang="en-US"/>
          </a:p>
        </p:txBody>
      </p:sp>
      <p:sp>
        <p:nvSpPr>
          <p:cNvPr id="3" name="内容占位符 2"/>
          <p:cNvSpPr>
            <a:spLocks noGrp="1"/>
          </p:cNvSpPr>
          <p:nvPr>
            <p:ph idx="1"/>
          </p:nvPr>
        </p:nvSpPr>
        <p:spPr/>
        <p:txBody>
          <a:bodyPr/>
          <a:p>
            <a:r>
              <a:rPr lang="zh-CN" altLang="en-US"/>
              <a:t>数据存储在传统上是使用单独的</a:t>
            </a:r>
            <a:r>
              <a:rPr lang="zh-CN" altLang="en-US">
                <a:solidFill>
                  <a:srgbClr val="FF0000"/>
                </a:solidFill>
              </a:rPr>
              <a:t>没有关联</a:t>
            </a:r>
            <a:r>
              <a:rPr lang="zh-CN" altLang="en-US"/>
              <a:t>的文件，称为</a:t>
            </a:r>
            <a:r>
              <a:rPr lang="zh-CN" altLang="en-US">
                <a:solidFill>
                  <a:srgbClr val="FF0000"/>
                </a:solidFill>
              </a:rPr>
              <a:t>平面文件</a:t>
            </a:r>
            <a:endParaRPr lang="zh-CN" altLang="en-US">
              <a:solidFill>
                <a:srgbClr val="FF0000"/>
              </a:solidFill>
            </a:endParaRPr>
          </a:p>
          <a:p>
            <a:r>
              <a:rPr lang="zh-CN" altLang="en-US">
                <a:solidFill>
                  <a:schemeClr val="tx1">
                    <a:lumMod val="95000"/>
                    <a:lumOff val="5000"/>
                  </a:schemeClr>
                </a:solidFill>
              </a:rPr>
              <a:t>定义：数据库是一个</a:t>
            </a:r>
            <a:r>
              <a:rPr lang="zh-CN" altLang="en-US">
                <a:solidFill>
                  <a:srgbClr val="FF0000"/>
                </a:solidFill>
              </a:rPr>
              <a:t>组织内</a:t>
            </a:r>
            <a:r>
              <a:rPr lang="zh-CN" altLang="en-US">
                <a:solidFill>
                  <a:schemeClr val="tx1">
                    <a:lumMod val="95000"/>
                    <a:lumOff val="5000"/>
                  </a:schemeClr>
                </a:solidFill>
              </a:rPr>
              <a:t>被应用程序使用的</a:t>
            </a:r>
            <a:r>
              <a:rPr lang="zh-CN" altLang="en-US">
                <a:solidFill>
                  <a:srgbClr val="FF0000"/>
                </a:solidFill>
              </a:rPr>
              <a:t>逻辑相一致</a:t>
            </a:r>
            <a:r>
              <a:rPr lang="zh-CN" altLang="en-US">
                <a:solidFill>
                  <a:schemeClr val="tx1">
                    <a:lumMod val="95000"/>
                    <a:lumOff val="5000"/>
                  </a:schemeClr>
                </a:solidFill>
              </a:rPr>
              <a:t>的相关数据的集合</a:t>
            </a:r>
            <a:endParaRPr lang="zh-CN" altLang="en-US">
              <a:solidFill>
                <a:schemeClr val="tx1">
                  <a:lumMod val="95000"/>
                  <a:lumOff val="5000"/>
                </a:schemeClr>
              </a:solidFill>
            </a:endParaRPr>
          </a:p>
          <a:p>
            <a:r>
              <a:rPr lang="zh-CN" altLang="en-US">
                <a:solidFill>
                  <a:schemeClr val="tx1">
                    <a:lumMod val="95000"/>
                    <a:lumOff val="5000"/>
                  </a:schemeClr>
                </a:solidFill>
              </a:rPr>
              <a:t>数据库的优点：</a:t>
            </a:r>
            <a:endParaRPr lang="zh-CN" altLang="en-US">
              <a:solidFill>
                <a:schemeClr val="tx1">
                  <a:lumMod val="95000"/>
                  <a:lumOff val="5000"/>
                </a:schemeClr>
              </a:solidFill>
            </a:endParaRPr>
          </a:p>
          <a:p>
            <a:pPr lvl="1"/>
            <a:r>
              <a:rPr lang="zh-CN" altLang="en-US">
                <a:solidFill>
                  <a:schemeClr val="tx1">
                    <a:lumMod val="95000"/>
                    <a:lumOff val="5000"/>
                  </a:schemeClr>
                </a:solidFill>
              </a:rPr>
              <a:t>冗余少</a:t>
            </a:r>
            <a:endParaRPr lang="zh-CN" altLang="en-US">
              <a:solidFill>
                <a:schemeClr val="tx1">
                  <a:lumMod val="95000"/>
                  <a:lumOff val="5000"/>
                </a:schemeClr>
              </a:solidFill>
            </a:endParaRPr>
          </a:p>
          <a:p>
            <a:pPr lvl="1"/>
            <a:r>
              <a:rPr lang="zh-CN" altLang="en-US">
                <a:solidFill>
                  <a:schemeClr val="tx1">
                    <a:lumMod val="95000"/>
                    <a:lumOff val="5000"/>
                  </a:schemeClr>
                </a:solidFill>
              </a:rPr>
              <a:t>避免数据的不一致</a:t>
            </a:r>
            <a:endParaRPr lang="zh-CN" altLang="en-US">
              <a:solidFill>
                <a:schemeClr val="tx1">
                  <a:lumMod val="95000"/>
                  <a:lumOff val="5000"/>
                </a:schemeClr>
              </a:solidFill>
            </a:endParaRPr>
          </a:p>
          <a:p>
            <a:pPr lvl="1"/>
            <a:r>
              <a:rPr lang="zh-CN" altLang="en-US">
                <a:solidFill>
                  <a:schemeClr val="tx1">
                    <a:lumMod val="95000"/>
                    <a:lumOff val="5000"/>
                  </a:schemeClr>
                </a:solidFill>
              </a:rPr>
              <a:t>效率</a:t>
            </a:r>
            <a:endParaRPr lang="zh-CN" altLang="en-US">
              <a:solidFill>
                <a:schemeClr val="tx1">
                  <a:lumMod val="95000"/>
                  <a:lumOff val="5000"/>
                </a:schemeClr>
              </a:solidFill>
            </a:endParaRPr>
          </a:p>
          <a:p>
            <a:pPr lvl="1"/>
            <a:r>
              <a:rPr lang="zh-CN" altLang="en-US">
                <a:solidFill>
                  <a:schemeClr val="tx1">
                    <a:lumMod val="95000"/>
                    <a:lumOff val="5000"/>
                  </a:schemeClr>
                </a:solidFill>
              </a:rPr>
              <a:t>数据完整性</a:t>
            </a:r>
            <a:endParaRPr lang="zh-CN" altLang="en-US">
              <a:solidFill>
                <a:schemeClr val="tx1">
                  <a:lumMod val="95000"/>
                  <a:lumOff val="5000"/>
                </a:schemeClr>
              </a:solidFill>
            </a:endParaRPr>
          </a:p>
          <a:p>
            <a:pPr lvl="1"/>
            <a:r>
              <a:rPr lang="zh-CN" altLang="en-US">
                <a:solidFill>
                  <a:schemeClr val="tx1">
                    <a:lumMod val="95000"/>
                    <a:lumOff val="5000"/>
                  </a:schemeClr>
                </a:solidFill>
              </a:rPr>
              <a:t>机密性</a:t>
            </a:r>
            <a:endParaRPr lang="zh-CN" altLang="en-US">
              <a:solidFill>
                <a:schemeClr val="tx1">
                  <a:lumMod val="95000"/>
                  <a:lumOff val="5000"/>
                </a:schemeClr>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十进制转换十六进制</a:t>
            </a:r>
            <a:r>
              <a:rPr lang="en-US" altLang="zh-CN">
                <a:sym typeface="+mn-ea"/>
              </a:rPr>
              <a:t>——</a:t>
            </a:r>
            <a:r>
              <a:rPr lang="zh-CN" altLang="en-US">
                <a:sym typeface="+mn-ea"/>
              </a:rPr>
              <a:t>示例</a:t>
            </a:r>
            <a:endParaRPr lang="zh-CN" altLang="en-US">
              <a:sym typeface="+mn-ea"/>
            </a:endParaRPr>
          </a:p>
        </p:txBody>
      </p:sp>
      <p:sp>
        <p:nvSpPr>
          <p:cNvPr id="6" name="内容占位符 5"/>
          <p:cNvSpPr/>
          <p:nvPr>
            <p:ph idx="1"/>
          </p:nvPr>
        </p:nvSpPr>
        <p:spPr/>
        <p:txBody>
          <a:bodyPr/>
          <a:p>
            <a:pPr marL="0" indent="0">
              <a:buNone/>
            </a:pPr>
            <a:r>
              <a:rPr lang="en-US" altLang="zh-CN" sz="1800">
                <a:sym typeface="+mn-ea"/>
              </a:rPr>
              <a:t>1.</a:t>
            </a:r>
            <a:r>
              <a:rPr lang="zh-CN" altLang="en-US" sz="1800">
                <a:sym typeface="+mn-ea"/>
              </a:rPr>
              <a:t>转换整数部分：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838200" y="2832100"/>
            <a:ext cx="10888980" cy="1996440"/>
          </a:xfrm>
          <a:prstGeom prst="rect">
            <a:avLst/>
          </a:prstGeom>
        </p:spPr>
      </p:pic>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数据库管理系统</a:t>
            </a:r>
            <a:endParaRPr lang="zh-CN" altLang="en-US"/>
          </a:p>
        </p:txBody>
      </p:sp>
      <p:sp>
        <p:nvSpPr>
          <p:cNvPr id="3" name="内容占位符 2"/>
          <p:cNvSpPr>
            <a:spLocks noGrp="1"/>
          </p:cNvSpPr>
          <p:nvPr>
            <p:ph idx="1"/>
          </p:nvPr>
        </p:nvSpPr>
        <p:spPr/>
        <p:txBody>
          <a:bodyPr>
            <a:normAutofit lnSpcReduction="10000"/>
          </a:bodyPr>
          <a:p>
            <a:r>
              <a:rPr lang="en-US" altLang="zh-CN">
                <a:solidFill>
                  <a:srgbClr val="FF0000"/>
                </a:solidFill>
              </a:rPr>
              <a:t>DBMS</a:t>
            </a:r>
            <a:r>
              <a:rPr lang="zh-CN" altLang="en-US"/>
              <a:t>（</a:t>
            </a:r>
            <a:r>
              <a:rPr lang="en-US" altLang="zh-CN">
                <a:solidFill>
                  <a:srgbClr val="FF0000"/>
                </a:solidFill>
              </a:rPr>
              <a:t>Database</a:t>
            </a:r>
            <a:r>
              <a:rPr lang="en-US" altLang="zh-CN"/>
              <a:t> Manager System</a:t>
            </a:r>
            <a:r>
              <a:rPr lang="zh-CN" altLang="en-US"/>
              <a:t>）是定义、创建、维护数据库的一种</a:t>
            </a:r>
            <a:r>
              <a:rPr lang="zh-CN" altLang="en-US">
                <a:solidFill>
                  <a:srgbClr val="FF0000"/>
                </a:solidFill>
              </a:rPr>
              <a:t>工具</a:t>
            </a:r>
            <a:r>
              <a:rPr lang="zh-CN" altLang="en-US"/>
              <a:t>，</a:t>
            </a:r>
            <a:r>
              <a:rPr lang="en-US" altLang="zh-CN"/>
              <a:t>DBMS</a:t>
            </a:r>
            <a:r>
              <a:rPr lang="zh-CN" altLang="en-US"/>
              <a:t>允许用户来控制数据库中数据的存取</a:t>
            </a:r>
            <a:endParaRPr lang="zh-CN" altLang="en-US"/>
          </a:p>
          <a:p>
            <a:r>
              <a:rPr lang="en-US" altLang="zh-CN">
                <a:solidFill>
                  <a:schemeClr val="tx1">
                    <a:lumMod val="95000"/>
                    <a:lumOff val="5000"/>
                  </a:schemeClr>
                </a:solidFill>
              </a:rPr>
              <a:t>DBMS</a:t>
            </a:r>
            <a:r>
              <a:rPr lang="zh-CN" altLang="en-US">
                <a:solidFill>
                  <a:schemeClr val="tx1">
                    <a:lumMod val="95000"/>
                    <a:lumOff val="5000"/>
                  </a:schemeClr>
                </a:solidFill>
              </a:rPr>
              <a:t>由</a:t>
            </a:r>
            <a:r>
              <a:rPr lang="en-US" altLang="zh-CN">
                <a:solidFill>
                  <a:schemeClr val="tx1">
                    <a:lumMod val="95000"/>
                    <a:lumOff val="5000"/>
                  </a:schemeClr>
                </a:solidFill>
              </a:rPr>
              <a:t>5</a:t>
            </a:r>
            <a:r>
              <a:rPr lang="zh-CN" altLang="en-US">
                <a:solidFill>
                  <a:schemeClr val="tx1">
                    <a:lumMod val="95000"/>
                    <a:lumOff val="5000"/>
                  </a:schemeClr>
                </a:solidFill>
              </a:rPr>
              <a:t>部分组成</a:t>
            </a:r>
            <a:endParaRPr lang="zh-CN" altLang="en-US">
              <a:solidFill>
                <a:schemeClr val="tx1">
                  <a:lumMod val="95000"/>
                  <a:lumOff val="5000"/>
                </a:schemeClr>
              </a:solidFill>
            </a:endParaRPr>
          </a:p>
          <a:p>
            <a:pPr lvl="1"/>
            <a:r>
              <a:rPr lang="zh-CN" altLang="en-US">
                <a:solidFill>
                  <a:schemeClr val="tx1">
                    <a:lumMod val="95000"/>
                    <a:lumOff val="5000"/>
                  </a:schemeClr>
                </a:solidFill>
              </a:rPr>
              <a:t>硬件：物理上存取数据的计算机硬件</a:t>
            </a:r>
            <a:endParaRPr lang="zh-CN" altLang="en-US">
              <a:solidFill>
                <a:schemeClr val="tx1">
                  <a:lumMod val="95000"/>
                  <a:lumOff val="5000"/>
                </a:schemeClr>
              </a:solidFill>
            </a:endParaRPr>
          </a:p>
          <a:p>
            <a:pPr lvl="1"/>
            <a:r>
              <a:rPr lang="zh-CN" altLang="en-US">
                <a:solidFill>
                  <a:schemeClr val="tx1">
                    <a:lumMod val="95000"/>
                    <a:lumOff val="5000"/>
                  </a:schemeClr>
                </a:solidFill>
              </a:rPr>
              <a:t>软件：用户存取、维护和更新物理数据的实际程序</a:t>
            </a:r>
            <a:endParaRPr lang="zh-CN" altLang="en-US">
              <a:solidFill>
                <a:schemeClr val="tx1">
                  <a:lumMod val="95000"/>
                  <a:lumOff val="5000"/>
                </a:schemeClr>
              </a:solidFill>
            </a:endParaRPr>
          </a:p>
          <a:p>
            <a:pPr lvl="1"/>
            <a:r>
              <a:rPr lang="zh-CN" altLang="en-US">
                <a:solidFill>
                  <a:srgbClr val="FF0000"/>
                </a:solidFill>
              </a:rPr>
              <a:t>数据（库）</a:t>
            </a:r>
            <a:r>
              <a:rPr lang="zh-CN" altLang="en-US">
                <a:solidFill>
                  <a:schemeClr val="tx1">
                    <a:lumMod val="95000"/>
                    <a:lumOff val="5000"/>
                  </a:schemeClr>
                </a:solidFill>
              </a:rPr>
              <a:t>：数据是独立于软件的一个实体</a:t>
            </a:r>
            <a:endParaRPr lang="zh-CN" altLang="en-US">
              <a:solidFill>
                <a:schemeClr val="tx1">
                  <a:lumMod val="95000"/>
                  <a:lumOff val="5000"/>
                </a:schemeClr>
              </a:solidFill>
            </a:endParaRPr>
          </a:p>
          <a:p>
            <a:pPr lvl="1"/>
            <a:r>
              <a:rPr lang="zh-CN" altLang="en-US">
                <a:solidFill>
                  <a:schemeClr val="tx1">
                    <a:lumMod val="95000"/>
                    <a:lumOff val="5000"/>
                  </a:schemeClr>
                </a:solidFill>
              </a:rPr>
              <a:t>用户</a:t>
            </a:r>
            <a:endParaRPr lang="zh-CN" altLang="en-US">
              <a:solidFill>
                <a:schemeClr val="tx1">
                  <a:lumMod val="95000"/>
                  <a:lumOff val="5000"/>
                </a:schemeClr>
              </a:solidFill>
            </a:endParaRPr>
          </a:p>
          <a:p>
            <a:pPr lvl="2"/>
            <a:r>
              <a:rPr lang="zh-CN" altLang="en-US" sz="2000">
                <a:solidFill>
                  <a:schemeClr val="tx1">
                    <a:lumMod val="95000"/>
                    <a:lumOff val="5000"/>
                  </a:schemeClr>
                </a:solidFill>
              </a:rPr>
              <a:t>最终用户：数据库管理员</a:t>
            </a:r>
            <a:r>
              <a:rPr lang="en-US" altLang="zh-CN" sz="2000">
                <a:solidFill>
                  <a:schemeClr val="tx1">
                    <a:lumMod val="95000"/>
                    <a:lumOff val="5000"/>
                  </a:schemeClr>
                </a:solidFill>
              </a:rPr>
              <a:t>DBA</a:t>
            </a:r>
            <a:r>
              <a:rPr lang="zh-CN" altLang="en-US" sz="2000">
                <a:solidFill>
                  <a:schemeClr val="tx1">
                    <a:lumMod val="95000"/>
                    <a:lumOff val="5000"/>
                  </a:schemeClr>
                </a:solidFill>
              </a:rPr>
              <a:t>和普通用户</a:t>
            </a:r>
            <a:endParaRPr lang="zh-CN" altLang="en-US" sz="2000">
              <a:solidFill>
                <a:schemeClr val="tx1">
                  <a:lumMod val="95000"/>
                  <a:lumOff val="5000"/>
                </a:schemeClr>
              </a:solidFill>
            </a:endParaRPr>
          </a:p>
          <a:p>
            <a:pPr lvl="2"/>
            <a:r>
              <a:rPr lang="zh-CN" altLang="en-US" sz="2000">
                <a:solidFill>
                  <a:schemeClr val="tx1">
                    <a:lumMod val="95000"/>
                    <a:lumOff val="5000"/>
                  </a:schemeClr>
                </a:solidFill>
              </a:rPr>
              <a:t>应用程序</a:t>
            </a:r>
            <a:endParaRPr lang="zh-CN" altLang="en-US">
              <a:solidFill>
                <a:schemeClr val="tx1">
                  <a:lumMod val="95000"/>
                  <a:lumOff val="5000"/>
                </a:schemeClr>
              </a:solidFill>
            </a:endParaRPr>
          </a:p>
          <a:p>
            <a:pPr lvl="1"/>
            <a:r>
              <a:rPr lang="zh-CN" altLang="en-US">
                <a:solidFill>
                  <a:schemeClr val="tx1">
                    <a:lumMod val="95000"/>
                    <a:lumOff val="5000"/>
                  </a:schemeClr>
                </a:solidFill>
              </a:rPr>
              <a:t>规程</a:t>
            </a:r>
            <a:endParaRPr lang="zh-CN" altLang="en-US">
              <a:solidFill>
                <a:schemeClr val="tx1">
                  <a:lumMod val="95000"/>
                  <a:lumOff val="5000"/>
                </a:schemeClr>
              </a:solidFill>
            </a:endParaRPr>
          </a:p>
        </p:txBody>
      </p:sp>
      <p:pic>
        <p:nvPicPr>
          <p:cNvPr id="4" name="图片 3"/>
          <p:cNvPicPr>
            <a:picLocks noChangeAspect="1"/>
          </p:cNvPicPr>
          <p:nvPr/>
        </p:nvPicPr>
        <p:blipFill>
          <a:blip r:embed="rId1"/>
          <a:stretch>
            <a:fillRect/>
          </a:stretch>
        </p:blipFill>
        <p:spPr>
          <a:xfrm>
            <a:off x="5672455" y="4881245"/>
            <a:ext cx="5419725" cy="1666875"/>
          </a:xfrm>
          <a:prstGeom prst="rect">
            <a:avLst/>
          </a:prstGeom>
        </p:spPr>
      </p:pic>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数据库体系结构</a:t>
            </a:r>
            <a:endParaRPr lang="zh-CN" altLang="en-US"/>
          </a:p>
        </p:txBody>
      </p:sp>
      <p:sp>
        <p:nvSpPr>
          <p:cNvPr id="3" name="内容占位符 2"/>
          <p:cNvSpPr>
            <a:spLocks noGrp="1"/>
          </p:cNvSpPr>
          <p:nvPr>
            <p:ph idx="1"/>
          </p:nvPr>
        </p:nvSpPr>
        <p:spPr>
          <a:xfrm>
            <a:off x="838200" y="1515110"/>
            <a:ext cx="10515600" cy="4662170"/>
          </a:xfrm>
        </p:spPr>
        <p:txBody>
          <a:bodyPr>
            <a:normAutofit lnSpcReduction="10000"/>
          </a:bodyPr>
          <a:p>
            <a:r>
              <a:rPr lang="zh-CN" altLang="en-US">
                <a:solidFill>
                  <a:schemeClr val="tx1">
                    <a:lumMod val="95000"/>
                    <a:lumOff val="5000"/>
                  </a:schemeClr>
                </a:solidFill>
              </a:rPr>
              <a:t>美国国家标准协会</a:t>
            </a:r>
            <a:r>
              <a:rPr lang="en-US" altLang="zh-CN">
                <a:solidFill>
                  <a:schemeClr val="tx1">
                    <a:lumMod val="95000"/>
                    <a:lumOff val="5000"/>
                  </a:schemeClr>
                </a:solidFill>
              </a:rPr>
              <a:t>/</a:t>
            </a:r>
            <a:r>
              <a:rPr lang="zh-CN" altLang="en-US">
                <a:solidFill>
                  <a:schemeClr val="tx1">
                    <a:lumMod val="95000"/>
                    <a:lumOff val="5000"/>
                  </a:schemeClr>
                </a:solidFill>
              </a:rPr>
              <a:t>标准计划和需求委员会（</a:t>
            </a:r>
            <a:r>
              <a:rPr lang="en-US" altLang="zh-CN">
                <a:solidFill>
                  <a:srgbClr val="FF0000"/>
                </a:solidFill>
              </a:rPr>
              <a:t>ANSI</a:t>
            </a:r>
            <a:r>
              <a:rPr lang="en-US" altLang="zh-CN">
                <a:solidFill>
                  <a:schemeClr val="tx1">
                    <a:lumMod val="95000"/>
                    <a:lumOff val="5000"/>
                  </a:schemeClr>
                </a:solidFill>
              </a:rPr>
              <a:t>/SPARC</a:t>
            </a:r>
            <a:r>
              <a:rPr lang="zh-CN" altLang="en-US">
                <a:solidFill>
                  <a:schemeClr val="tx1">
                    <a:lumMod val="95000"/>
                    <a:lumOff val="5000"/>
                  </a:schemeClr>
                </a:solidFill>
              </a:rPr>
              <a:t>）为数据库管理系统建立了三层体系结构：内层、概念层和外层</a:t>
            </a:r>
            <a:endParaRPr lang="zh-CN" altLang="en-US">
              <a:solidFill>
                <a:schemeClr val="tx1">
                  <a:lumMod val="95000"/>
                  <a:lumOff val="5000"/>
                </a:schemeClr>
              </a:solidFill>
            </a:endParaRPr>
          </a:p>
          <a:p>
            <a:endParaRPr lang="en-US" altLang="zh-CN">
              <a:solidFill>
                <a:schemeClr val="tx1">
                  <a:lumMod val="95000"/>
                  <a:lumOff val="5000"/>
                </a:schemeClr>
              </a:solidFill>
            </a:endParaRPr>
          </a:p>
          <a:p>
            <a:pPr marL="0" indent="0">
              <a:buNone/>
            </a:pPr>
            <a:endParaRPr lang="zh-CN" altLang="en-US">
              <a:solidFill>
                <a:schemeClr val="tx1">
                  <a:lumMod val="95000"/>
                  <a:lumOff val="5000"/>
                </a:schemeClr>
              </a:solidFill>
            </a:endParaRPr>
          </a:p>
        </p:txBody>
      </p:sp>
      <p:pic>
        <p:nvPicPr>
          <p:cNvPr id="6" name="图片 5"/>
          <p:cNvPicPr>
            <a:picLocks noChangeAspect="1"/>
          </p:cNvPicPr>
          <p:nvPr/>
        </p:nvPicPr>
        <p:blipFill>
          <a:blip r:embed="rId1"/>
          <a:stretch>
            <a:fillRect/>
          </a:stretch>
        </p:blipFill>
        <p:spPr>
          <a:xfrm>
            <a:off x="4064635" y="2527935"/>
            <a:ext cx="3609975" cy="4200525"/>
          </a:xfrm>
          <a:prstGeom prst="rect">
            <a:avLst/>
          </a:prstGeom>
        </p:spPr>
      </p:pic>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数据库体系结构</a:t>
            </a:r>
            <a:endParaRPr lang="zh-CN" altLang="en-US"/>
          </a:p>
        </p:txBody>
      </p:sp>
      <p:sp>
        <p:nvSpPr>
          <p:cNvPr id="3" name="内容占位符 2"/>
          <p:cNvSpPr>
            <a:spLocks noGrp="1"/>
          </p:cNvSpPr>
          <p:nvPr>
            <p:ph idx="1"/>
          </p:nvPr>
        </p:nvSpPr>
        <p:spPr>
          <a:xfrm>
            <a:off x="838200" y="1515110"/>
            <a:ext cx="10515600" cy="4662170"/>
          </a:xfrm>
        </p:spPr>
        <p:txBody>
          <a:bodyPr>
            <a:normAutofit lnSpcReduction="10000"/>
          </a:bodyPr>
          <a:p>
            <a:r>
              <a:rPr lang="zh-CN">
                <a:solidFill>
                  <a:srgbClr val="FF0000"/>
                </a:solidFill>
              </a:rPr>
              <a:t>内层</a:t>
            </a:r>
            <a:r>
              <a:rPr lang="zh-CN">
                <a:solidFill>
                  <a:schemeClr val="tx1">
                    <a:lumMod val="95000"/>
                    <a:lumOff val="5000"/>
                  </a:schemeClr>
                </a:solidFill>
              </a:rPr>
              <a:t>：决定了数据在存储设备中的实际位置，处理底层的数据存取方法和如何在存储设备间传输字节，内层直接与硬件交互</a:t>
            </a:r>
            <a:endParaRPr lang="zh-CN">
              <a:solidFill>
                <a:schemeClr val="tx1">
                  <a:lumMod val="95000"/>
                  <a:lumOff val="5000"/>
                </a:schemeClr>
              </a:solidFill>
            </a:endParaRPr>
          </a:p>
          <a:p>
            <a:endParaRPr lang="zh-CN" altLang="zh-CN">
              <a:solidFill>
                <a:schemeClr val="tx1">
                  <a:lumMod val="95000"/>
                  <a:lumOff val="5000"/>
                </a:schemeClr>
              </a:solidFill>
            </a:endParaRPr>
          </a:p>
          <a:p>
            <a:r>
              <a:rPr lang="zh-CN">
                <a:solidFill>
                  <a:srgbClr val="FF0000"/>
                </a:solidFill>
              </a:rPr>
              <a:t>概念层</a:t>
            </a:r>
            <a:r>
              <a:rPr lang="zh-CN">
                <a:solidFill>
                  <a:schemeClr val="tx1">
                    <a:lumMod val="95000"/>
                    <a:lumOff val="5000"/>
                  </a:schemeClr>
                </a:solidFill>
              </a:rPr>
              <a:t>：定义数据的</a:t>
            </a:r>
            <a:r>
              <a:rPr lang="zh-CN">
                <a:solidFill>
                  <a:srgbClr val="FF0000"/>
                </a:solidFill>
              </a:rPr>
              <a:t>逻辑视图</a:t>
            </a:r>
            <a:r>
              <a:rPr lang="en-US" altLang="zh-CN">
                <a:solidFill>
                  <a:schemeClr val="tx1">
                    <a:lumMod val="95000"/>
                    <a:lumOff val="5000"/>
                  </a:schemeClr>
                </a:solidFill>
              </a:rPr>
              <a:t>DBMS</a:t>
            </a:r>
            <a:r>
              <a:rPr lang="zh-CN" altLang="en-US">
                <a:solidFill>
                  <a:schemeClr val="tx1">
                    <a:lumMod val="95000"/>
                    <a:lumOff val="5000"/>
                  </a:schemeClr>
                </a:solidFill>
              </a:rPr>
              <a:t>的主要功能（如</a:t>
            </a:r>
            <a:r>
              <a:rPr lang="zh-CN" altLang="en-US">
                <a:solidFill>
                  <a:srgbClr val="FF0000"/>
                </a:solidFill>
              </a:rPr>
              <a:t>增删改查</a:t>
            </a:r>
            <a:r>
              <a:rPr lang="zh-CN" altLang="en-US">
                <a:solidFill>
                  <a:schemeClr val="tx1">
                    <a:lumMod val="95000"/>
                    <a:lumOff val="5000"/>
                  </a:schemeClr>
                </a:solidFill>
              </a:rPr>
              <a:t>）都在该层，概念层是中介层，使得用户不必与内层打交道</a:t>
            </a:r>
            <a:endParaRPr lang="zh-CN" altLang="en-US">
              <a:solidFill>
                <a:schemeClr val="tx1">
                  <a:lumMod val="95000"/>
                  <a:lumOff val="5000"/>
                </a:schemeClr>
              </a:solidFill>
            </a:endParaRPr>
          </a:p>
          <a:p>
            <a:endParaRPr lang="zh-CN" altLang="en-US">
              <a:solidFill>
                <a:schemeClr val="tx1">
                  <a:lumMod val="95000"/>
                  <a:lumOff val="5000"/>
                </a:schemeClr>
              </a:solidFill>
            </a:endParaRPr>
          </a:p>
          <a:p>
            <a:r>
              <a:rPr lang="zh-CN" altLang="en-US">
                <a:solidFill>
                  <a:srgbClr val="FF0000"/>
                </a:solidFill>
              </a:rPr>
              <a:t>外层</a:t>
            </a:r>
            <a:r>
              <a:rPr lang="zh-CN" altLang="en-US">
                <a:solidFill>
                  <a:schemeClr val="tx1">
                    <a:lumMod val="95000"/>
                    <a:lumOff val="5000"/>
                  </a:schemeClr>
                </a:solidFill>
              </a:rPr>
              <a:t>：直接与用户（最终用户或应用程序）交互，将来自概念层的数据转化为用户熟悉的格式和视图</a:t>
            </a:r>
            <a:endParaRPr lang="en-US" altLang="zh-CN">
              <a:solidFill>
                <a:schemeClr val="tx1">
                  <a:lumMod val="95000"/>
                  <a:lumOff val="5000"/>
                </a:schemeClr>
              </a:solidFill>
            </a:endParaRPr>
          </a:p>
          <a:p>
            <a:pPr marL="0" indent="0">
              <a:buNone/>
            </a:pPr>
            <a:endParaRPr lang="zh-CN" altLang="en-US">
              <a:solidFill>
                <a:schemeClr val="tx1">
                  <a:lumMod val="95000"/>
                  <a:lumOff val="5000"/>
                </a:schemeClr>
              </a:solidFill>
            </a:endParaRP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数据库模型</a:t>
            </a:r>
            <a:endParaRPr lang="zh-CN" altLang="en-US"/>
          </a:p>
        </p:txBody>
      </p:sp>
      <p:sp>
        <p:nvSpPr>
          <p:cNvPr id="3" name="内容占位符 2"/>
          <p:cNvSpPr>
            <a:spLocks noGrp="1"/>
          </p:cNvSpPr>
          <p:nvPr>
            <p:ph idx="1"/>
          </p:nvPr>
        </p:nvSpPr>
        <p:spPr>
          <a:xfrm>
            <a:off x="838200" y="1515110"/>
            <a:ext cx="10515600" cy="4662170"/>
          </a:xfrm>
        </p:spPr>
        <p:txBody>
          <a:bodyPr>
            <a:normAutofit/>
          </a:bodyPr>
          <a:p>
            <a:r>
              <a:rPr lang="zh-CN" altLang="en-US">
                <a:solidFill>
                  <a:schemeClr val="tx1">
                    <a:lumMod val="95000"/>
                    <a:lumOff val="5000"/>
                  </a:schemeClr>
                </a:solidFill>
              </a:rPr>
              <a:t>数据库模型定义了数据的逻辑设计，描述了不同数据之间的联系，</a:t>
            </a:r>
            <a:endParaRPr lang="zh-CN" altLang="en-US">
              <a:solidFill>
                <a:schemeClr val="tx1">
                  <a:lumMod val="95000"/>
                  <a:lumOff val="5000"/>
                </a:schemeClr>
              </a:solidFill>
            </a:endParaRPr>
          </a:p>
          <a:p>
            <a:endParaRPr lang="zh-CN" altLang="en-US">
              <a:solidFill>
                <a:schemeClr val="tx1">
                  <a:lumMod val="95000"/>
                  <a:lumOff val="5000"/>
                </a:schemeClr>
              </a:solidFill>
            </a:endParaRPr>
          </a:p>
          <a:p>
            <a:r>
              <a:rPr lang="zh-CN" altLang="en-US">
                <a:solidFill>
                  <a:schemeClr val="tx1">
                    <a:lumMod val="95000"/>
                    <a:lumOff val="5000"/>
                  </a:schemeClr>
                </a:solidFill>
              </a:rPr>
              <a:t>在数据库发展史中，使用过三种数据库模型</a:t>
            </a:r>
            <a:endParaRPr lang="zh-CN" altLang="en-US">
              <a:solidFill>
                <a:schemeClr val="tx1">
                  <a:lumMod val="95000"/>
                  <a:lumOff val="5000"/>
                </a:schemeClr>
              </a:solidFill>
            </a:endParaRPr>
          </a:p>
          <a:p>
            <a:pPr lvl="1"/>
            <a:r>
              <a:rPr lang="zh-CN" altLang="en-US">
                <a:solidFill>
                  <a:schemeClr val="tx1">
                    <a:lumMod val="95000"/>
                    <a:lumOff val="5000"/>
                  </a:schemeClr>
                </a:solidFill>
              </a:rPr>
              <a:t>层次模型</a:t>
            </a:r>
            <a:endParaRPr lang="zh-CN" altLang="en-US">
              <a:solidFill>
                <a:schemeClr val="tx1">
                  <a:lumMod val="95000"/>
                  <a:lumOff val="5000"/>
                </a:schemeClr>
              </a:solidFill>
            </a:endParaRPr>
          </a:p>
          <a:p>
            <a:pPr lvl="1"/>
            <a:r>
              <a:rPr lang="zh-CN" altLang="en-US">
                <a:solidFill>
                  <a:schemeClr val="tx1">
                    <a:lumMod val="95000"/>
                    <a:lumOff val="5000"/>
                  </a:schemeClr>
                </a:solidFill>
              </a:rPr>
              <a:t>网状模型</a:t>
            </a:r>
            <a:endParaRPr lang="zh-CN" altLang="en-US">
              <a:solidFill>
                <a:schemeClr val="tx1">
                  <a:lumMod val="95000"/>
                  <a:lumOff val="5000"/>
                </a:schemeClr>
              </a:solidFill>
            </a:endParaRPr>
          </a:p>
          <a:p>
            <a:pPr lvl="1"/>
            <a:r>
              <a:rPr lang="zh-CN" altLang="en-US">
                <a:solidFill>
                  <a:srgbClr val="FF0000"/>
                </a:solidFill>
              </a:rPr>
              <a:t>关系模型</a:t>
            </a:r>
            <a:r>
              <a:rPr lang="en-US" altLang="zh-CN">
                <a:solidFill>
                  <a:schemeClr val="tx1">
                    <a:lumMod val="95000"/>
                    <a:lumOff val="5000"/>
                  </a:schemeClr>
                </a:solidFill>
              </a:rPr>
              <a:t>	</a:t>
            </a:r>
            <a:endParaRPr lang="en-US" altLang="zh-CN">
              <a:solidFill>
                <a:schemeClr val="tx1">
                  <a:lumMod val="95000"/>
                  <a:lumOff val="5000"/>
                </a:schemeClr>
              </a:solidFill>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数据库模型</a:t>
            </a:r>
            <a:endParaRPr lang="zh-CN" altLang="en-US"/>
          </a:p>
        </p:txBody>
      </p:sp>
      <p:sp>
        <p:nvSpPr>
          <p:cNvPr id="3" name="内容占位符 2"/>
          <p:cNvSpPr>
            <a:spLocks noGrp="1"/>
          </p:cNvSpPr>
          <p:nvPr>
            <p:ph idx="1"/>
          </p:nvPr>
        </p:nvSpPr>
        <p:spPr>
          <a:xfrm>
            <a:off x="838200" y="1515110"/>
            <a:ext cx="10515600" cy="4662170"/>
          </a:xfrm>
        </p:spPr>
        <p:txBody>
          <a:bodyPr>
            <a:normAutofit/>
          </a:bodyPr>
          <a:p>
            <a:r>
              <a:rPr lang="zh-CN">
                <a:solidFill>
                  <a:schemeClr val="tx1">
                    <a:lumMod val="95000"/>
                    <a:lumOff val="5000"/>
                  </a:schemeClr>
                </a:solidFill>
              </a:rPr>
              <a:t>层次模型：数据被组织成一棵倒置的树，每个</a:t>
            </a:r>
            <a:r>
              <a:rPr lang="zh-CN">
                <a:solidFill>
                  <a:srgbClr val="FF0000"/>
                </a:solidFill>
              </a:rPr>
              <a:t>实体</a:t>
            </a:r>
            <a:r>
              <a:rPr lang="zh-CN">
                <a:solidFill>
                  <a:schemeClr val="tx1">
                    <a:lumMod val="95000"/>
                    <a:lumOff val="5000"/>
                  </a:schemeClr>
                </a:solidFill>
              </a:rPr>
              <a:t>可以有不同的节点，但只能有一个双亲，层次的最顶端有一个实体，称为根。</a:t>
            </a:r>
            <a:endParaRPr lang="zh-CN">
              <a:solidFill>
                <a:schemeClr val="tx1">
                  <a:lumMod val="95000"/>
                  <a:lumOff val="5000"/>
                </a:schemeClr>
              </a:solidFill>
            </a:endParaRPr>
          </a:p>
          <a:p>
            <a:r>
              <a:rPr lang="zh-CN">
                <a:solidFill>
                  <a:srgbClr val="FF0000"/>
                </a:solidFill>
              </a:rPr>
              <a:t>层次模型已过时，不再描述</a:t>
            </a:r>
            <a:endParaRPr lang="zh-CN">
              <a:solidFill>
                <a:srgbClr val="FF0000"/>
              </a:solidFill>
            </a:endParaRPr>
          </a:p>
        </p:txBody>
      </p:sp>
      <p:pic>
        <p:nvPicPr>
          <p:cNvPr id="4" name="图片 3"/>
          <p:cNvPicPr>
            <a:picLocks noChangeAspect="1"/>
          </p:cNvPicPr>
          <p:nvPr/>
        </p:nvPicPr>
        <p:blipFill>
          <a:blip r:embed="rId1"/>
          <a:stretch>
            <a:fillRect/>
          </a:stretch>
        </p:blipFill>
        <p:spPr>
          <a:xfrm>
            <a:off x="2409825" y="3394710"/>
            <a:ext cx="7372350" cy="2609850"/>
          </a:xfrm>
          <a:prstGeom prst="rect">
            <a:avLst/>
          </a:prstGeom>
        </p:spPr>
      </p:pic>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数据库模型</a:t>
            </a:r>
            <a:endParaRPr lang="zh-CN" altLang="en-US"/>
          </a:p>
        </p:txBody>
      </p:sp>
      <p:sp>
        <p:nvSpPr>
          <p:cNvPr id="3" name="内容占位符 2"/>
          <p:cNvSpPr>
            <a:spLocks noGrp="1"/>
          </p:cNvSpPr>
          <p:nvPr>
            <p:ph idx="1"/>
          </p:nvPr>
        </p:nvSpPr>
        <p:spPr>
          <a:xfrm>
            <a:off x="838200" y="1515110"/>
            <a:ext cx="10515600" cy="4662170"/>
          </a:xfrm>
        </p:spPr>
        <p:txBody>
          <a:bodyPr>
            <a:normAutofit/>
          </a:bodyPr>
          <a:p>
            <a:r>
              <a:rPr lang="zh-CN">
                <a:solidFill>
                  <a:schemeClr val="tx1">
                    <a:lumMod val="95000"/>
                    <a:lumOff val="5000"/>
                  </a:schemeClr>
                </a:solidFill>
              </a:rPr>
              <a:t>网状模型：</a:t>
            </a:r>
            <a:r>
              <a:rPr lang="zh-CN">
                <a:solidFill>
                  <a:srgbClr val="FF0000"/>
                </a:solidFill>
              </a:rPr>
              <a:t>实体</a:t>
            </a:r>
            <a:r>
              <a:rPr lang="zh-CN">
                <a:solidFill>
                  <a:schemeClr val="tx1">
                    <a:lumMod val="95000"/>
                    <a:lumOff val="5000"/>
                  </a:schemeClr>
                </a:solidFill>
              </a:rPr>
              <a:t>通过</a:t>
            </a:r>
            <a:r>
              <a:rPr lang="zh-CN">
                <a:solidFill>
                  <a:srgbClr val="FF0000"/>
                </a:solidFill>
              </a:rPr>
              <a:t>图</a:t>
            </a:r>
            <a:r>
              <a:rPr lang="zh-CN">
                <a:solidFill>
                  <a:schemeClr val="tx1">
                    <a:lumMod val="95000"/>
                    <a:lumOff val="5000"/>
                  </a:schemeClr>
                </a:solidFill>
              </a:rPr>
              <a:t>来组织。图中的部分实体可以通过多条路径来访问</a:t>
            </a:r>
            <a:endParaRPr lang="zh-CN">
              <a:solidFill>
                <a:schemeClr val="tx1">
                  <a:lumMod val="95000"/>
                  <a:lumOff val="5000"/>
                </a:schemeClr>
              </a:solidFill>
            </a:endParaRPr>
          </a:p>
          <a:p>
            <a:r>
              <a:rPr lang="zh-CN">
                <a:solidFill>
                  <a:srgbClr val="FF0000"/>
                </a:solidFill>
              </a:rPr>
              <a:t>网状模型已过时，不再描述</a:t>
            </a:r>
            <a:endParaRPr lang="zh-CN">
              <a:solidFill>
                <a:srgbClr val="FF0000"/>
              </a:solidFill>
            </a:endParaRPr>
          </a:p>
        </p:txBody>
      </p:sp>
      <p:pic>
        <p:nvPicPr>
          <p:cNvPr id="5" name="图片 4"/>
          <p:cNvPicPr>
            <a:picLocks noChangeAspect="1"/>
          </p:cNvPicPr>
          <p:nvPr/>
        </p:nvPicPr>
        <p:blipFill>
          <a:blip r:embed="rId1"/>
          <a:stretch>
            <a:fillRect/>
          </a:stretch>
        </p:blipFill>
        <p:spPr>
          <a:xfrm>
            <a:off x="2680970" y="3153410"/>
            <a:ext cx="6829425" cy="2695575"/>
          </a:xfrm>
          <a:prstGeom prst="rect">
            <a:avLst/>
          </a:prstGeom>
        </p:spPr>
      </p:pic>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r>
              <a:rPr lang="zh-CN">
                <a:solidFill>
                  <a:schemeClr val="tx1">
                    <a:lumMod val="95000"/>
                    <a:lumOff val="5000"/>
                  </a:schemeClr>
                </a:solidFill>
              </a:rPr>
              <a:t>在关系数据库模型中，数据是通过</a:t>
            </a:r>
            <a:r>
              <a:rPr lang="zh-CN">
                <a:solidFill>
                  <a:srgbClr val="FF0000"/>
                </a:solidFill>
              </a:rPr>
              <a:t>关系的集合</a:t>
            </a:r>
            <a:r>
              <a:rPr lang="zh-CN">
                <a:solidFill>
                  <a:schemeClr val="tx1">
                    <a:lumMod val="95000"/>
                    <a:lumOff val="5000"/>
                  </a:schemeClr>
                </a:solidFill>
              </a:rPr>
              <a:t>来表示的，从表面上看，</a:t>
            </a:r>
            <a:r>
              <a:rPr lang="zh-CN">
                <a:solidFill>
                  <a:srgbClr val="FF0000"/>
                </a:solidFill>
              </a:rPr>
              <a:t>关系就是二维表</a:t>
            </a:r>
            <a:r>
              <a:rPr lang="zh-CN">
                <a:solidFill>
                  <a:schemeClr val="tx1">
                    <a:lumMod val="95000"/>
                    <a:lumOff val="5000"/>
                  </a:schemeClr>
                </a:solidFill>
              </a:rPr>
              <a:t>，数据的外部视图是关系和表的集合，但不代表数据以表的形式存储，数据的物理存储与数据的逻辑组织方式毫无关系</a:t>
            </a:r>
            <a:endParaRPr lang="zh-CN">
              <a:solidFill>
                <a:schemeClr val="tx1">
                  <a:lumMod val="95000"/>
                  <a:lumOff val="5000"/>
                </a:schemeClr>
              </a:solidFill>
            </a:endParaRPr>
          </a:p>
          <a:p>
            <a:endParaRPr lang="zh-CN">
              <a:solidFill>
                <a:srgbClr val="FF0000"/>
              </a:solidFill>
            </a:endParaRPr>
          </a:p>
          <a:p>
            <a:r>
              <a:rPr lang="zh-CN">
                <a:solidFill>
                  <a:schemeClr val="tx1"/>
                </a:solidFill>
              </a:rPr>
              <a:t>关系的特征</a:t>
            </a:r>
            <a:endParaRPr lang="zh-CN">
              <a:solidFill>
                <a:schemeClr val="tx1"/>
              </a:solidFill>
            </a:endParaRPr>
          </a:p>
          <a:p>
            <a:pPr lvl="1"/>
            <a:r>
              <a:rPr lang="zh-CN">
                <a:solidFill>
                  <a:srgbClr val="FF0000"/>
                </a:solidFill>
              </a:rPr>
              <a:t>名称</a:t>
            </a:r>
            <a:r>
              <a:rPr lang="zh-CN">
                <a:solidFill>
                  <a:schemeClr val="tx1"/>
                </a:solidFill>
              </a:rPr>
              <a:t>：每种关系都有唯一的名称</a:t>
            </a:r>
            <a:endParaRPr lang="zh-CN">
              <a:solidFill>
                <a:schemeClr val="tx1"/>
              </a:solidFill>
            </a:endParaRPr>
          </a:p>
          <a:p>
            <a:pPr lvl="1"/>
            <a:r>
              <a:rPr lang="zh-CN">
                <a:solidFill>
                  <a:srgbClr val="FF0000"/>
                </a:solidFill>
              </a:rPr>
              <a:t>属性</a:t>
            </a:r>
            <a:r>
              <a:rPr lang="zh-CN">
                <a:solidFill>
                  <a:schemeClr val="tx1"/>
                </a:solidFill>
              </a:rPr>
              <a:t>：关系中的每一列都称为属性，属性在表中是列的头，关系中属性的总数称为关系的</a:t>
            </a:r>
            <a:r>
              <a:rPr lang="zh-CN">
                <a:solidFill>
                  <a:srgbClr val="FF0000"/>
                </a:solidFill>
              </a:rPr>
              <a:t>度</a:t>
            </a:r>
            <a:endParaRPr lang="zh-CN">
              <a:solidFill>
                <a:schemeClr val="tx1"/>
              </a:solidFill>
            </a:endParaRPr>
          </a:p>
          <a:p>
            <a:pPr lvl="1"/>
            <a:r>
              <a:rPr lang="zh-CN">
                <a:solidFill>
                  <a:srgbClr val="FF0000"/>
                </a:solidFill>
              </a:rPr>
              <a:t>元组</a:t>
            </a:r>
            <a:r>
              <a:rPr lang="zh-CN">
                <a:solidFill>
                  <a:schemeClr val="tx1"/>
                </a:solidFill>
              </a:rPr>
              <a:t>：关系中的行叫做元组，元组定义了一组属性值</a:t>
            </a:r>
            <a:endParaRPr lang="zh-CN">
              <a:solidFill>
                <a:schemeClr val="tx1"/>
              </a:solidFill>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pic>
        <p:nvPicPr>
          <p:cNvPr id="4" name="内容占位符 3"/>
          <p:cNvPicPr>
            <a:picLocks noChangeAspect="1"/>
          </p:cNvPicPr>
          <p:nvPr>
            <p:ph idx="1"/>
          </p:nvPr>
        </p:nvPicPr>
        <p:blipFill>
          <a:blip r:embed="rId1"/>
          <a:stretch>
            <a:fillRect/>
          </a:stretch>
        </p:blipFill>
        <p:spPr>
          <a:xfrm>
            <a:off x="3752215" y="2438400"/>
            <a:ext cx="4686300" cy="2990850"/>
          </a:xfrm>
          <a:prstGeom prst="rect">
            <a:avLst/>
          </a:prstGeom>
        </p:spPr>
      </p:pic>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lnSpcReduction="10000"/>
          </a:bodyPr>
          <a:p>
            <a:r>
              <a:rPr lang="zh-CN">
                <a:solidFill>
                  <a:schemeClr val="tx1"/>
                </a:solidFill>
              </a:rPr>
              <a:t>关系的操作</a:t>
            </a:r>
            <a:endParaRPr lang="zh-CN">
              <a:solidFill>
                <a:schemeClr val="tx1"/>
              </a:solidFill>
            </a:endParaRPr>
          </a:p>
          <a:p>
            <a:pPr lvl="1"/>
            <a:r>
              <a:rPr lang="zh-CN">
                <a:solidFill>
                  <a:srgbClr val="FF0000"/>
                </a:solidFill>
              </a:rPr>
              <a:t>插入、删除、更新、选择</a:t>
            </a:r>
            <a:r>
              <a:rPr lang="en-US" altLang="zh-CN">
                <a:solidFill>
                  <a:srgbClr val="FF0000"/>
                </a:solidFill>
              </a:rPr>
              <a:t>/</a:t>
            </a:r>
            <a:r>
              <a:rPr lang="zh-CN" altLang="en-US">
                <a:solidFill>
                  <a:srgbClr val="FF0000"/>
                </a:solidFill>
              </a:rPr>
              <a:t>查询</a:t>
            </a:r>
            <a:r>
              <a:rPr lang="zh-CN">
                <a:solidFill>
                  <a:srgbClr val="FF0000"/>
                </a:solidFill>
              </a:rPr>
              <a:t>、投影</a:t>
            </a:r>
            <a:r>
              <a:rPr lang="zh-CN">
                <a:solidFill>
                  <a:schemeClr val="tx1"/>
                </a:solidFill>
              </a:rPr>
              <a:t>、连接、并、交、差</a:t>
            </a:r>
            <a:endParaRPr lang="zh-CN">
              <a:solidFill>
                <a:schemeClr val="tx1"/>
              </a:solidFill>
            </a:endParaRPr>
          </a:p>
          <a:p>
            <a:pPr lvl="1"/>
            <a:r>
              <a:rPr lang="zh-CN" altLang="en-US">
                <a:solidFill>
                  <a:schemeClr val="tx1"/>
                </a:solidFill>
              </a:rPr>
              <a:t>这些操作通过数据库查询语言</a:t>
            </a:r>
            <a:r>
              <a:rPr lang="en-US" altLang="zh-CN">
                <a:solidFill>
                  <a:srgbClr val="FF0000"/>
                </a:solidFill>
              </a:rPr>
              <a:t>SQL</a:t>
            </a:r>
            <a:r>
              <a:rPr lang="zh-CN" altLang="en-US">
                <a:solidFill>
                  <a:schemeClr val="tx1"/>
                </a:solidFill>
              </a:rPr>
              <a:t>（</a:t>
            </a:r>
            <a:r>
              <a:rPr lang="zh-CN" altLang="en-US">
                <a:solidFill>
                  <a:srgbClr val="FF0000"/>
                </a:solidFill>
              </a:rPr>
              <a:t>结构化查询语言</a:t>
            </a:r>
            <a:r>
              <a:rPr lang="zh-CN" altLang="en-US">
                <a:solidFill>
                  <a:schemeClr val="tx1"/>
                </a:solidFill>
              </a:rPr>
              <a:t>）来定义</a:t>
            </a:r>
            <a:endParaRPr lang="zh-CN" altLang="en-US">
              <a:solidFill>
                <a:schemeClr val="tx1"/>
              </a:solidFill>
            </a:endParaRPr>
          </a:p>
          <a:p>
            <a:pPr lvl="1"/>
            <a:endParaRPr lang="en-US" altLang="zh-CN">
              <a:solidFill>
                <a:schemeClr val="tx1"/>
              </a:solidFill>
            </a:endParaRPr>
          </a:p>
          <a:p>
            <a:pPr lvl="0" algn="l"/>
            <a:r>
              <a:rPr lang="zh-CN" altLang="en-US">
                <a:solidFill>
                  <a:schemeClr val="tx1"/>
                </a:solidFill>
              </a:rPr>
              <a:t>结构化查询语言（</a:t>
            </a:r>
            <a:r>
              <a:rPr lang="en-US" altLang="zh-CN">
                <a:solidFill>
                  <a:schemeClr val="tx1"/>
                </a:solidFill>
              </a:rPr>
              <a:t>SQL</a:t>
            </a:r>
            <a:r>
              <a:rPr lang="zh-CN" altLang="en-US">
                <a:solidFill>
                  <a:schemeClr val="tx1"/>
                </a:solidFill>
              </a:rPr>
              <a:t>）</a:t>
            </a:r>
            <a:endParaRPr lang="zh-CN" altLang="en-US">
              <a:solidFill>
                <a:schemeClr val="tx1"/>
              </a:solidFill>
            </a:endParaRPr>
          </a:p>
          <a:p>
            <a:pPr lvl="1" algn="l"/>
            <a:r>
              <a:rPr lang="en-US" altLang="zh-CN">
                <a:solidFill>
                  <a:schemeClr val="tx1"/>
                </a:solidFill>
              </a:rPr>
              <a:t>SQL</a:t>
            </a:r>
            <a:r>
              <a:rPr lang="zh-CN" altLang="en-US">
                <a:solidFill>
                  <a:schemeClr val="tx1"/>
                </a:solidFill>
              </a:rPr>
              <a:t>是</a:t>
            </a:r>
            <a:r>
              <a:rPr lang="en-US" altLang="zh-CN">
                <a:solidFill>
                  <a:schemeClr val="tx1"/>
                </a:solidFill>
              </a:rPr>
              <a:t>ANSI/ISO</a:t>
            </a:r>
            <a:r>
              <a:rPr lang="zh-CN" altLang="en-US">
                <a:solidFill>
                  <a:schemeClr val="tx1"/>
                </a:solidFill>
              </a:rPr>
              <a:t>用于关系数据库上的标准化语言，是一种描述性的语言</a:t>
            </a:r>
            <a:endParaRPr lang="zh-CN" altLang="en-US">
              <a:solidFill>
                <a:schemeClr val="tx1"/>
              </a:solidFill>
            </a:endParaRPr>
          </a:p>
          <a:p>
            <a:pPr lvl="1" algn="l"/>
            <a:endParaRPr lang="zh-CN" altLang="en-US">
              <a:solidFill>
                <a:schemeClr val="tx1"/>
              </a:solidFill>
            </a:endParaRPr>
          </a:p>
          <a:p>
            <a:pPr lvl="1" algn="l"/>
            <a:r>
              <a:rPr lang="en-US" altLang="zh-CN">
                <a:solidFill>
                  <a:schemeClr val="tx1"/>
                </a:solidFill>
              </a:rPr>
              <a:t>MYSQL   </a:t>
            </a:r>
            <a:endParaRPr lang="en-US" altLang="zh-CN">
              <a:solidFill>
                <a:schemeClr val="tx1"/>
              </a:solidFill>
            </a:endParaRPr>
          </a:p>
          <a:p>
            <a:pPr lvl="1" algn="l"/>
            <a:r>
              <a:rPr lang="en-US" altLang="zh-CN">
                <a:solidFill>
                  <a:schemeClr val="tx1"/>
                </a:solidFill>
              </a:rPr>
              <a:t>SQLServer </a:t>
            </a:r>
            <a:endParaRPr lang="en-US" altLang="zh-CN">
              <a:solidFill>
                <a:schemeClr val="tx1"/>
              </a:solidFill>
            </a:endParaRPr>
          </a:p>
          <a:p>
            <a:pPr lvl="1" algn="l"/>
            <a:r>
              <a:rPr lang="en-US" altLang="zh-CN">
                <a:solidFill>
                  <a:schemeClr val="tx1"/>
                </a:solidFill>
              </a:rPr>
              <a:t>Oracle</a:t>
            </a:r>
            <a:endParaRPr lang="en-US" altLang="zh-CN">
              <a:solidFill>
                <a:schemeClr val="tx1"/>
              </a:solidFill>
            </a:endParaRPr>
          </a:p>
          <a:p>
            <a:pPr lvl="1" algn="l"/>
            <a:r>
              <a:rPr lang="en-US" altLang="zh-CN">
                <a:solidFill>
                  <a:schemeClr val="tx1"/>
                </a:solidFill>
              </a:rPr>
              <a:t>......</a:t>
            </a:r>
            <a:endParaRPr lang="en-US" altLang="zh-CN">
              <a:solidFill>
                <a:schemeClr val="tx1"/>
              </a:solidFill>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pPr lvl="1" algn="l"/>
            <a:r>
              <a:rPr lang="zh-CN" altLang="en-US">
                <a:solidFill>
                  <a:schemeClr val="tx1"/>
                </a:solidFill>
              </a:rPr>
              <a:t>插入：是一元操作，应用于一个关系，作用是在表中插入新的元组</a:t>
            </a:r>
            <a:endParaRPr lang="zh-CN" altLang="en-US">
              <a:solidFill>
                <a:schemeClr val="tx1"/>
              </a:solidFill>
            </a:endParaRPr>
          </a:p>
          <a:p>
            <a:pPr lvl="2" algn="l"/>
            <a:r>
              <a:rPr lang="zh-CN" altLang="en-US" sz="2400">
                <a:solidFill>
                  <a:schemeClr val="tx1"/>
                </a:solidFill>
              </a:rPr>
              <a:t>格式：</a:t>
            </a:r>
            <a:r>
              <a:rPr lang="en-US" altLang="zh-CN" sz="2400">
                <a:solidFill>
                  <a:srgbClr val="FF0000"/>
                </a:solidFill>
              </a:rPr>
              <a:t>insert into </a:t>
            </a:r>
            <a:r>
              <a:rPr lang="en-US" altLang="zh-CN" sz="2400">
                <a:solidFill>
                  <a:schemeClr val="tx1"/>
                </a:solidFill>
              </a:rPr>
              <a:t>RELATION-NAME </a:t>
            </a:r>
            <a:r>
              <a:rPr lang="en-US" altLang="zh-CN" sz="2400">
                <a:solidFill>
                  <a:srgbClr val="FF0000"/>
                </a:solidFill>
              </a:rPr>
              <a:t>values</a:t>
            </a:r>
            <a:r>
              <a:rPr lang="en-US" altLang="zh-CN" sz="2400">
                <a:solidFill>
                  <a:schemeClr val="tx1"/>
                </a:solidFill>
              </a:rPr>
              <a:t>(xxx,xxx,xxx)</a:t>
            </a:r>
            <a:endParaRPr lang="en-US" altLang="zh-CN" sz="2400">
              <a:solidFill>
                <a:schemeClr val="tx1"/>
              </a:solidFill>
            </a:endParaRPr>
          </a:p>
          <a:p>
            <a:pPr lvl="2" algn="l"/>
            <a:endParaRPr lang="en-US" altLang="zh-CN">
              <a:solidFill>
                <a:schemeClr val="tx1"/>
              </a:solidFill>
            </a:endParaRPr>
          </a:p>
          <a:p>
            <a:pPr lvl="2" algn="l"/>
            <a:endParaRPr lang="zh-CN" altLang="en-US">
              <a:solidFill>
                <a:schemeClr val="tx1"/>
              </a:solidFill>
            </a:endParaRPr>
          </a:p>
          <a:p>
            <a:pPr marL="914400" lvl="2" indent="0" algn="l">
              <a:buNone/>
            </a:pPr>
            <a:endParaRPr lang="zh-CN" altLang="en-US">
              <a:solidFill>
                <a:schemeClr val="tx1"/>
              </a:solidFill>
            </a:endParaRPr>
          </a:p>
          <a:p>
            <a:pPr lvl="1" algn="l"/>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1914525" y="2915285"/>
            <a:ext cx="8362950" cy="2381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ltLang="en-US">
                <a:sym typeface="+mn-ea"/>
              </a:rPr>
              <a:t>可编程数据处理器</a:t>
            </a:r>
            <a:r>
              <a:rPr lang="en-US" altLang="zh-CN">
                <a:sym typeface="+mn-ea"/>
              </a:rPr>
              <a:t>-</a:t>
            </a:r>
            <a:r>
              <a:rPr lang="zh-CN" altLang="en-US">
                <a:sym typeface="+mn-ea"/>
              </a:rPr>
              <a:t>输出数据</a:t>
            </a:r>
            <a:endParaRPr lang="zh-CN" altLang="en-US">
              <a:sym typeface="+mn-ea"/>
            </a:endParaRPr>
          </a:p>
        </p:txBody>
      </p:sp>
      <p:sp>
        <p:nvSpPr>
          <p:cNvPr id="3" name="内容占位符 2"/>
          <p:cNvSpPr>
            <a:spLocks noGrp="1"/>
          </p:cNvSpPr>
          <p:nvPr>
            <p:ph idx="1"/>
          </p:nvPr>
        </p:nvSpPr>
        <p:spPr/>
        <p:txBody>
          <a:bodyPr>
            <a:normAutofit lnSpcReduction="10000"/>
          </a:bodyPr>
          <a:p>
            <a:pPr marL="0" indent="0">
              <a:buNone/>
            </a:pPr>
            <a:r>
              <a:rPr lang="zh-CN" altLang="en-US" sz="1800">
                <a:sym typeface="+mn-ea"/>
              </a:rPr>
              <a:t>输出数据：根据输入数据</a:t>
            </a:r>
            <a:r>
              <a:rPr lang="en-US" altLang="zh-CN" sz="1800">
                <a:sym typeface="+mn-ea"/>
              </a:rPr>
              <a:t>+</a:t>
            </a:r>
            <a:r>
              <a:rPr lang="zh-CN" altLang="en-US" sz="1800">
                <a:sym typeface="+mn-ea"/>
              </a:rPr>
              <a:t>程序，得到输出数据</a:t>
            </a:r>
            <a:endParaRPr lang="zh-CN" altLang="en-US" sz="1800"/>
          </a:p>
          <a:p>
            <a:r>
              <a:rPr lang="zh-CN" altLang="en-US" sz="1800"/>
              <a:t>相同程序，不同输入数据：输出数据不同</a:t>
            </a:r>
            <a:endParaRPr lang="zh-CN" altLang="en-US" sz="1800"/>
          </a:p>
          <a:p>
            <a:r>
              <a:rPr lang="zh-CN" altLang="en-US" sz="1800"/>
              <a:t>相同输入数据，不同程序：输出数据不同</a:t>
            </a:r>
            <a:endParaRPr lang="zh-CN" altLang="en-US" sz="1800"/>
          </a:p>
          <a:p>
            <a:r>
              <a:rPr lang="zh-CN" altLang="en-US" sz="1800"/>
              <a:t>相同输入数据，相同程序：输出数据相同</a:t>
            </a:r>
            <a:endParaRPr lang="zh-CN" altLang="en-US" sz="1800"/>
          </a:p>
        </p:txBody>
      </p:sp>
      <p:pic>
        <p:nvPicPr>
          <p:cNvPr id="4" name="图片 3"/>
          <p:cNvPicPr>
            <a:picLocks noChangeAspect="1"/>
          </p:cNvPicPr>
          <p:nvPr/>
        </p:nvPicPr>
        <p:blipFill>
          <a:blip r:embed="rId1"/>
          <a:stretch>
            <a:fillRect/>
          </a:stretch>
        </p:blipFill>
        <p:spPr>
          <a:xfrm>
            <a:off x="955675" y="3302000"/>
            <a:ext cx="3695700" cy="2705100"/>
          </a:xfrm>
          <a:prstGeom prst="rect">
            <a:avLst/>
          </a:prstGeom>
        </p:spPr>
      </p:pic>
      <p:pic>
        <p:nvPicPr>
          <p:cNvPr id="6" name="图片 5"/>
          <p:cNvPicPr>
            <a:picLocks noChangeAspect="1"/>
          </p:cNvPicPr>
          <p:nvPr/>
        </p:nvPicPr>
        <p:blipFill>
          <a:blip r:embed="rId2"/>
          <a:stretch>
            <a:fillRect/>
          </a:stretch>
        </p:blipFill>
        <p:spPr>
          <a:xfrm>
            <a:off x="6718935" y="2273300"/>
            <a:ext cx="3543300" cy="3733800"/>
          </a:xfrm>
          <a:prstGeom prst="rect">
            <a:avLst/>
          </a:prstGeom>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十进制转换其它进制</a:t>
            </a:r>
            <a:endParaRPr lang="zh-CN" altLang="en-US">
              <a:sym typeface="+mn-ea"/>
            </a:endParaRPr>
          </a:p>
        </p:txBody>
      </p:sp>
      <p:sp>
        <p:nvSpPr>
          <p:cNvPr id="6" name="内容占位符 5"/>
          <p:cNvSpPr/>
          <p:nvPr>
            <p:ph idx="1"/>
          </p:nvPr>
        </p:nvSpPr>
        <p:spPr/>
        <p:txBody>
          <a:bodyPr/>
          <a:p>
            <a:pPr marL="0" indent="0">
              <a:buNone/>
            </a:pPr>
            <a:r>
              <a:rPr lang="en-US" altLang="zh-CN" sz="1800">
                <a:sym typeface="+mn-ea"/>
              </a:rPr>
              <a:t>2.</a:t>
            </a:r>
            <a:r>
              <a:rPr lang="zh-CN" altLang="en-US" sz="1800">
                <a:sym typeface="+mn-ea"/>
              </a:rPr>
              <a:t>转换小数部分：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3263265" y="1622425"/>
            <a:ext cx="6169025" cy="4595495"/>
          </a:xfrm>
          <a:prstGeom prst="rect">
            <a:avLst/>
          </a:prstGeom>
        </p:spPr>
      </p:pic>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pPr lvl="1" algn="l"/>
            <a:r>
              <a:rPr lang="zh-CN" altLang="en-US">
                <a:solidFill>
                  <a:schemeClr val="tx1"/>
                </a:solidFill>
              </a:rPr>
              <a:t>删除：是一元操作，根据要求删除表中相应的元组。</a:t>
            </a:r>
            <a:endParaRPr lang="zh-CN" altLang="en-US">
              <a:solidFill>
                <a:schemeClr val="tx1"/>
              </a:solidFill>
            </a:endParaRPr>
          </a:p>
          <a:p>
            <a:pPr lvl="2" algn="l"/>
            <a:r>
              <a:rPr lang="zh-CN" altLang="en-US" sz="2400">
                <a:solidFill>
                  <a:schemeClr val="tx1"/>
                </a:solidFill>
              </a:rPr>
              <a:t>格式：</a:t>
            </a:r>
            <a:r>
              <a:rPr lang="en-US" altLang="zh-CN" sz="2400">
                <a:solidFill>
                  <a:srgbClr val="FF0000"/>
                </a:solidFill>
              </a:rPr>
              <a:t>delete from  </a:t>
            </a:r>
            <a:r>
              <a:rPr lang="en-US" altLang="zh-CN" sz="2400">
                <a:solidFill>
                  <a:schemeClr val="tx1"/>
                </a:solidFill>
              </a:rPr>
              <a:t>RELATION-NAME </a:t>
            </a:r>
            <a:r>
              <a:rPr lang="en-US" altLang="zh-CN" sz="2400">
                <a:solidFill>
                  <a:srgbClr val="FF0000"/>
                </a:solidFill>
              </a:rPr>
              <a:t>where</a:t>
            </a:r>
            <a:r>
              <a:rPr lang="en-US" altLang="zh-CN" sz="2400">
                <a:solidFill>
                  <a:schemeClr val="tx1"/>
                </a:solidFill>
              </a:rPr>
              <a:t> criteria</a:t>
            </a:r>
            <a:endParaRPr lang="en-US" altLang="zh-CN" sz="2400">
              <a:solidFill>
                <a:schemeClr val="tx1"/>
              </a:solidFill>
            </a:endParaRPr>
          </a:p>
          <a:p>
            <a:pPr lvl="2" algn="l"/>
            <a:endParaRPr lang="en-US" altLang="zh-CN">
              <a:solidFill>
                <a:schemeClr val="tx1"/>
              </a:solidFill>
            </a:endParaRPr>
          </a:p>
          <a:p>
            <a:pPr marL="914400" lvl="2" indent="0" algn="l">
              <a:buNone/>
            </a:pPr>
            <a:endParaRPr lang="en-US" altLang="zh-CN">
              <a:solidFill>
                <a:schemeClr val="tx1"/>
              </a:solidFill>
            </a:endParaRPr>
          </a:p>
          <a:p>
            <a:pPr lvl="2" algn="l"/>
            <a:endParaRPr lang="zh-CN" altLang="en-US">
              <a:solidFill>
                <a:schemeClr val="tx1"/>
              </a:solidFill>
            </a:endParaRPr>
          </a:p>
          <a:p>
            <a:pPr marL="914400" lvl="2" indent="0" algn="l">
              <a:buNone/>
            </a:pPr>
            <a:endParaRPr lang="zh-CN" altLang="en-US">
              <a:solidFill>
                <a:schemeClr val="tx1"/>
              </a:solidFill>
            </a:endParaRPr>
          </a:p>
          <a:p>
            <a:pPr lvl="1" algn="l"/>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2090420" y="2943225"/>
            <a:ext cx="8010525" cy="2552700"/>
          </a:xfrm>
          <a:prstGeom prst="rect">
            <a:avLst/>
          </a:prstGeom>
        </p:spPr>
      </p:pic>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pPr lvl="1" algn="l"/>
            <a:r>
              <a:rPr lang="zh-CN" altLang="en-US">
                <a:solidFill>
                  <a:schemeClr val="tx1"/>
                </a:solidFill>
              </a:rPr>
              <a:t>更新：是一元操作，用来更新元组中的部分属性值</a:t>
            </a:r>
            <a:endParaRPr lang="zh-CN" altLang="en-US">
              <a:solidFill>
                <a:schemeClr val="tx1"/>
              </a:solidFill>
            </a:endParaRPr>
          </a:p>
          <a:p>
            <a:pPr lvl="2" algn="l"/>
            <a:r>
              <a:rPr lang="zh-CN" altLang="en-US" sz="2400">
                <a:solidFill>
                  <a:schemeClr val="tx1"/>
                </a:solidFill>
              </a:rPr>
              <a:t>格式：</a:t>
            </a:r>
            <a:r>
              <a:rPr lang="en-US" altLang="zh-CN" sz="2400">
                <a:solidFill>
                  <a:srgbClr val="FF0000"/>
                </a:solidFill>
              </a:rPr>
              <a:t>update  </a:t>
            </a:r>
            <a:r>
              <a:rPr lang="en-US" altLang="zh-CN" sz="2400">
                <a:solidFill>
                  <a:schemeClr val="tx1"/>
                </a:solidFill>
              </a:rPr>
              <a:t>RELATION-NAME </a:t>
            </a:r>
            <a:endParaRPr lang="en-US" altLang="zh-CN" sz="2400">
              <a:solidFill>
                <a:schemeClr val="tx1"/>
              </a:solidFill>
            </a:endParaRPr>
          </a:p>
          <a:p>
            <a:pPr marL="1828800" lvl="4" indent="0" algn="l">
              <a:buNone/>
            </a:pPr>
            <a:r>
              <a:rPr lang="en-US" altLang="zh-CN" sz="2400">
                <a:solidFill>
                  <a:schemeClr val="tx1"/>
                </a:solidFill>
              </a:rPr>
              <a:t>  </a:t>
            </a:r>
            <a:r>
              <a:rPr lang="en-US" altLang="zh-CN" sz="2400">
                <a:solidFill>
                  <a:srgbClr val="FF0000"/>
                </a:solidFill>
              </a:rPr>
              <a:t>set</a:t>
            </a:r>
            <a:r>
              <a:rPr lang="en-US" altLang="zh-CN" sz="2400">
                <a:solidFill>
                  <a:schemeClr val="tx1"/>
                </a:solidFill>
              </a:rPr>
              <a:t> attribute1 = value1 ,attribute2 = value2, ......</a:t>
            </a:r>
            <a:endParaRPr lang="en-US" altLang="zh-CN" sz="2400">
              <a:solidFill>
                <a:schemeClr val="tx1"/>
              </a:solidFill>
            </a:endParaRPr>
          </a:p>
          <a:p>
            <a:pPr marL="1828800" lvl="4" indent="0" algn="l">
              <a:buNone/>
            </a:pPr>
            <a:r>
              <a:rPr lang="en-US" altLang="zh-CN" sz="2400">
                <a:solidFill>
                  <a:schemeClr val="tx1"/>
                </a:solidFill>
              </a:rPr>
              <a:t>  </a:t>
            </a:r>
            <a:r>
              <a:rPr lang="en-US" altLang="zh-CN" sz="2400">
                <a:solidFill>
                  <a:srgbClr val="FF0000"/>
                </a:solidFill>
              </a:rPr>
              <a:t>where</a:t>
            </a:r>
            <a:r>
              <a:rPr lang="en-US" altLang="zh-CN" sz="2400">
                <a:solidFill>
                  <a:schemeClr val="tx1"/>
                </a:solidFill>
              </a:rPr>
              <a:t> criteria</a:t>
            </a:r>
            <a:endParaRPr lang="en-US" altLang="zh-CN" sz="2400">
              <a:solidFill>
                <a:schemeClr val="tx1"/>
              </a:solidFill>
            </a:endParaRPr>
          </a:p>
          <a:p>
            <a:pPr lvl="2" algn="l"/>
            <a:endParaRPr lang="en-US" altLang="zh-CN">
              <a:solidFill>
                <a:schemeClr val="tx1"/>
              </a:solidFill>
            </a:endParaRPr>
          </a:p>
          <a:p>
            <a:pPr marL="914400" lvl="2" indent="0" algn="l">
              <a:buNone/>
            </a:pPr>
            <a:endParaRPr lang="en-US" altLang="zh-CN">
              <a:solidFill>
                <a:schemeClr val="tx1"/>
              </a:solidFill>
            </a:endParaRPr>
          </a:p>
          <a:p>
            <a:pPr lvl="2" algn="l"/>
            <a:endParaRPr lang="zh-CN" altLang="en-US">
              <a:solidFill>
                <a:schemeClr val="tx1"/>
              </a:solidFill>
            </a:endParaRPr>
          </a:p>
          <a:p>
            <a:pPr marL="914400" lvl="2" indent="0" algn="l">
              <a:buNone/>
            </a:pPr>
            <a:endParaRPr lang="zh-CN" altLang="en-US">
              <a:solidFill>
                <a:schemeClr val="tx1"/>
              </a:solidFill>
            </a:endParaRPr>
          </a:p>
          <a:p>
            <a:pPr lvl="1" algn="l"/>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1948180" y="3450590"/>
            <a:ext cx="8296275" cy="2543175"/>
          </a:xfrm>
          <a:prstGeom prst="rect">
            <a:avLst/>
          </a:prstGeom>
        </p:spPr>
      </p:pic>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pPr lvl="1" algn="l"/>
            <a:r>
              <a:rPr lang="zh-CN" altLang="en-US">
                <a:solidFill>
                  <a:schemeClr val="tx1"/>
                </a:solidFill>
              </a:rPr>
              <a:t>选择</a:t>
            </a:r>
            <a:r>
              <a:rPr lang="en-US" altLang="zh-CN">
                <a:solidFill>
                  <a:schemeClr val="tx1"/>
                </a:solidFill>
              </a:rPr>
              <a:t>/</a:t>
            </a:r>
            <a:r>
              <a:rPr lang="zh-CN" altLang="en-US">
                <a:solidFill>
                  <a:schemeClr val="tx1"/>
                </a:solidFill>
              </a:rPr>
              <a:t>查询</a:t>
            </a:r>
            <a:r>
              <a:rPr lang="zh-CN" altLang="en-US">
                <a:solidFill>
                  <a:schemeClr val="tx1"/>
                </a:solidFill>
              </a:rPr>
              <a:t>：是一元操作，用于一个关系并产生另外一个新关系，新关系中的元组（行）是原关系元组的子集</a:t>
            </a:r>
            <a:endParaRPr lang="zh-CN" altLang="en-US">
              <a:solidFill>
                <a:schemeClr val="tx1"/>
              </a:solidFill>
            </a:endParaRPr>
          </a:p>
          <a:p>
            <a:pPr lvl="2" algn="l"/>
            <a:r>
              <a:rPr lang="zh-CN" altLang="en-US" sz="2400">
                <a:solidFill>
                  <a:schemeClr val="tx1"/>
                </a:solidFill>
              </a:rPr>
              <a:t>格式：</a:t>
            </a:r>
            <a:r>
              <a:rPr lang="en-US" altLang="zh-CN" sz="2400">
                <a:solidFill>
                  <a:srgbClr val="FF0000"/>
                </a:solidFill>
              </a:rPr>
              <a:t>select  *  from </a:t>
            </a:r>
            <a:r>
              <a:rPr lang="en-US" altLang="zh-CN" sz="2400">
                <a:solidFill>
                  <a:schemeClr val="tx1"/>
                </a:solidFill>
              </a:rPr>
              <a:t>RELATION-NAME  </a:t>
            </a:r>
            <a:r>
              <a:rPr lang="en-US" altLang="zh-CN" sz="2400">
                <a:solidFill>
                  <a:srgbClr val="FF0000"/>
                </a:solidFill>
              </a:rPr>
              <a:t>where</a:t>
            </a:r>
            <a:r>
              <a:rPr lang="en-US" altLang="zh-CN" sz="2400">
                <a:solidFill>
                  <a:schemeClr val="tx1"/>
                </a:solidFill>
              </a:rPr>
              <a:t> criteria</a:t>
            </a:r>
            <a:endParaRPr lang="en-US" altLang="zh-CN" sz="2400">
              <a:solidFill>
                <a:schemeClr val="tx1"/>
              </a:solidFill>
            </a:endParaRPr>
          </a:p>
          <a:p>
            <a:pPr lvl="2" algn="l"/>
            <a:endParaRPr lang="en-US" altLang="zh-CN">
              <a:solidFill>
                <a:schemeClr val="tx1"/>
              </a:solidFill>
            </a:endParaRPr>
          </a:p>
          <a:p>
            <a:pPr marL="914400" lvl="2" indent="0" algn="l">
              <a:buNone/>
            </a:pPr>
            <a:endParaRPr lang="en-US" altLang="zh-CN">
              <a:solidFill>
                <a:schemeClr val="tx1"/>
              </a:solidFill>
            </a:endParaRPr>
          </a:p>
          <a:p>
            <a:pPr lvl="2" algn="l"/>
            <a:endParaRPr lang="zh-CN" altLang="en-US">
              <a:solidFill>
                <a:schemeClr val="tx1"/>
              </a:solidFill>
            </a:endParaRPr>
          </a:p>
          <a:p>
            <a:pPr marL="914400" lvl="2" indent="0" algn="l">
              <a:buNone/>
            </a:pPr>
            <a:endParaRPr lang="zh-CN" altLang="en-US">
              <a:solidFill>
                <a:schemeClr val="tx1"/>
              </a:solidFill>
            </a:endParaRPr>
          </a:p>
          <a:p>
            <a:pPr lvl="1" algn="l"/>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2362200" y="3334385"/>
            <a:ext cx="7467600" cy="2333625"/>
          </a:xfrm>
          <a:prstGeom prst="rect">
            <a:avLst/>
          </a:prstGeom>
        </p:spPr>
      </p:pic>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pPr lvl="1" algn="l"/>
            <a:r>
              <a:rPr lang="zh-CN" altLang="en-US">
                <a:solidFill>
                  <a:schemeClr val="tx1"/>
                </a:solidFill>
              </a:rPr>
              <a:t>投影：是</a:t>
            </a:r>
            <a:r>
              <a:rPr lang="zh-CN" altLang="en-US">
                <a:solidFill>
                  <a:srgbClr val="FF0000"/>
                </a:solidFill>
              </a:rPr>
              <a:t>一元</a:t>
            </a:r>
            <a:r>
              <a:rPr lang="zh-CN" altLang="en-US">
                <a:solidFill>
                  <a:schemeClr val="tx1"/>
                </a:solidFill>
              </a:rPr>
              <a:t>操作，用于一个关系并产生另外一个新关系，新关系中的属性（列）是原关系元组的子集</a:t>
            </a:r>
            <a:endParaRPr lang="zh-CN" altLang="en-US">
              <a:solidFill>
                <a:schemeClr val="tx1"/>
              </a:solidFill>
            </a:endParaRPr>
          </a:p>
          <a:p>
            <a:pPr lvl="2" algn="l"/>
            <a:r>
              <a:rPr lang="zh-CN" altLang="en-US" sz="2400">
                <a:solidFill>
                  <a:schemeClr val="tx1"/>
                </a:solidFill>
              </a:rPr>
              <a:t>格式：</a:t>
            </a:r>
            <a:r>
              <a:rPr lang="en-US" altLang="zh-CN" sz="2400">
                <a:solidFill>
                  <a:srgbClr val="FF0000"/>
                </a:solidFill>
              </a:rPr>
              <a:t>select </a:t>
            </a:r>
            <a:r>
              <a:rPr lang="en-US" altLang="zh-CN" sz="2400">
                <a:solidFill>
                  <a:schemeClr val="tx1"/>
                </a:solidFill>
              </a:rPr>
              <a:t>attribute-list</a:t>
            </a:r>
            <a:r>
              <a:rPr lang="en-US" altLang="zh-CN" sz="2400">
                <a:solidFill>
                  <a:srgbClr val="FF0000"/>
                </a:solidFill>
              </a:rPr>
              <a:t> from </a:t>
            </a:r>
            <a:r>
              <a:rPr lang="en-US" altLang="zh-CN" sz="2400">
                <a:solidFill>
                  <a:schemeClr val="tx1"/>
                </a:solidFill>
              </a:rPr>
              <a:t>RELATION-NAME</a:t>
            </a:r>
            <a:endParaRPr lang="en-US" altLang="zh-CN" sz="2400">
              <a:solidFill>
                <a:schemeClr val="tx1"/>
              </a:solidFill>
            </a:endParaRPr>
          </a:p>
          <a:p>
            <a:pPr marL="914400" lvl="2" indent="0" algn="l">
              <a:buNone/>
            </a:pPr>
            <a:endParaRPr lang="en-US" altLang="zh-CN">
              <a:solidFill>
                <a:schemeClr val="tx1"/>
              </a:solidFill>
            </a:endParaRPr>
          </a:p>
          <a:p>
            <a:pPr lvl="2" algn="l"/>
            <a:endParaRPr lang="zh-CN" altLang="en-US">
              <a:solidFill>
                <a:schemeClr val="tx1"/>
              </a:solidFill>
            </a:endParaRPr>
          </a:p>
          <a:p>
            <a:pPr marL="914400" lvl="2" indent="0" algn="l">
              <a:buNone/>
            </a:pPr>
            <a:endParaRPr lang="zh-CN" altLang="en-US">
              <a:solidFill>
                <a:schemeClr val="tx1"/>
              </a:solidFill>
            </a:endParaRPr>
          </a:p>
          <a:p>
            <a:pPr lvl="1" algn="l"/>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2771775" y="3202305"/>
            <a:ext cx="6648450" cy="2514600"/>
          </a:xfrm>
          <a:prstGeom prst="rect">
            <a:avLst/>
          </a:prstGeom>
        </p:spPr>
      </p:pic>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pPr lvl="1" algn="l"/>
            <a:r>
              <a:rPr lang="zh-CN" altLang="en-US">
                <a:solidFill>
                  <a:schemeClr val="tx1"/>
                </a:solidFill>
              </a:rPr>
              <a:t>连接：是</a:t>
            </a:r>
            <a:r>
              <a:rPr lang="zh-CN" altLang="en-US">
                <a:solidFill>
                  <a:srgbClr val="FF0000"/>
                </a:solidFill>
              </a:rPr>
              <a:t>二元</a:t>
            </a:r>
            <a:r>
              <a:rPr lang="zh-CN" altLang="en-US">
                <a:solidFill>
                  <a:schemeClr val="tx1"/>
                </a:solidFill>
              </a:rPr>
              <a:t>操作，基于</a:t>
            </a:r>
            <a:r>
              <a:rPr lang="zh-CN" altLang="en-US">
                <a:solidFill>
                  <a:srgbClr val="FF0000"/>
                </a:solidFill>
              </a:rPr>
              <a:t>共有的属性</a:t>
            </a:r>
            <a:r>
              <a:rPr lang="zh-CN" altLang="en-US">
                <a:solidFill>
                  <a:schemeClr val="tx1"/>
                </a:solidFill>
              </a:rPr>
              <a:t>把两个关系组合起来</a:t>
            </a:r>
            <a:endParaRPr lang="zh-CN" altLang="en-US">
              <a:solidFill>
                <a:schemeClr val="tx1"/>
              </a:solidFill>
            </a:endParaRPr>
          </a:p>
          <a:p>
            <a:pPr lvl="2" algn="l"/>
            <a:r>
              <a:rPr lang="zh-CN" altLang="en-US" sz="2400">
                <a:solidFill>
                  <a:schemeClr val="tx1"/>
                </a:solidFill>
              </a:rPr>
              <a:t>格式：</a:t>
            </a:r>
            <a:r>
              <a:rPr lang="en-US" altLang="zh-CN" sz="2400">
                <a:solidFill>
                  <a:srgbClr val="FF0000"/>
                </a:solidFill>
              </a:rPr>
              <a:t>select </a:t>
            </a:r>
            <a:r>
              <a:rPr lang="en-US" altLang="zh-CN" sz="2400">
                <a:solidFill>
                  <a:schemeClr val="tx1"/>
                </a:solidFill>
              </a:rPr>
              <a:t>attribute-list </a:t>
            </a:r>
            <a:r>
              <a:rPr lang="en-US" altLang="zh-CN" sz="2400">
                <a:solidFill>
                  <a:srgbClr val="FF0000"/>
                </a:solidFill>
              </a:rPr>
              <a:t>from </a:t>
            </a:r>
            <a:r>
              <a:rPr lang="en-US" altLang="zh-CN" sz="2400">
                <a:solidFill>
                  <a:schemeClr val="tx1"/>
                </a:solidFill>
              </a:rPr>
              <a:t>RELATION1</a:t>
            </a:r>
            <a:r>
              <a:rPr lang="zh-CN" altLang="en-US" sz="2400">
                <a:solidFill>
                  <a:schemeClr val="tx1"/>
                </a:solidFill>
              </a:rPr>
              <a:t>，</a:t>
            </a:r>
            <a:r>
              <a:rPr lang="en-US" altLang="zh-CN" sz="2400">
                <a:solidFill>
                  <a:schemeClr val="tx1"/>
                </a:solidFill>
              </a:rPr>
              <a:t>RELATION2 </a:t>
            </a:r>
            <a:endParaRPr lang="en-US" altLang="zh-CN" sz="2400">
              <a:solidFill>
                <a:schemeClr val="tx1"/>
              </a:solidFill>
            </a:endParaRPr>
          </a:p>
          <a:p>
            <a:pPr marL="1828800" lvl="4" indent="0" algn="l">
              <a:buNone/>
            </a:pPr>
            <a:r>
              <a:rPr lang="en-US" altLang="zh-CN" sz="2400">
                <a:solidFill>
                  <a:schemeClr val="tx1"/>
                </a:solidFill>
              </a:rPr>
              <a:t>    where criteria</a:t>
            </a:r>
            <a:endParaRPr lang="en-US" altLang="zh-CN" sz="2400">
              <a:solidFill>
                <a:schemeClr val="tx1"/>
              </a:solidFill>
            </a:endParaRPr>
          </a:p>
          <a:p>
            <a:pPr lvl="4" algn="l"/>
            <a:endParaRPr lang="en-US" altLang="zh-CN" sz="2160">
              <a:solidFill>
                <a:schemeClr val="tx1"/>
              </a:solidFill>
            </a:endParaRPr>
          </a:p>
          <a:p>
            <a:pPr marL="914400" lvl="2" indent="0" algn="l">
              <a:buNone/>
            </a:pPr>
            <a:endParaRPr lang="en-US" altLang="zh-CN">
              <a:solidFill>
                <a:schemeClr val="tx1"/>
              </a:solidFill>
            </a:endParaRPr>
          </a:p>
          <a:p>
            <a:pPr lvl="2" algn="l"/>
            <a:endParaRPr lang="zh-CN" altLang="en-US">
              <a:solidFill>
                <a:schemeClr val="tx1"/>
              </a:solidFill>
            </a:endParaRPr>
          </a:p>
          <a:p>
            <a:pPr marL="914400" lvl="2" indent="0" algn="l">
              <a:buNone/>
            </a:pPr>
            <a:endParaRPr lang="zh-CN" altLang="en-US">
              <a:solidFill>
                <a:schemeClr val="tx1"/>
              </a:solidFill>
            </a:endParaRPr>
          </a:p>
          <a:p>
            <a:pPr lvl="1" algn="l"/>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2043430" y="2809875"/>
            <a:ext cx="8105775" cy="4048125"/>
          </a:xfrm>
          <a:prstGeom prst="rect">
            <a:avLst/>
          </a:prstGeom>
        </p:spPr>
      </p:pic>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pPr lvl="1" algn="l"/>
            <a:r>
              <a:rPr lang="zh-CN" altLang="en-US">
                <a:solidFill>
                  <a:schemeClr val="tx1"/>
                </a:solidFill>
              </a:rPr>
              <a:t>并：是二元操作，将两个关系合并成一个新的关系，有一个限制是两个关系中必须有</a:t>
            </a:r>
            <a:r>
              <a:rPr lang="zh-CN" altLang="en-US">
                <a:solidFill>
                  <a:srgbClr val="FF0000"/>
                </a:solidFill>
              </a:rPr>
              <a:t>相同的属性</a:t>
            </a:r>
            <a:endParaRPr lang="zh-CN" altLang="en-US">
              <a:solidFill>
                <a:schemeClr val="tx1"/>
              </a:solidFill>
            </a:endParaRPr>
          </a:p>
          <a:p>
            <a:pPr marL="1371600" lvl="7" algn="l"/>
            <a:r>
              <a:rPr lang="zh-CN" altLang="en-US" sz="2400">
                <a:solidFill>
                  <a:schemeClr val="tx1"/>
                </a:solidFill>
              </a:rPr>
              <a:t>格式：</a:t>
            </a:r>
            <a:r>
              <a:rPr lang="en-US" altLang="zh-CN" sz="2400">
                <a:solidFill>
                  <a:srgbClr val="FF0000"/>
                </a:solidFill>
              </a:rPr>
              <a:t>select </a:t>
            </a:r>
            <a:r>
              <a:rPr lang="en-US" altLang="zh-CN" sz="2400">
                <a:solidFill>
                  <a:schemeClr val="tx1"/>
                </a:solidFill>
              </a:rPr>
              <a:t>* </a:t>
            </a:r>
            <a:r>
              <a:rPr lang="en-US" altLang="zh-CN" sz="2400">
                <a:solidFill>
                  <a:srgbClr val="FF0000"/>
                </a:solidFill>
              </a:rPr>
              <a:t>from </a:t>
            </a:r>
            <a:r>
              <a:rPr lang="en-US" altLang="zh-CN" sz="2400">
                <a:solidFill>
                  <a:schemeClr val="tx1"/>
                </a:solidFill>
              </a:rPr>
              <a:t>RELATION1 </a:t>
            </a:r>
            <a:r>
              <a:rPr lang="en-US" altLang="zh-CN" sz="2400">
                <a:solidFill>
                  <a:srgbClr val="FF0000"/>
                </a:solidFill>
                <a:sym typeface="+mn-ea"/>
              </a:rPr>
              <a:t>union select </a:t>
            </a:r>
            <a:r>
              <a:rPr lang="en-US" altLang="zh-CN" sz="2400">
                <a:sym typeface="+mn-ea"/>
              </a:rPr>
              <a:t>* </a:t>
            </a:r>
            <a:r>
              <a:rPr lang="en-US" altLang="zh-CN" sz="2400">
                <a:solidFill>
                  <a:srgbClr val="FF0000"/>
                </a:solidFill>
                <a:sym typeface="+mn-ea"/>
              </a:rPr>
              <a:t>from </a:t>
            </a:r>
            <a:r>
              <a:rPr lang="en-US" altLang="zh-CN" sz="2400">
                <a:sym typeface="+mn-ea"/>
              </a:rPr>
              <a:t>RELATION2</a:t>
            </a:r>
            <a:endParaRPr lang="en-US" altLang="zh-CN" sz="2400">
              <a:sym typeface="+mn-ea"/>
            </a:endParaRPr>
          </a:p>
          <a:p>
            <a:pPr marL="1371600" lvl="7" algn="l"/>
            <a:endParaRPr lang="en-US" altLang="zh-CN" sz="2400">
              <a:solidFill>
                <a:srgbClr val="FF0000"/>
              </a:solidFill>
            </a:endParaRPr>
          </a:p>
          <a:p>
            <a:pPr lvl="2" algn="l"/>
            <a:endParaRPr lang="en-US" altLang="zh-CN" sz="2400">
              <a:solidFill>
                <a:schemeClr val="tx1"/>
              </a:solidFill>
            </a:endParaRPr>
          </a:p>
          <a:p>
            <a:pPr marL="1828800" lvl="4" indent="0" algn="l">
              <a:buNone/>
            </a:pPr>
            <a:endParaRPr lang="en-US" altLang="zh-CN" sz="2400">
              <a:solidFill>
                <a:schemeClr val="tx1"/>
              </a:solidFill>
            </a:endParaRPr>
          </a:p>
          <a:p>
            <a:pPr marL="914400" lvl="2" indent="0" algn="l">
              <a:buNone/>
            </a:pPr>
            <a:endParaRPr lang="en-US" altLang="zh-CN">
              <a:solidFill>
                <a:schemeClr val="tx1"/>
              </a:solidFill>
            </a:endParaRPr>
          </a:p>
          <a:p>
            <a:pPr lvl="2" algn="l"/>
            <a:endParaRPr lang="zh-CN" altLang="en-US">
              <a:solidFill>
                <a:schemeClr val="tx1"/>
              </a:solidFill>
            </a:endParaRPr>
          </a:p>
          <a:p>
            <a:pPr marL="914400" lvl="2" indent="0" algn="l">
              <a:buNone/>
            </a:pPr>
            <a:endParaRPr lang="zh-CN" altLang="en-US">
              <a:solidFill>
                <a:schemeClr val="tx1"/>
              </a:solidFill>
            </a:endParaRPr>
          </a:p>
          <a:p>
            <a:pPr lvl="1" algn="l"/>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2147570" y="2952750"/>
            <a:ext cx="7896225" cy="3905250"/>
          </a:xfrm>
          <a:prstGeom prst="rect">
            <a:avLst/>
          </a:prstGeom>
        </p:spPr>
      </p:pic>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pPr lvl="1" algn="l"/>
            <a:r>
              <a:rPr lang="zh-CN" altLang="en-US">
                <a:solidFill>
                  <a:schemeClr val="tx1"/>
                </a:solidFill>
              </a:rPr>
              <a:t>交：是二元操作，将两个关系操作，创建一个新的关系，有一个限制是两个关系中必须有相同的属性</a:t>
            </a:r>
            <a:endParaRPr lang="zh-CN" altLang="en-US">
              <a:solidFill>
                <a:schemeClr val="tx1"/>
              </a:solidFill>
            </a:endParaRPr>
          </a:p>
          <a:p>
            <a:pPr marL="1371600" lvl="7" algn="l"/>
            <a:r>
              <a:rPr lang="zh-CN" altLang="en-US" sz="2400">
                <a:solidFill>
                  <a:schemeClr val="tx1"/>
                </a:solidFill>
              </a:rPr>
              <a:t>格式：</a:t>
            </a:r>
            <a:r>
              <a:rPr lang="en-US" altLang="zh-CN" sz="2400">
                <a:solidFill>
                  <a:srgbClr val="FF0000"/>
                </a:solidFill>
              </a:rPr>
              <a:t>select </a:t>
            </a:r>
            <a:r>
              <a:rPr lang="en-US" altLang="zh-CN" sz="2400">
                <a:solidFill>
                  <a:schemeClr val="tx1"/>
                </a:solidFill>
              </a:rPr>
              <a:t>* </a:t>
            </a:r>
            <a:r>
              <a:rPr lang="en-US" altLang="zh-CN" sz="2400">
                <a:solidFill>
                  <a:srgbClr val="FF0000"/>
                </a:solidFill>
              </a:rPr>
              <a:t>from </a:t>
            </a:r>
            <a:r>
              <a:rPr lang="en-US" altLang="zh-CN" sz="2400">
                <a:solidFill>
                  <a:schemeClr val="tx1"/>
                </a:solidFill>
              </a:rPr>
              <a:t>RELATION1 </a:t>
            </a:r>
            <a:r>
              <a:rPr lang="en-US" altLang="zh-CN" sz="2400">
                <a:solidFill>
                  <a:srgbClr val="FF0000"/>
                </a:solidFill>
              </a:rPr>
              <a:t>intersection </a:t>
            </a:r>
            <a:r>
              <a:rPr lang="en-US" altLang="zh-CN" sz="2400">
                <a:solidFill>
                  <a:srgbClr val="FF0000"/>
                </a:solidFill>
                <a:sym typeface="+mn-ea"/>
              </a:rPr>
              <a:t>select </a:t>
            </a:r>
            <a:r>
              <a:rPr lang="en-US" altLang="zh-CN" sz="2400">
                <a:sym typeface="+mn-ea"/>
              </a:rPr>
              <a:t>* </a:t>
            </a:r>
            <a:r>
              <a:rPr lang="en-US" altLang="zh-CN" sz="2400">
                <a:solidFill>
                  <a:srgbClr val="FF0000"/>
                </a:solidFill>
                <a:sym typeface="+mn-ea"/>
              </a:rPr>
              <a:t>from </a:t>
            </a:r>
            <a:r>
              <a:rPr lang="en-US" altLang="zh-CN" sz="2400">
                <a:sym typeface="+mn-ea"/>
              </a:rPr>
              <a:t>RELATION2</a:t>
            </a:r>
            <a:endParaRPr lang="en-US" altLang="zh-CN" sz="2400">
              <a:sym typeface="+mn-ea"/>
            </a:endParaRPr>
          </a:p>
          <a:p>
            <a:pPr marL="1371600" lvl="7" algn="l"/>
            <a:endParaRPr lang="en-US" altLang="zh-CN" sz="2400">
              <a:solidFill>
                <a:srgbClr val="FF0000"/>
              </a:solidFill>
            </a:endParaRPr>
          </a:p>
          <a:p>
            <a:pPr lvl="2" algn="l"/>
            <a:endParaRPr lang="en-US" altLang="zh-CN" sz="2400">
              <a:solidFill>
                <a:schemeClr val="tx1"/>
              </a:solidFill>
            </a:endParaRPr>
          </a:p>
          <a:p>
            <a:pPr marL="1828800" lvl="4" indent="0" algn="l">
              <a:buNone/>
            </a:pPr>
            <a:endParaRPr lang="en-US" altLang="zh-CN" sz="2400">
              <a:solidFill>
                <a:schemeClr val="tx1"/>
              </a:solidFill>
            </a:endParaRPr>
          </a:p>
          <a:p>
            <a:pPr marL="914400" lvl="2" indent="0" algn="l">
              <a:buNone/>
            </a:pPr>
            <a:endParaRPr lang="en-US" altLang="zh-CN">
              <a:solidFill>
                <a:schemeClr val="tx1"/>
              </a:solidFill>
            </a:endParaRPr>
          </a:p>
          <a:p>
            <a:pPr lvl="2" algn="l"/>
            <a:endParaRPr lang="zh-CN" altLang="en-US">
              <a:solidFill>
                <a:schemeClr val="tx1"/>
              </a:solidFill>
            </a:endParaRPr>
          </a:p>
          <a:p>
            <a:pPr marL="914400" lvl="2" indent="0" algn="l">
              <a:buNone/>
            </a:pPr>
            <a:endParaRPr lang="zh-CN" altLang="en-US">
              <a:solidFill>
                <a:schemeClr val="tx1"/>
              </a:solidFill>
            </a:endParaRPr>
          </a:p>
          <a:p>
            <a:pPr lvl="1" algn="l"/>
            <a:endParaRPr lang="zh-CN" altLang="en-US">
              <a:solidFill>
                <a:schemeClr val="tx1"/>
              </a:solidFill>
            </a:endParaRPr>
          </a:p>
        </p:txBody>
      </p:sp>
      <p:pic>
        <p:nvPicPr>
          <p:cNvPr id="5" name="图片 4"/>
          <p:cNvPicPr>
            <a:picLocks noChangeAspect="1"/>
          </p:cNvPicPr>
          <p:nvPr/>
        </p:nvPicPr>
        <p:blipFill>
          <a:blip r:embed="rId1"/>
          <a:stretch>
            <a:fillRect/>
          </a:stretch>
        </p:blipFill>
        <p:spPr>
          <a:xfrm>
            <a:off x="2176145" y="3034030"/>
            <a:ext cx="7839075" cy="3143250"/>
          </a:xfrm>
          <a:prstGeom prst="rect">
            <a:avLst/>
          </a:prstGeom>
        </p:spPr>
      </p:pic>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数据库</a:t>
            </a:r>
            <a:r>
              <a:rPr lang="en-US" altLang="zh-CN"/>
              <a:t>——</a:t>
            </a:r>
            <a:r>
              <a:rPr lang="zh-CN" altLang="en-US"/>
              <a:t>关系</a:t>
            </a:r>
            <a:r>
              <a:rPr lang="zh-CN" altLang="en-US"/>
              <a:t>数据库模型</a:t>
            </a:r>
            <a:endParaRPr lang="zh-CN" altLang="en-US"/>
          </a:p>
        </p:txBody>
      </p:sp>
      <p:sp>
        <p:nvSpPr>
          <p:cNvPr id="3" name="内容占位符 2"/>
          <p:cNvSpPr>
            <a:spLocks noGrp="1"/>
          </p:cNvSpPr>
          <p:nvPr>
            <p:ph idx="1"/>
          </p:nvPr>
        </p:nvSpPr>
        <p:spPr>
          <a:xfrm>
            <a:off x="838200" y="1691005"/>
            <a:ext cx="10515600" cy="4486275"/>
          </a:xfrm>
        </p:spPr>
        <p:txBody>
          <a:bodyPr>
            <a:normAutofit/>
          </a:bodyPr>
          <a:p>
            <a:pPr lvl="1" algn="l"/>
            <a:r>
              <a:rPr lang="zh-CN" altLang="en-US">
                <a:solidFill>
                  <a:schemeClr val="tx1"/>
                </a:solidFill>
              </a:rPr>
              <a:t>差：是二元操作，应用于具有相同属性的两个关系，生成的关系中的元组是那些存在与第一个关系中而不存在于第二个关系中的元组</a:t>
            </a:r>
            <a:endParaRPr lang="zh-CN" altLang="en-US">
              <a:solidFill>
                <a:schemeClr val="tx1"/>
              </a:solidFill>
            </a:endParaRPr>
          </a:p>
          <a:p>
            <a:pPr lvl="2" algn="l"/>
            <a:r>
              <a:rPr lang="zh-CN" altLang="en-US" sz="2400">
                <a:solidFill>
                  <a:schemeClr val="tx1"/>
                </a:solidFill>
              </a:rPr>
              <a:t>格式：</a:t>
            </a:r>
            <a:r>
              <a:rPr lang="en-US" altLang="zh-CN" sz="2400">
                <a:solidFill>
                  <a:srgbClr val="FF0000"/>
                </a:solidFill>
              </a:rPr>
              <a:t>select </a:t>
            </a:r>
            <a:r>
              <a:rPr lang="en-US" altLang="zh-CN" sz="2400">
                <a:solidFill>
                  <a:schemeClr val="tx1"/>
                </a:solidFill>
              </a:rPr>
              <a:t>* </a:t>
            </a:r>
            <a:r>
              <a:rPr lang="en-US" altLang="zh-CN" sz="2400">
                <a:solidFill>
                  <a:srgbClr val="FF0000"/>
                </a:solidFill>
              </a:rPr>
              <a:t>from </a:t>
            </a:r>
            <a:r>
              <a:rPr lang="en-US" altLang="zh-CN" sz="2400">
                <a:solidFill>
                  <a:schemeClr val="tx1"/>
                </a:solidFill>
              </a:rPr>
              <a:t>RELATION1 </a:t>
            </a:r>
            <a:r>
              <a:rPr lang="en-US" altLang="zh-CN" sz="2400">
                <a:solidFill>
                  <a:srgbClr val="FF0000"/>
                </a:solidFill>
              </a:rPr>
              <a:t>minus </a:t>
            </a:r>
            <a:r>
              <a:rPr lang="en-US" altLang="zh-CN" sz="2400">
                <a:solidFill>
                  <a:srgbClr val="FF0000"/>
                </a:solidFill>
                <a:sym typeface="+mn-ea"/>
              </a:rPr>
              <a:t>select </a:t>
            </a:r>
            <a:r>
              <a:rPr lang="en-US" altLang="zh-CN" sz="2400">
                <a:sym typeface="+mn-ea"/>
              </a:rPr>
              <a:t>* </a:t>
            </a:r>
            <a:r>
              <a:rPr lang="en-US" altLang="zh-CN" sz="2400">
                <a:solidFill>
                  <a:srgbClr val="FF0000"/>
                </a:solidFill>
                <a:sym typeface="+mn-ea"/>
              </a:rPr>
              <a:t>from </a:t>
            </a:r>
            <a:r>
              <a:rPr lang="en-US" altLang="zh-CN" sz="2400">
                <a:sym typeface="+mn-ea"/>
              </a:rPr>
              <a:t>RELATION2</a:t>
            </a:r>
            <a:endParaRPr lang="en-US" altLang="zh-CN" sz="2400">
              <a:sym typeface="+mn-ea"/>
            </a:endParaRPr>
          </a:p>
          <a:p>
            <a:pPr marL="1371600" lvl="7" algn="l"/>
            <a:endParaRPr lang="en-US" altLang="zh-CN" sz="2400">
              <a:solidFill>
                <a:srgbClr val="FF0000"/>
              </a:solidFill>
            </a:endParaRPr>
          </a:p>
          <a:p>
            <a:pPr lvl="2" algn="l"/>
            <a:endParaRPr lang="en-US" altLang="zh-CN" sz="2400">
              <a:solidFill>
                <a:schemeClr val="tx1"/>
              </a:solidFill>
            </a:endParaRPr>
          </a:p>
          <a:p>
            <a:pPr marL="1828800" lvl="4" indent="0" algn="l">
              <a:buNone/>
            </a:pPr>
            <a:endParaRPr lang="en-US" altLang="zh-CN" sz="2400">
              <a:solidFill>
                <a:schemeClr val="tx1"/>
              </a:solidFill>
            </a:endParaRPr>
          </a:p>
          <a:p>
            <a:pPr marL="914400" lvl="2" indent="0" algn="l">
              <a:buNone/>
            </a:pPr>
            <a:endParaRPr lang="en-US" altLang="zh-CN">
              <a:solidFill>
                <a:schemeClr val="tx1"/>
              </a:solidFill>
            </a:endParaRPr>
          </a:p>
          <a:p>
            <a:pPr lvl="2" algn="l"/>
            <a:endParaRPr lang="zh-CN" altLang="en-US">
              <a:solidFill>
                <a:schemeClr val="tx1"/>
              </a:solidFill>
            </a:endParaRPr>
          </a:p>
          <a:p>
            <a:pPr marL="914400" lvl="2" indent="0" algn="l">
              <a:buNone/>
            </a:pPr>
            <a:endParaRPr lang="zh-CN" altLang="en-US">
              <a:solidFill>
                <a:schemeClr val="tx1"/>
              </a:solidFill>
            </a:endParaRPr>
          </a:p>
          <a:p>
            <a:pPr lvl="1" algn="l"/>
            <a:endParaRPr lang="zh-CN" altLang="en-US">
              <a:solidFill>
                <a:schemeClr val="tx1"/>
              </a:solidFill>
            </a:endParaRPr>
          </a:p>
        </p:txBody>
      </p:sp>
      <p:pic>
        <p:nvPicPr>
          <p:cNvPr id="4" name="图片 3"/>
          <p:cNvPicPr>
            <a:picLocks noChangeAspect="1"/>
          </p:cNvPicPr>
          <p:nvPr/>
        </p:nvPicPr>
        <p:blipFill>
          <a:blip r:embed="rId1"/>
          <a:stretch>
            <a:fillRect/>
          </a:stretch>
        </p:blipFill>
        <p:spPr>
          <a:xfrm>
            <a:off x="2110105" y="3140710"/>
            <a:ext cx="7972425" cy="3228975"/>
          </a:xfrm>
          <a:prstGeom prst="rect">
            <a:avLst/>
          </a:prstGeom>
        </p:spPr>
      </p:pic>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数据库</a:t>
            </a:r>
            <a:r>
              <a:rPr lang="en-US" altLang="zh-CN">
                <a:sym typeface="+mn-ea"/>
              </a:rPr>
              <a:t>——</a:t>
            </a:r>
            <a:r>
              <a:rPr lang="zh-CN" altLang="en-US">
                <a:sym typeface="+mn-ea"/>
              </a:rPr>
              <a:t>数据库设计</a:t>
            </a:r>
            <a:endParaRPr lang="zh-CN" altLang="en-US"/>
          </a:p>
        </p:txBody>
      </p:sp>
      <p:sp>
        <p:nvSpPr>
          <p:cNvPr id="3" name="内容占位符 2"/>
          <p:cNvSpPr>
            <a:spLocks noGrp="1"/>
          </p:cNvSpPr>
          <p:nvPr>
            <p:ph idx="1"/>
          </p:nvPr>
        </p:nvSpPr>
        <p:spPr/>
        <p:txBody>
          <a:bodyPr/>
          <a:p>
            <a:r>
              <a:rPr lang="zh-CN" altLang="en-US"/>
              <a:t>实体关系模型（</a:t>
            </a:r>
            <a:r>
              <a:rPr lang="en-US" altLang="zh-CN"/>
              <a:t>ERM</a:t>
            </a:r>
            <a:r>
              <a:rPr lang="zh-CN" altLang="en-US"/>
              <a:t>，</a:t>
            </a:r>
            <a:r>
              <a:rPr lang="en-US" altLang="zh-CN"/>
              <a:t>Entity Relationship Model</a:t>
            </a:r>
            <a:r>
              <a:rPr lang="zh-CN" altLang="en-US"/>
              <a:t>）：定义了需要维护的实体以及实体的属性，实体和实体之间的关系</a:t>
            </a:r>
            <a:endParaRPr lang="zh-CN" altLang="en-US"/>
          </a:p>
          <a:p>
            <a:endParaRPr lang="zh-CN" altLang="en-US"/>
          </a:p>
          <a:p>
            <a:r>
              <a:rPr lang="zh-CN" altLang="en-US"/>
              <a:t>实体关系图（</a:t>
            </a:r>
            <a:r>
              <a:rPr lang="en-US" altLang="zh-CN"/>
              <a:t>E-R</a:t>
            </a:r>
            <a:r>
              <a:rPr lang="zh-CN" altLang="en-US"/>
              <a:t>图）：使用</a:t>
            </a:r>
            <a:r>
              <a:rPr lang="zh-CN" altLang="en-US">
                <a:solidFill>
                  <a:srgbClr val="FF0000"/>
                </a:solidFill>
              </a:rPr>
              <a:t>图形的方式</a:t>
            </a:r>
            <a:r>
              <a:rPr lang="zh-CN" altLang="en-US"/>
              <a:t>来表示</a:t>
            </a:r>
            <a:r>
              <a:rPr lang="en-US" altLang="zh-CN"/>
              <a:t>ERM</a:t>
            </a:r>
            <a:endParaRPr lang="en-US" altLang="zh-CN"/>
          </a:p>
          <a:p>
            <a:pPr lvl="1"/>
            <a:r>
              <a:rPr lang="zh-CN" altLang="en-US"/>
              <a:t>矩形：表示实体集</a:t>
            </a:r>
            <a:endParaRPr lang="zh-CN" altLang="en-US"/>
          </a:p>
          <a:p>
            <a:pPr lvl="1"/>
            <a:r>
              <a:rPr lang="zh-CN" altLang="en-US"/>
              <a:t>椭圆形：表示属性</a:t>
            </a:r>
            <a:endParaRPr lang="zh-CN" altLang="en-US"/>
          </a:p>
          <a:p>
            <a:pPr lvl="1"/>
            <a:r>
              <a:rPr lang="zh-CN" altLang="en-US"/>
              <a:t>菱形：表示关系集</a:t>
            </a:r>
            <a:endParaRPr lang="zh-CN" altLang="en-US"/>
          </a:p>
          <a:p>
            <a:pPr lvl="1"/>
            <a:r>
              <a:rPr lang="zh-CN" altLang="en-US"/>
              <a:t>线：连接属性和实体以及连接实体集和关系集</a:t>
            </a:r>
            <a:endParaRPr lang="zh-CN" altLang="en-US"/>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数据库</a:t>
            </a:r>
            <a:r>
              <a:rPr lang="en-US" altLang="zh-CN">
                <a:sym typeface="+mn-ea"/>
              </a:rPr>
              <a:t>——</a:t>
            </a:r>
            <a:r>
              <a:rPr lang="zh-CN" altLang="en-US">
                <a:sym typeface="+mn-ea"/>
              </a:rPr>
              <a:t>数据库设计</a:t>
            </a:r>
            <a:endParaRPr lang="zh-CN" altLang="en-US"/>
          </a:p>
        </p:txBody>
      </p:sp>
      <p:pic>
        <p:nvPicPr>
          <p:cNvPr id="4" name="内容占位符 3"/>
          <p:cNvPicPr>
            <a:picLocks noChangeAspect="1"/>
          </p:cNvPicPr>
          <p:nvPr>
            <p:ph idx="1"/>
          </p:nvPr>
        </p:nvPicPr>
        <p:blipFill>
          <a:blip r:embed="rId1"/>
          <a:stretch>
            <a:fillRect/>
          </a:stretch>
        </p:blipFill>
        <p:spPr>
          <a:xfrm>
            <a:off x="2444115" y="2390775"/>
            <a:ext cx="7134225" cy="32766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十进制转换其它进制</a:t>
            </a:r>
            <a:endParaRPr lang="zh-CN" altLang="en-US">
              <a:sym typeface="+mn-ea"/>
            </a:endParaRPr>
          </a:p>
        </p:txBody>
      </p:sp>
      <p:sp>
        <p:nvSpPr>
          <p:cNvPr id="6" name="内容占位符 5"/>
          <p:cNvSpPr/>
          <p:nvPr>
            <p:ph idx="1"/>
          </p:nvPr>
        </p:nvSpPr>
        <p:spPr/>
        <p:txBody>
          <a:bodyPr/>
          <a:p>
            <a:pPr marL="0" indent="0">
              <a:buNone/>
            </a:pPr>
            <a:r>
              <a:rPr lang="en-US" altLang="zh-CN" sz="1800">
                <a:sym typeface="+mn-ea"/>
              </a:rPr>
              <a:t>2.</a:t>
            </a:r>
            <a:r>
              <a:rPr lang="zh-CN" altLang="en-US" sz="1800">
                <a:sym typeface="+mn-ea"/>
              </a:rPr>
              <a:t>转换小数部分：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149725" y="2023110"/>
            <a:ext cx="5157470" cy="3146425"/>
          </a:xfrm>
          <a:prstGeom prst="rect">
            <a:avLst/>
          </a:prstGeom>
        </p:spPr>
      </p:pic>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数据库</a:t>
            </a:r>
            <a:r>
              <a:rPr lang="en-US" altLang="zh-CN">
                <a:sym typeface="+mn-ea"/>
              </a:rPr>
              <a:t>——</a:t>
            </a:r>
            <a:r>
              <a:rPr lang="zh-CN" altLang="en-US">
                <a:sym typeface="+mn-ea"/>
              </a:rPr>
              <a:t>数据库设计</a:t>
            </a:r>
            <a:endParaRPr lang="zh-CN" altLang="en-US"/>
          </a:p>
        </p:txBody>
      </p:sp>
      <p:sp>
        <p:nvSpPr>
          <p:cNvPr id="3" name="内容占位符 2"/>
          <p:cNvSpPr/>
          <p:nvPr>
            <p:ph idx="1"/>
          </p:nvPr>
        </p:nvSpPr>
        <p:spPr/>
        <p:txBody>
          <a:bodyPr/>
          <a:p>
            <a:r>
              <a:rPr lang="en-US" altLang="zh-CN"/>
              <a:t>E-R</a:t>
            </a:r>
            <a:r>
              <a:rPr lang="zh-CN" altLang="en-US"/>
              <a:t>图上的关系</a:t>
            </a:r>
            <a:endParaRPr lang="zh-CN" altLang="en-US"/>
          </a:p>
          <a:p>
            <a:pPr lvl="1"/>
            <a:r>
              <a:rPr lang="zh-CN" altLang="en-US"/>
              <a:t>实体集上的关系</a:t>
            </a:r>
            <a:endParaRPr lang="zh-CN" altLang="en-US"/>
          </a:p>
        </p:txBody>
      </p:sp>
      <p:pic>
        <p:nvPicPr>
          <p:cNvPr id="5" name="图片 4"/>
          <p:cNvPicPr>
            <a:picLocks noChangeAspect="1"/>
          </p:cNvPicPr>
          <p:nvPr/>
        </p:nvPicPr>
        <p:blipFill>
          <a:blip r:embed="rId1"/>
          <a:stretch>
            <a:fillRect/>
          </a:stretch>
        </p:blipFill>
        <p:spPr>
          <a:xfrm>
            <a:off x="1687830" y="3132455"/>
            <a:ext cx="8505825" cy="2286000"/>
          </a:xfrm>
          <a:prstGeom prst="rect">
            <a:avLst/>
          </a:prstGeom>
        </p:spPr>
      </p:pic>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数据库</a:t>
            </a:r>
            <a:r>
              <a:rPr lang="en-US" altLang="zh-CN">
                <a:sym typeface="+mn-ea"/>
              </a:rPr>
              <a:t>——</a:t>
            </a:r>
            <a:r>
              <a:rPr lang="zh-CN" altLang="en-US">
                <a:sym typeface="+mn-ea"/>
              </a:rPr>
              <a:t>数据库设计</a:t>
            </a:r>
            <a:endParaRPr lang="zh-CN" altLang="en-US"/>
          </a:p>
        </p:txBody>
      </p:sp>
      <p:sp>
        <p:nvSpPr>
          <p:cNvPr id="3" name="内容占位符 2"/>
          <p:cNvSpPr/>
          <p:nvPr>
            <p:ph idx="1"/>
          </p:nvPr>
        </p:nvSpPr>
        <p:spPr/>
        <p:txBody>
          <a:bodyPr/>
          <a:p>
            <a:r>
              <a:rPr lang="en-US" altLang="zh-CN"/>
              <a:t>E-R</a:t>
            </a:r>
            <a:r>
              <a:rPr lang="zh-CN" altLang="en-US"/>
              <a:t>图上的关系</a:t>
            </a:r>
            <a:endParaRPr lang="zh-CN" altLang="en-US"/>
          </a:p>
          <a:p>
            <a:pPr lvl="1"/>
            <a:r>
              <a:rPr lang="zh-CN" altLang="en-US"/>
              <a:t>关系集上的关系</a:t>
            </a:r>
            <a:endParaRPr lang="zh-CN" altLang="en-US"/>
          </a:p>
        </p:txBody>
      </p:sp>
      <p:pic>
        <p:nvPicPr>
          <p:cNvPr id="4" name="图片 3"/>
          <p:cNvPicPr>
            <a:picLocks noChangeAspect="1"/>
          </p:cNvPicPr>
          <p:nvPr/>
        </p:nvPicPr>
        <p:blipFill>
          <a:blip r:embed="rId1"/>
          <a:stretch>
            <a:fillRect/>
          </a:stretch>
        </p:blipFill>
        <p:spPr>
          <a:xfrm>
            <a:off x="2552700" y="2977515"/>
            <a:ext cx="7086600" cy="2847975"/>
          </a:xfrm>
          <a:prstGeom prst="rect">
            <a:avLst/>
          </a:prstGeom>
        </p:spPr>
      </p:pic>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数据库</a:t>
            </a:r>
            <a:r>
              <a:rPr lang="en-US" altLang="zh-CN">
                <a:sym typeface="+mn-ea"/>
              </a:rPr>
              <a:t>——</a:t>
            </a:r>
            <a:r>
              <a:rPr lang="zh-CN" altLang="en-US">
                <a:sym typeface="+mn-ea"/>
              </a:rPr>
              <a:t>数据库设计</a:t>
            </a:r>
            <a:endParaRPr lang="zh-CN" altLang="en-US"/>
          </a:p>
        </p:txBody>
      </p:sp>
      <p:sp>
        <p:nvSpPr>
          <p:cNvPr id="3" name="内容占位符 2"/>
          <p:cNvSpPr/>
          <p:nvPr>
            <p:ph idx="1"/>
          </p:nvPr>
        </p:nvSpPr>
        <p:spPr/>
        <p:txBody>
          <a:bodyPr/>
          <a:p>
            <a:r>
              <a:rPr lang="zh-CN" altLang="en-US"/>
              <a:t>规范化：规范表设计中的一些规则，使得表结构设计更加合理</a:t>
            </a:r>
            <a:endParaRPr lang="zh-CN" altLang="en-US"/>
          </a:p>
          <a:p>
            <a:endParaRPr lang="zh-CN" altLang="en-US"/>
          </a:p>
          <a:p>
            <a:r>
              <a:rPr lang="zh-CN" altLang="en-US"/>
              <a:t>范式：规范化定义了一组</a:t>
            </a:r>
            <a:r>
              <a:rPr lang="zh-CN" altLang="en-US">
                <a:solidFill>
                  <a:srgbClr val="FF0000"/>
                </a:solidFill>
              </a:rPr>
              <a:t>层次范式</a:t>
            </a:r>
            <a:r>
              <a:rPr lang="zh-CN" altLang="en-US"/>
              <a:t>（</a:t>
            </a:r>
            <a:r>
              <a:rPr lang="en-US" altLang="zh-CN"/>
              <a:t>NF</a:t>
            </a:r>
            <a:r>
              <a:rPr lang="zh-CN" altLang="en-US"/>
              <a:t>），包括</a:t>
            </a:r>
            <a:r>
              <a:rPr lang="en-US" altLang="zh-CN"/>
              <a:t>1NF</a:t>
            </a:r>
            <a:r>
              <a:rPr lang="zh-CN" altLang="en-US"/>
              <a:t>、</a:t>
            </a:r>
            <a:r>
              <a:rPr lang="en-US" altLang="zh-CN"/>
              <a:t>2NF</a:t>
            </a:r>
            <a:r>
              <a:rPr lang="zh-CN" altLang="en-US"/>
              <a:t>、</a:t>
            </a:r>
            <a:r>
              <a:rPr lang="en-US" altLang="zh-CN"/>
              <a:t>3NF</a:t>
            </a:r>
            <a:r>
              <a:rPr lang="zh-CN" altLang="en-US"/>
              <a:t>、</a:t>
            </a:r>
            <a:endParaRPr lang="zh-CN" altLang="en-US"/>
          </a:p>
          <a:p>
            <a:pPr marL="0" indent="0">
              <a:buNone/>
            </a:pPr>
            <a:r>
              <a:rPr lang="en-US" altLang="zh-CN"/>
              <a:t>BCNF</a:t>
            </a:r>
            <a:r>
              <a:rPr lang="zh-CN" altLang="en-US"/>
              <a:t>（</a:t>
            </a:r>
            <a:r>
              <a:rPr lang="en-US" altLang="zh-CN"/>
              <a:t>Boyce-Codd</a:t>
            </a:r>
            <a:r>
              <a:rPr lang="zh-CN" altLang="en-US"/>
              <a:t>范式）、</a:t>
            </a:r>
            <a:r>
              <a:rPr lang="en-US" altLang="zh-CN"/>
              <a:t>4NF</a:t>
            </a:r>
            <a:r>
              <a:rPr lang="zh-CN" altLang="en-US"/>
              <a:t>、</a:t>
            </a:r>
            <a:r>
              <a:rPr lang="en-US" altLang="zh-CN"/>
              <a:t>PJNF</a:t>
            </a:r>
            <a:r>
              <a:rPr lang="zh-CN" altLang="en-US"/>
              <a:t>、</a:t>
            </a:r>
            <a:r>
              <a:rPr lang="en-US" altLang="zh-CN"/>
              <a:t>5NF</a:t>
            </a:r>
            <a:r>
              <a:rPr lang="zh-CN" altLang="en-US"/>
              <a:t>等</a:t>
            </a:r>
            <a:endParaRPr lang="zh-CN" altLang="en-US"/>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数据库</a:t>
            </a:r>
            <a:r>
              <a:rPr lang="en-US" altLang="zh-CN">
                <a:sym typeface="+mn-ea"/>
              </a:rPr>
              <a:t>——</a:t>
            </a:r>
            <a:r>
              <a:rPr lang="zh-CN" altLang="en-US">
                <a:sym typeface="+mn-ea"/>
              </a:rPr>
              <a:t>数据库设计</a:t>
            </a:r>
            <a:endParaRPr lang="zh-CN" altLang="en-US"/>
          </a:p>
        </p:txBody>
      </p:sp>
      <p:sp>
        <p:nvSpPr>
          <p:cNvPr id="3" name="内容占位符 2"/>
          <p:cNvSpPr/>
          <p:nvPr>
            <p:ph idx="1"/>
          </p:nvPr>
        </p:nvSpPr>
        <p:spPr/>
        <p:txBody>
          <a:bodyPr/>
          <a:p>
            <a:r>
              <a:rPr lang="zh-CN"/>
              <a:t>第一范式（</a:t>
            </a:r>
            <a:r>
              <a:rPr lang="en-US" altLang="zh-CN"/>
              <a:t>1NF</a:t>
            </a:r>
            <a:r>
              <a:rPr lang="zh-CN"/>
              <a:t>）</a:t>
            </a:r>
            <a:endParaRPr lang="zh-CN"/>
          </a:p>
          <a:p>
            <a:endParaRPr lang="zh-CN"/>
          </a:p>
          <a:p>
            <a:r>
              <a:rPr lang="zh-CN"/>
              <a:t>第二范式（</a:t>
            </a:r>
            <a:r>
              <a:rPr lang="en-US" altLang="zh-CN"/>
              <a:t>2NF</a:t>
            </a:r>
            <a:r>
              <a:rPr lang="zh-CN"/>
              <a:t>）</a:t>
            </a:r>
            <a:endParaRPr lang="zh-CN"/>
          </a:p>
          <a:p>
            <a:endParaRPr lang="zh-CN"/>
          </a:p>
          <a:p>
            <a:r>
              <a:rPr lang="zh-CN"/>
              <a:t>其他数据库模型</a:t>
            </a:r>
            <a:endParaRPr lang="zh-CN"/>
          </a:p>
          <a:p>
            <a:pPr lvl="1"/>
            <a:r>
              <a:rPr lang="zh-CN"/>
              <a:t>面向对象数据库</a:t>
            </a:r>
            <a:endParaRPr lang="zh-CN"/>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15</a:t>
            </a:r>
            <a:r>
              <a:rPr lang="zh-CN" altLang="en-US"/>
              <a:t>章 </a:t>
            </a:r>
            <a:r>
              <a:rPr lang="zh-CN"/>
              <a:t>数据压缩</a:t>
            </a:r>
            <a:endParaRPr lang="zh-CN"/>
          </a:p>
        </p:txBody>
      </p:sp>
      <p:sp>
        <p:nvSpPr>
          <p:cNvPr id="3" name="内容占位符 2"/>
          <p:cNvSpPr>
            <a:spLocks noGrp="1"/>
          </p:cNvSpPr>
          <p:nvPr>
            <p:ph idx="1"/>
          </p:nvPr>
        </p:nvSpPr>
        <p:spPr/>
        <p:txBody>
          <a:bodyPr/>
          <a:p>
            <a:r>
              <a:rPr lang="zh-CN" altLang="en-US"/>
              <a:t>区分</a:t>
            </a:r>
            <a:r>
              <a:rPr lang="zh-CN" altLang="en-US">
                <a:solidFill>
                  <a:srgbClr val="FF0000"/>
                </a:solidFill>
              </a:rPr>
              <a:t>有损压缩</a:t>
            </a:r>
            <a:r>
              <a:rPr lang="zh-CN" altLang="en-US"/>
              <a:t>和</a:t>
            </a:r>
            <a:r>
              <a:rPr lang="zh-CN" altLang="en-US">
                <a:solidFill>
                  <a:srgbClr val="FF0000"/>
                </a:solidFill>
              </a:rPr>
              <a:t>无损压缩</a:t>
            </a:r>
            <a:endParaRPr lang="zh-CN" altLang="en-US">
              <a:solidFill>
                <a:srgbClr val="FF0000"/>
              </a:solidFill>
            </a:endParaRPr>
          </a:p>
          <a:p>
            <a:r>
              <a:rPr lang="zh-CN" altLang="en-US"/>
              <a:t>描述</a:t>
            </a:r>
            <a:r>
              <a:rPr lang="zh-CN" altLang="en-US">
                <a:solidFill>
                  <a:srgbClr val="FF0000"/>
                </a:solidFill>
              </a:rPr>
              <a:t>游程长度编码</a:t>
            </a:r>
            <a:r>
              <a:rPr lang="zh-CN" altLang="en-US"/>
              <a:t>和它是如何实现压缩的</a:t>
            </a:r>
            <a:endParaRPr lang="zh-CN" altLang="en-US"/>
          </a:p>
          <a:p>
            <a:r>
              <a:rPr lang="zh-CN" altLang="en-US"/>
              <a:t>描述</a:t>
            </a:r>
            <a:r>
              <a:rPr lang="zh-CN" altLang="en-US">
                <a:solidFill>
                  <a:srgbClr val="FF0000"/>
                </a:solidFill>
              </a:rPr>
              <a:t>赫夫曼编码</a:t>
            </a:r>
            <a:r>
              <a:rPr lang="zh-CN" altLang="en-US"/>
              <a:t>和它是如何实现压缩的</a:t>
            </a:r>
            <a:endParaRPr lang="zh-CN" altLang="en-US"/>
          </a:p>
          <a:p>
            <a:r>
              <a:rPr lang="zh-CN" altLang="en-US"/>
              <a:t>描述</a:t>
            </a:r>
            <a:r>
              <a:rPr lang="en-US" altLang="zh-CN">
                <a:solidFill>
                  <a:srgbClr val="FF0000"/>
                </a:solidFill>
              </a:rPr>
              <a:t>LZ</a:t>
            </a:r>
            <a:r>
              <a:rPr lang="zh-CN" altLang="en-US">
                <a:solidFill>
                  <a:srgbClr val="FF0000"/>
                </a:solidFill>
              </a:rPr>
              <a:t>编码</a:t>
            </a:r>
            <a:r>
              <a:rPr lang="zh-CN" altLang="en-US"/>
              <a:t>以及字典在编码和译码中的作用</a:t>
            </a:r>
            <a:endParaRPr lang="zh-CN" altLang="en-US"/>
          </a:p>
          <a:p>
            <a:r>
              <a:rPr lang="zh-CN" altLang="en-US"/>
              <a:t>描述压缩静止图像的</a:t>
            </a:r>
            <a:r>
              <a:rPr lang="en-US" altLang="zh-CN">
                <a:solidFill>
                  <a:srgbClr val="FF0000"/>
                </a:solidFill>
              </a:rPr>
              <a:t>JPEG</a:t>
            </a:r>
            <a:r>
              <a:rPr lang="zh-CN" altLang="en-US">
                <a:solidFill>
                  <a:srgbClr val="FF0000"/>
                </a:solidFill>
              </a:rPr>
              <a:t>标准</a:t>
            </a:r>
            <a:r>
              <a:rPr lang="zh-CN" altLang="en-US"/>
              <a:t>背后的主要思想</a:t>
            </a:r>
            <a:endParaRPr lang="zh-CN" altLang="en-US"/>
          </a:p>
          <a:p>
            <a:r>
              <a:rPr lang="zh-CN" altLang="en-US"/>
              <a:t>描述压缩视频的</a:t>
            </a:r>
            <a:r>
              <a:rPr lang="en-US" altLang="zh-CN">
                <a:solidFill>
                  <a:srgbClr val="FF0000"/>
                </a:solidFill>
              </a:rPr>
              <a:t>MPEG</a:t>
            </a:r>
            <a:r>
              <a:rPr lang="zh-CN" altLang="en-US">
                <a:solidFill>
                  <a:srgbClr val="FF0000"/>
                </a:solidFill>
              </a:rPr>
              <a:t>标准</a:t>
            </a:r>
            <a:r>
              <a:rPr lang="zh-CN" altLang="en-US"/>
              <a:t>背后的主要思想以及它与</a:t>
            </a:r>
            <a:r>
              <a:rPr lang="en-US" altLang="zh-CN"/>
              <a:t>JPEG</a:t>
            </a:r>
            <a:r>
              <a:rPr lang="zh-CN" altLang="en-US"/>
              <a:t>间的关系</a:t>
            </a:r>
            <a:endParaRPr lang="zh-CN" altLang="en-US"/>
          </a:p>
          <a:p>
            <a:r>
              <a:rPr lang="zh-CN" altLang="en-US"/>
              <a:t>描述压缩音频</a:t>
            </a:r>
            <a:r>
              <a:rPr lang="en-US" altLang="zh-CN">
                <a:solidFill>
                  <a:srgbClr val="FF0000"/>
                </a:solidFill>
              </a:rPr>
              <a:t>MP3</a:t>
            </a:r>
            <a:r>
              <a:rPr lang="zh-CN" altLang="en-US">
                <a:solidFill>
                  <a:srgbClr val="FF0000"/>
                </a:solidFill>
              </a:rPr>
              <a:t>标准</a:t>
            </a:r>
            <a:r>
              <a:rPr lang="zh-CN" altLang="en-US"/>
              <a:t>背后的主要思想</a:t>
            </a:r>
            <a:endParaRPr lang="zh-CN" altLang="en-US"/>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endParaRPr lang="zh-CN"/>
          </a:p>
        </p:txBody>
      </p:sp>
      <p:sp>
        <p:nvSpPr>
          <p:cNvPr id="3" name="内容占位符 2"/>
          <p:cNvSpPr>
            <a:spLocks noGrp="1"/>
          </p:cNvSpPr>
          <p:nvPr>
            <p:ph idx="1"/>
          </p:nvPr>
        </p:nvSpPr>
        <p:spPr/>
        <p:txBody>
          <a:bodyPr/>
          <a:p>
            <a:r>
              <a:rPr lang="zh-CN" altLang="en-US"/>
              <a:t>数据压缩：通过部分消除数据中内在的</a:t>
            </a:r>
            <a:r>
              <a:rPr lang="zh-CN" altLang="en-US">
                <a:solidFill>
                  <a:srgbClr val="FF0000"/>
                </a:solidFill>
              </a:rPr>
              <a:t>冗余</a:t>
            </a:r>
            <a:r>
              <a:rPr lang="zh-CN" altLang="en-US"/>
              <a:t>来减少发送或存储的数据量</a:t>
            </a:r>
            <a:endParaRPr lang="zh-CN" altLang="en-US"/>
          </a:p>
          <a:p>
            <a:endParaRPr lang="zh-CN" altLang="en-US"/>
          </a:p>
          <a:p>
            <a:r>
              <a:rPr lang="zh-CN" altLang="en-US"/>
              <a:t>压缩方法分为</a:t>
            </a:r>
            <a:r>
              <a:rPr lang="zh-CN" altLang="en-US">
                <a:solidFill>
                  <a:srgbClr val="FF0000"/>
                </a:solidFill>
              </a:rPr>
              <a:t>无损压缩</a:t>
            </a:r>
            <a:r>
              <a:rPr lang="zh-CN" altLang="en-US"/>
              <a:t>和</a:t>
            </a:r>
            <a:r>
              <a:rPr lang="zh-CN" altLang="en-US">
                <a:solidFill>
                  <a:srgbClr val="FF0000"/>
                </a:solidFill>
              </a:rPr>
              <a:t>有损压缩</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1956435" y="3850640"/>
            <a:ext cx="6867525" cy="2524125"/>
          </a:xfrm>
          <a:prstGeom prst="rect">
            <a:avLst/>
          </a:prstGeom>
        </p:spPr>
      </p:pic>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zh-CN" altLang="en-US">
                <a:solidFill>
                  <a:schemeClr val="tx1"/>
                </a:solidFill>
              </a:rPr>
              <a:t>在无损压缩中，数据的</a:t>
            </a:r>
            <a:r>
              <a:rPr lang="zh-CN" altLang="en-US">
                <a:solidFill>
                  <a:srgbClr val="FF0000"/>
                </a:solidFill>
              </a:rPr>
              <a:t>完整性</a:t>
            </a:r>
            <a:r>
              <a:rPr lang="zh-CN" altLang="en-US">
                <a:solidFill>
                  <a:schemeClr val="tx1"/>
                </a:solidFill>
              </a:rPr>
              <a:t>是受到保护的，原始数据与压缩和解压后的数据完全一样</a:t>
            </a:r>
            <a:endParaRPr lang="zh-CN" altLang="en-US">
              <a:solidFill>
                <a:schemeClr val="tx1"/>
              </a:solidFill>
            </a:endParaRPr>
          </a:p>
          <a:p>
            <a:endParaRPr lang="zh-CN" altLang="en-US">
              <a:solidFill>
                <a:schemeClr val="tx1"/>
              </a:solidFill>
            </a:endParaRPr>
          </a:p>
          <a:p>
            <a:r>
              <a:rPr lang="zh-CN" altLang="en-US">
                <a:solidFill>
                  <a:schemeClr val="tx1"/>
                </a:solidFill>
              </a:rPr>
              <a:t>压缩和解压算法是完全相反的两个过程，在处理过程中没有数据丢失，冗余数据在压缩时被删除，在解压时再被加回去</a:t>
            </a:r>
            <a:endParaRPr lang="zh-CN" altLang="en-US">
              <a:solidFill>
                <a:schemeClr val="tx1"/>
              </a:solidFill>
            </a:endParaRPr>
          </a:p>
          <a:p>
            <a:endParaRPr lang="zh-CN" altLang="en-US">
              <a:solidFill>
                <a:schemeClr val="tx1"/>
              </a:solidFill>
            </a:endParaRPr>
          </a:p>
          <a:p>
            <a:r>
              <a:rPr lang="zh-CN" altLang="en-US">
                <a:solidFill>
                  <a:schemeClr val="tx1"/>
                </a:solidFill>
              </a:rPr>
              <a:t> 三种无损压缩方法：游程长度编码、赫夫曼编码、</a:t>
            </a:r>
            <a:r>
              <a:rPr lang="en-US" altLang="zh-CN">
                <a:solidFill>
                  <a:schemeClr val="tx1"/>
                </a:solidFill>
              </a:rPr>
              <a:t>LZ</a:t>
            </a:r>
            <a:r>
              <a:rPr lang="zh-CN" altLang="en-US">
                <a:solidFill>
                  <a:schemeClr val="tx1"/>
                </a:solidFill>
              </a:rPr>
              <a:t>算法</a:t>
            </a:r>
            <a:endParaRPr lang="zh-CN" altLang="en-US">
              <a:solidFill>
                <a:schemeClr val="tx1"/>
              </a:solidFill>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zh-CN" altLang="en-US">
                <a:solidFill>
                  <a:srgbClr val="FF0000"/>
                </a:solidFill>
                <a:sym typeface="+mn-ea"/>
              </a:rPr>
              <a:t>游程长度编码</a:t>
            </a:r>
            <a:r>
              <a:rPr lang="zh-CN" altLang="en-US">
                <a:sym typeface="+mn-ea"/>
              </a:rPr>
              <a:t>：用来压缩由任何符号组成的数据，当数据中由</a:t>
            </a:r>
            <a:r>
              <a:rPr lang="en-US" altLang="zh-CN">
                <a:sym typeface="+mn-ea"/>
              </a:rPr>
              <a:t>0</a:t>
            </a:r>
            <a:r>
              <a:rPr lang="zh-CN" altLang="en-US">
                <a:sym typeface="+mn-ea"/>
              </a:rPr>
              <a:t>和</a:t>
            </a:r>
            <a:r>
              <a:rPr lang="en-US" altLang="zh-CN">
                <a:sym typeface="+mn-ea"/>
              </a:rPr>
              <a:t>1</a:t>
            </a:r>
            <a:r>
              <a:rPr lang="zh-CN" altLang="en-US">
                <a:sym typeface="+mn-ea"/>
              </a:rPr>
              <a:t>表示时十分有效</a:t>
            </a:r>
            <a:endParaRPr lang="zh-CN" altLang="en-US">
              <a:sym typeface="+mn-ea"/>
            </a:endParaRPr>
          </a:p>
          <a:p>
            <a:r>
              <a:rPr lang="zh-CN" altLang="en-US">
                <a:solidFill>
                  <a:srgbClr val="FF0000"/>
                </a:solidFill>
                <a:sym typeface="+mn-ea"/>
              </a:rPr>
              <a:t>思想</a:t>
            </a:r>
            <a:r>
              <a:rPr lang="zh-CN" altLang="en-US">
                <a:solidFill>
                  <a:schemeClr val="tx1"/>
                </a:solidFill>
                <a:sym typeface="+mn-ea"/>
              </a:rPr>
              <a:t>：将数据中</a:t>
            </a:r>
            <a:r>
              <a:rPr lang="zh-CN" altLang="en-US">
                <a:solidFill>
                  <a:srgbClr val="FF0000"/>
                </a:solidFill>
                <a:sym typeface="+mn-ea"/>
              </a:rPr>
              <a:t>连续重复</a:t>
            </a:r>
            <a:r>
              <a:rPr lang="zh-CN" altLang="en-US">
                <a:solidFill>
                  <a:schemeClr val="tx1"/>
                </a:solidFill>
                <a:sym typeface="+mn-ea"/>
              </a:rPr>
              <a:t>出现的符号用一个字符和这个字符重复的次数来代替，如</a:t>
            </a:r>
            <a:r>
              <a:rPr lang="en-US" altLang="zh-CN">
                <a:solidFill>
                  <a:schemeClr val="tx1"/>
                </a:solidFill>
                <a:sym typeface="+mn-ea"/>
              </a:rPr>
              <a:t>AAAAAAAA</a:t>
            </a:r>
            <a:r>
              <a:rPr lang="zh-CN" altLang="en-US">
                <a:solidFill>
                  <a:schemeClr val="tx1"/>
                </a:solidFill>
                <a:sym typeface="+mn-ea"/>
              </a:rPr>
              <a:t>用</a:t>
            </a:r>
            <a:r>
              <a:rPr lang="en-US" altLang="zh-CN">
                <a:solidFill>
                  <a:schemeClr val="tx1"/>
                </a:solidFill>
                <a:sym typeface="+mn-ea"/>
              </a:rPr>
              <a:t>A08</a:t>
            </a:r>
            <a:r>
              <a:rPr lang="zh-CN" altLang="en-US">
                <a:solidFill>
                  <a:schemeClr val="tx1"/>
                </a:solidFill>
                <a:sym typeface="+mn-ea"/>
              </a:rPr>
              <a:t>来代替</a:t>
            </a:r>
            <a:endParaRPr lang="zh-CN" altLang="en-US">
              <a:solidFill>
                <a:schemeClr val="tx1"/>
              </a:solidFill>
              <a:sym typeface="+mn-ea"/>
            </a:endParaRPr>
          </a:p>
        </p:txBody>
      </p:sp>
      <p:pic>
        <p:nvPicPr>
          <p:cNvPr id="4" name="图片 3"/>
          <p:cNvPicPr>
            <a:picLocks noChangeAspect="1"/>
          </p:cNvPicPr>
          <p:nvPr/>
        </p:nvPicPr>
        <p:blipFill>
          <a:blip r:embed="rId1"/>
          <a:stretch>
            <a:fillRect/>
          </a:stretch>
        </p:blipFill>
        <p:spPr>
          <a:xfrm>
            <a:off x="2042795" y="4008755"/>
            <a:ext cx="7429500" cy="1914525"/>
          </a:xfrm>
          <a:prstGeom prst="rect">
            <a:avLst/>
          </a:prstGeom>
        </p:spPr>
      </p:pic>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zh-CN" altLang="en-US">
                <a:solidFill>
                  <a:srgbClr val="FF0000"/>
                </a:solidFill>
                <a:sym typeface="+mn-ea"/>
              </a:rPr>
              <a:t>游程长度编码</a:t>
            </a:r>
            <a:endParaRPr lang="zh-CN" altLang="en-US">
              <a:solidFill>
                <a:schemeClr val="tx1"/>
              </a:solidFill>
              <a:sym typeface="+mn-ea"/>
            </a:endParaRPr>
          </a:p>
        </p:txBody>
      </p:sp>
      <p:pic>
        <p:nvPicPr>
          <p:cNvPr id="5" name="图片 4"/>
          <p:cNvPicPr>
            <a:picLocks noChangeAspect="1"/>
          </p:cNvPicPr>
          <p:nvPr/>
        </p:nvPicPr>
        <p:blipFill>
          <a:blip r:embed="rId1"/>
          <a:stretch>
            <a:fillRect/>
          </a:stretch>
        </p:blipFill>
        <p:spPr>
          <a:xfrm>
            <a:off x="1021715" y="2428875"/>
            <a:ext cx="9686925" cy="4257675"/>
          </a:xfrm>
          <a:prstGeom prst="rect">
            <a:avLst/>
          </a:prstGeom>
        </p:spPr>
      </p:pic>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zh-CN" altLang="en-US">
                <a:solidFill>
                  <a:srgbClr val="FF0000"/>
                </a:solidFill>
                <a:sym typeface="+mn-ea"/>
              </a:rPr>
              <a:t>赫夫曼编码</a:t>
            </a:r>
            <a:r>
              <a:rPr lang="zh-CN" altLang="en-US">
                <a:solidFill>
                  <a:schemeClr val="tx1"/>
                </a:solidFill>
                <a:sym typeface="+mn-ea"/>
              </a:rPr>
              <a:t>：对出现更为频繁的字符分配较短的编码，对出现较少的字符分配较长的编码</a:t>
            </a:r>
            <a:endParaRPr lang="zh-CN" altLang="en-US">
              <a:solidFill>
                <a:schemeClr val="tx1"/>
              </a:solidFill>
              <a:sym typeface="+mn-ea"/>
            </a:endParaRPr>
          </a:p>
          <a:p>
            <a:endParaRPr lang="zh-CN" altLang="en-US">
              <a:solidFill>
                <a:schemeClr val="tx1"/>
              </a:solidFill>
              <a:sym typeface="+mn-ea"/>
            </a:endParaRPr>
          </a:p>
          <a:p>
            <a:r>
              <a:rPr lang="zh-CN" altLang="en-US">
                <a:solidFill>
                  <a:schemeClr val="tx1"/>
                </a:solidFill>
                <a:sym typeface="+mn-ea"/>
              </a:rPr>
              <a:t>示例：假设一篇文章只有</a:t>
            </a:r>
            <a:r>
              <a:rPr lang="en-US" altLang="zh-CN">
                <a:solidFill>
                  <a:schemeClr val="tx1"/>
                </a:solidFill>
                <a:sym typeface="+mn-ea"/>
              </a:rPr>
              <a:t>ABCDE</a:t>
            </a:r>
            <a:r>
              <a:rPr lang="zh-CN" altLang="en-US">
                <a:solidFill>
                  <a:schemeClr val="tx1"/>
                </a:solidFill>
                <a:sym typeface="+mn-ea"/>
              </a:rPr>
              <a:t>五个字符组成</a:t>
            </a:r>
            <a:endParaRPr lang="zh-CN" altLang="en-US">
              <a:solidFill>
                <a:schemeClr val="tx1"/>
              </a:solidFill>
              <a:sym typeface="+mn-ea"/>
            </a:endParaRPr>
          </a:p>
          <a:p>
            <a:endParaRPr lang="zh-CN" altLang="en-US">
              <a:solidFill>
                <a:schemeClr val="tx1"/>
              </a:solidFill>
              <a:sym typeface="+mn-ea"/>
            </a:endParaRPr>
          </a:p>
          <a:p>
            <a:endParaRPr lang="zh-CN" altLang="en-US">
              <a:solidFill>
                <a:schemeClr val="tx1"/>
              </a:solidFill>
              <a:sym typeface="+mn-ea"/>
            </a:endParaRPr>
          </a:p>
          <a:p>
            <a:endParaRPr lang="zh-CN" altLang="en-US">
              <a:solidFill>
                <a:schemeClr val="tx1"/>
              </a:solidFill>
              <a:sym typeface="+mn-ea"/>
            </a:endParaRPr>
          </a:p>
          <a:p>
            <a:pPr lvl="1"/>
            <a:endParaRPr lang="en-US" altLang="zh-CN">
              <a:solidFill>
                <a:schemeClr val="tx1"/>
              </a:solidFill>
              <a:sym typeface="+mn-ea"/>
            </a:endParaRPr>
          </a:p>
        </p:txBody>
      </p:sp>
      <p:pic>
        <p:nvPicPr>
          <p:cNvPr id="4" name="图片 3"/>
          <p:cNvPicPr>
            <a:picLocks noChangeAspect="1"/>
          </p:cNvPicPr>
          <p:nvPr/>
        </p:nvPicPr>
        <p:blipFill>
          <a:blip r:embed="rId1"/>
          <a:stretch>
            <a:fillRect/>
          </a:stretch>
        </p:blipFill>
        <p:spPr>
          <a:xfrm>
            <a:off x="838200" y="4149725"/>
            <a:ext cx="9991725" cy="138112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十进制转换二进制</a:t>
            </a:r>
            <a:r>
              <a:rPr lang="en-US" altLang="zh-CN">
                <a:sym typeface="+mn-ea"/>
              </a:rPr>
              <a:t>——</a:t>
            </a:r>
            <a:r>
              <a:rPr lang="zh-CN" altLang="en-US">
                <a:sym typeface="+mn-ea"/>
              </a:rPr>
              <a:t>示例</a:t>
            </a:r>
            <a:endParaRPr lang="zh-CN" altLang="en-US">
              <a:sym typeface="+mn-ea"/>
            </a:endParaRPr>
          </a:p>
        </p:txBody>
      </p:sp>
      <p:sp>
        <p:nvSpPr>
          <p:cNvPr id="6" name="内容占位符 5"/>
          <p:cNvSpPr/>
          <p:nvPr>
            <p:ph idx="1"/>
          </p:nvPr>
        </p:nvSpPr>
        <p:spPr/>
        <p:txBody>
          <a:bodyPr/>
          <a:p>
            <a:pPr marL="0" indent="0">
              <a:buNone/>
            </a:pPr>
            <a:r>
              <a:rPr lang="en-US" altLang="zh-CN" sz="1800">
                <a:sym typeface="+mn-ea"/>
              </a:rPr>
              <a:t>2.</a:t>
            </a:r>
            <a:r>
              <a:rPr lang="zh-CN" altLang="en-US" sz="1800">
                <a:sym typeface="+mn-ea"/>
              </a:rPr>
              <a:t>转换小数部分：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4253230" y="1704975"/>
            <a:ext cx="5231765" cy="2966085"/>
          </a:xfrm>
          <a:prstGeom prst="rect">
            <a:avLst/>
          </a:prstGeom>
        </p:spPr>
      </p:pic>
      <p:pic>
        <p:nvPicPr>
          <p:cNvPr id="5" name="图片 4"/>
          <p:cNvPicPr>
            <a:picLocks noChangeAspect="1"/>
          </p:cNvPicPr>
          <p:nvPr/>
        </p:nvPicPr>
        <p:blipFill>
          <a:blip r:embed="rId2"/>
          <a:stretch>
            <a:fillRect/>
          </a:stretch>
        </p:blipFill>
        <p:spPr>
          <a:xfrm>
            <a:off x="4253230" y="4953000"/>
            <a:ext cx="5887085" cy="1224280"/>
          </a:xfrm>
          <a:prstGeom prst="rect">
            <a:avLst/>
          </a:prstGeom>
        </p:spPr>
      </p:pic>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zh-CN" altLang="en-US">
                <a:solidFill>
                  <a:schemeClr val="tx1"/>
                </a:solidFill>
                <a:sym typeface="+mn-ea"/>
              </a:rPr>
              <a:t>步骤</a:t>
            </a:r>
            <a:endParaRPr lang="zh-CN" altLang="en-US">
              <a:solidFill>
                <a:schemeClr val="tx1"/>
              </a:solidFill>
              <a:sym typeface="+mn-ea"/>
            </a:endParaRPr>
          </a:p>
          <a:p>
            <a:pPr lvl="1"/>
            <a:r>
              <a:rPr lang="en-US" altLang="zh-CN">
                <a:solidFill>
                  <a:schemeClr val="tx1"/>
                </a:solidFill>
                <a:sym typeface="+mn-ea"/>
              </a:rPr>
              <a:t>1</a:t>
            </a:r>
            <a:r>
              <a:rPr lang="zh-CN" altLang="en-US">
                <a:solidFill>
                  <a:schemeClr val="tx1"/>
                </a:solidFill>
                <a:sym typeface="+mn-ea"/>
              </a:rPr>
              <a:t>，</a:t>
            </a:r>
            <a:r>
              <a:rPr lang="zh-CN" altLang="en-US">
                <a:solidFill>
                  <a:schemeClr val="tx1"/>
                </a:solidFill>
                <a:sym typeface="+mn-ea"/>
              </a:rPr>
              <a:t>构造赫夫曼树</a:t>
            </a:r>
            <a:endParaRPr lang="zh-CN" altLang="en-US">
              <a:solidFill>
                <a:schemeClr val="tx1"/>
              </a:solidFill>
              <a:sym typeface="+mn-ea"/>
            </a:endParaRPr>
          </a:p>
          <a:p>
            <a:pPr lvl="1"/>
            <a:endParaRPr lang="zh-CN" altLang="en-US">
              <a:solidFill>
                <a:schemeClr val="tx1"/>
              </a:solidFill>
              <a:sym typeface="+mn-ea"/>
            </a:endParaRPr>
          </a:p>
          <a:p>
            <a:pPr lvl="1"/>
            <a:r>
              <a:rPr lang="zh-CN" altLang="en-US">
                <a:solidFill>
                  <a:schemeClr val="tx1"/>
                </a:solidFill>
                <a:sym typeface="+mn-ea"/>
              </a:rPr>
              <a:t>找出权值最小的</a:t>
            </a:r>
            <a:endParaRPr lang="zh-CN" altLang="en-US">
              <a:solidFill>
                <a:schemeClr val="tx1"/>
              </a:solidFill>
              <a:sym typeface="+mn-ea"/>
            </a:endParaRPr>
          </a:p>
          <a:p>
            <a:pPr marL="457200" lvl="1" indent="0">
              <a:buNone/>
            </a:pPr>
            <a:r>
              <a:rPr lang="zh-CN" altLang="en-US">
                <a:solidFill>
                  <a:schemeClr val="tx1"/>
                </a:solidFill>
                <a:sym typeface="+mn-ea"/>
              </a:rPr>
              <a:t>两个节点合成第</a:t>
            </a:r>
            <a:endParaRPr lang="zh-CN" altLang="en-US">
              <a:solidFill>
                <a:schemeClr val="tx1"/>
              </a:solidFill>
              <a:sym typeface="+mn-ea"/>
            </a:endParaRPr>
          </a:p>
          <a:p>
            <a:pPr marL="457200" lvl="1" indent="0">
              <a:buNone/>
            </a:pPr>
            <a:r>
              <a:rPr lang="zh-CN" altLang="en-US">
                <a:solidFill>
                  <a:schemeClr val="tx1"/>
                </a:solidFill>
                <a:sym typeface="+mn-ea"/>
              </a:rPr>
              <a:t>三个节点</a:t>
            </a:r>
            <a:endParaRPr lang="zh-CN" altLang="en-US">
              <a:solidFill>
                <a:schemeClr val="tx1"/>
              </a:solidFill>
              <a:sym typeface="+mn-ea"/>
            </a:endParaRPr>
          </a:p>
          <a:p>
            <a:pPr marL="457200" lvl="1" indent="0">
              <a:buNone/>
            </a:pPr>
            <a:endParaRPr lang="en-US" altLang="zh-CN">
              <a:solidFill>
                <a:schemeClr val="tx1"/>
              </a:solidFill>
              <a:sym typeface="+mn-ea"/>
            </a:endParaRPr>
          </a:p>
        </p:txBody>
      </p:sp>
      <p:pic>
        <p:nvPicPr>
          <p:cNvPr id="4" name="图片 3"/>
          <p:cNvPicPr>
            <a:picLocks noChangeAspect="1"/>
          </p:cNvPicPr>
          <p:nvPr/>
        </p:nvPicPr>
        <p:blipFill>
          <a:blip r:embed="rId1"/>
          <a:stretch>
            <a:fillRect/>
          </a:stretch>
        </p:blipFill>
        <p:spPr>
          <a:xfrm>
            <a:off x="4249420" y="1976755"/>
            <a:ext cx="6962775" cy="4200525"/>
          </a:xfrm>
          <a:prstGeom prst="rect">
            <a:avLst/>
          </a:prstGeom>
        </p:spPr>
      </p:pic>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zh-CN" altLang="en-US">
                <a:solidFill>
                  <a:schemeClr val="tx1"/>
                </a:solidFill>
                <a:sym typeface="+mn-ea"/>
              </a:rPr>
              <a:t>步骤</a:t>
            </a:r>
            <a:endParaRPr lang="zh-CN" altLang="en-US">
              <a:solidFill>
                <a:schemeClr val="tx1"/>
              </a:solidFill>
              <a:sym typeface="+mn-ea"/>
            </a:endParaRPr>
          </a:p>
          <a:p>
            <a:pPr lvl="1"/>
            <a:r>
              <a:rPr lang="en-US" altLang="zh-CN">
                <a:solidFill>
                  <a:schemeClr val="tx1"/>
                </a:solidFill>
                <a:sym typeface="+mn-ea"/>
              </a:rPr>
              <a:t>2</a:t>
            </a:r>
            <a:r>
              <a:rPr lang="zh-CN" altLang="en-US">
                <a:solidFill>
                  <a:schemeClr val="tx1"/>
                </a:solidFill>
                <a:sym typeface="+mn-ea"/>
              </a:rPr>
              <a:t>，给各个字符分配编码，从根开始，给左分支分配</a:t>
            </a:r>
            <a:r>
              <a:rPr lang="en-US" altLang="zh-CN">
                <a:solidFill>
                  <a:schemeClr val="tx1"/>
                </a:solidFill>
                <a:sym typeface="+mn-ea"/>
              </a:rPr>
              <a:t>0</a:t>
            </a:r>
            <a:r>
              <a:rPr lang="zh-CN" altLang="en-US">
                <a:solidFill>
                  <a:schemeClr val="tx1"/>
                </a:solidFill>
                <a:sym typeface="+mn-ea"/>
              </a:rPr>
              <a:t>，右分支分配</a:t>
            </a:r>
            <a:r>
              <a:rPr lang="en-US" altLang="zh-CN">
                <a:solidFill>
                  <a:schemeClr val="tx1"/>
                </a:solidFill>
                <a:sym typeface="+mn-ea"/>
              </a:rPr>
              <a:t>1</a:t>
            </a:r>
            <a:endParaRPr lang="en-US" altLang="zh-CN">
              <a:solidFill>
                <a:schemeClr val="tx1"/>
              </a:solidFill>
              <a:sym typeface="+mn-ea"/>
            </a:endParaRPr>
          </a:p>
        </p:txBody>
      </p:sp>
      <p:pic>
        <p:nvPicPr>
          <p:cNvPr id="5" name="图片 4"/>
          <p:cNvPicPr>
            <a:picLocks noChangeAspect="1"/>
          </p:cNvPicPr>
          <p:nvPr/>
        </p:nvPicPr>
        <p:blipFill>
          <a:blip r:embed="rId1"/>
          <a:stretch>
            <a:fillRect/>
          </a:stretch>
        </p:blipFill>
        <p:spPr>
          <a:xfrm>
            <a:off x="3693160" y="3129280"/>
            <a:ext cx="4438650" cy="2828925"/>
          </a:xfrm>
          <a:prstGeom prst="rect">
            <a:avLst/>
          </a:prstGeom>
        </p:spPr>
      </p:pic>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zh-CN" altLang="en-US">
                <a:solidFill>
                  <a:schemeClr val="tx1"/>
                </a:solidFill>
                <a:sym typeface="+mn-ea"/>
              </a:rPr>
              <a:t>步骤</a:t>
            </a:r>
            <a:endParaRPr lang="zh-CN" altLang="en-US">
              <a:solidFill>
                <a:schemeClr val="tx1"/>
              </a:solidFill>
              <a:sym typeface="+mn-ea"/>
            </a:endParaRPr>
          </a:p>
          <a:p>
            <a:pPr lvl="1"/>
            <a:r>
              <a:rPr lang="en-US" altLang="zh-CN">
                <a:solidFill>
                  <a:schemeClr val="tx1"/>
                </a:solidFill>
                <a:sym typeface="+mn-ea"/>
              </a:rPr>
              <a:t>2</a:t>
            </a:r>
            <a:r>
              <a:rPr lang="zh-CN" altLang="en-US">
                <a:solidFill>
                  <a:schemeClr val="tx1"/>
                </a:solidFill>
                <a:sym typeface="+mn-ea"/>
              </a:rPr>
              <a:t>，给各个字符分配编码，从根开始，给左分支分配</a:t>
            </a:r>
            <a:r>
              <a:rPr lang="en-US" altLang="zh-CN">
                <a:solidFill>
                  <a:schemeClr val="tx1"/>
                </a:solidFill>
                <a:sym typeface="+mn-ea"/>
              </a:rPr>
              <a:t>0</a:t>
            </a:r>
            <a:r>
              <a:rPr lang="zh-CN" altLang="en-US">
                <a:solidFill>
                  <a:schemeClr val="tx1"/>
                </a:solidFill>
                <a:sym typeface="+mn-ea"/>
              </a:rPr>
              <a:t>，右分支分配</a:t>
            </a:r>
            <a:r>
              <a:rPr lang="en-US" altLang="zh-CN">
                <a:solidFill>
                  <a:schemeClr val="tx1"/>
                </a:solidFill>
                <a:sym typeface="+mn-ea"/>
              </a:rPr>
              <a:t>1</a:t>
            </a:r>
            <a:endParaRPr lang="en-US" altLang="zh-CN">
              <a:solidFill>
                <a:schemeClr val="tx1"/>
              </a:solidFill>
              <a:sym typeface="+mn-ea"/>
            </a:endParaRPr>
          </a:p>
          <a:p>
            <a:pPr lvl="1"/>
            <a:endParaRPr lang="en-US" altLang="zh-CN">
              <a:solidFill>
                <a:schemeClr val="tx1"/>
              </a:solidFill>
              <a:sym typeface="+mn-ea"/>
            </a:endParaRPr>
          </a:p>
          <a:p>
            <a:pPr lvl="1"/>
            <a:r>
              <a:rPr lang="zh-CN" altLang="en-US">
                <a:solidFill>
                  <a:schemeClr val="tx1"/>
                </a:solidFill>
                <a:sym typeface="+mn-ea"/>
              </a:rPr>
              <a:t>这个编码系统中，没有一个编码</a:t>
            </a:r>
            <a:endParaRPr lang="zh-CN" altLang="en-US">
              <a:solidFill>
                <a:schemeClr val="tx1"/>
              </a:solidFill>
              <a:sym typeface="+mn-ea"/>
            </a:endParaRPr>
          </a:p>
          <a:p>
            <a:pPr marL="457200" lvl="1" indent="0">
              <a:buNone/>
            </a:pPr>
            <a:r>
              <a:rPr lang="zh-CN" altLang="en-US">
                <a:solidFill>
                  <a:schemeClr val="tx1"/>
                </a:solidFill>
                <a:sym typeface="+mn-ea"/>
              </a:rPr>
              <a:t>是其他编码的前缀（</a:t>
            </a:r>
            <a:r>
              <a:rPr lang="zh-CN" altLang="en-US">
                <a:solidFill>
                  <a:srgbClr val="FF0000"/>
                </a:solidFill>
                <a:sym typeface="+mn-ea"/>
              </a:rPr>
              <a:t>无二义性</a:t>
            </a:r>
            <a:r>
              <a:rPr lang="zh-CN" altLang="en-US">
                <a:solidFill>
                  <a:schemeClr val="tx1"/>
                </a:solidFill>
                <a:sym typeface="+mn-ea"/>
              </a:rPr>
              <a:t>）</a:t>
            </a:r>
            <a:endParaRPr lang="zh-CN" altLang="en-US">
              <a:solidFill>
                <a:schemeClr val="tx1"/>
              </a:solidFill>
              <a:sym typeface="+mn-ea"/>
            </a:endParaRPr>
          </a:p>
        </p:txBody>
      </p:sp>
      <p:pic>
        <p:nvPicPr>
          <p:cNvPr id="5" name="图片 4"/>
          <p:cNvPicPr>
            <a:picLocks noChangeAspect="1"/>
          </p:cNvPicPr>
          <p:nvPr/>
        </p:nvPicPr>
        <p:blipFill>
          <a:blip r:embed="rId1"/>
          <a:stretch>
            <a:fillRect/>
          </a:stretch>
        </p:blipFill>
        <p:spPr>
          <a:xfrm>
            <a:off x="5936615" y="2846705"/>
            <a:ext cx="4438650" cy="2828925"/>
          </a:xfrm>
          <a:prstGeom prst="rect">
            <a:avLst/>
          </a:prstGeom>
        </p:spPr>
      </p:pic>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zh-CN" altLang="en-US">
                <a:solidFill>
                  <a:schemeClr val="tx1"/>
                </a:solidFill>
                <a:sym typeface="+mn-ea"/>
              </a:rPr>
              <a:t>步骤</a:t>
            </a:r>
            <a:endParaRPr lang="zh-CN" altLang="en-US">
              <a:solidFill>
                <a:schemeClr val="tx1"/>
              </a:solidFill>
              <a:sym typeface="+mn-ea"/>
            </a:endParaRPr>
          </a:p>
          <a:p>
            <a:pPr lvl="1"/>
            <a:r>
              <a:rPr lang="en-US" altLang="zh-CN">
                <a:solidFill>
                  <a:schemeClr val="tx1"/>
                </a:solidFill>
                <a:sym typeface="+mn-ea"/>
              </a:rPr>
              <a:t>3</a:t>
            </a:r>
            <a:r>
              <a:rPr lang="zh-CN" altLang="en-US">
                <a:solidFill>
                  <a:schemeClr val="tx1"/>
                </a:solidFill>
                <a:sym typeface="+mn-ea"/>
              </a:rPr>
              <a:t>，</a:t>
            </a:r>
            <a:r>
              <a:rPr lang="zh-CN">
                <a:solidFill>
                  <a:schemeClr val="tx1"/>
                </a:solidFill>
                <a:sym typeface="+mn-ea"/>
              </a:rPr>
              <a:t>编码</a:t>
            </a:r>
            <a:endParaRPr lang="en-US" altLang="zh-CN">
              <a:solidFill>
                <a:schemeClr val="tx1"/>
              </a:solidFill>
              <a:sym typeface="+mn-ea"/>
            </a:endParaRPr>
          </a:p>
          <a:p>
            <a:pPr lvl="1"/>
            <a:endParaRPr lang="zh-CN" altLang="en-US">
              <a:solidFill>
                <a:schemeClr val="tx1"/>
              </a:solidFill>
              <a:sym typeface="+mn-ea"/>
            </a:endParaRPr>
          </a:p>
        </p:txBody>
      </p:sp>
      <p:pic>
        <p:nvPicPr>
          <p:cNvPr id="4" name="图片 3"/>
          <p:cNvPicPr>
            <a:picLocks noChangeAspect="1"/>
          </p:cNvPicPr>
          <p:nvPr/>
        </p:nvPicPr>
        <p:blipFill>
          <a:blip r:embed="rId1"/>
          <a:stretch>
            <a:fillRect/>
          </a:stretch>
        </p:blipFill>
        <p:spPr>
          <a:xfrm>
            <a:off x="3702050" y="2391410"/>
            <a:ext cx="3800475" cy="3486150"/>
          </a:xfrm>
          <a:prstGeom prst="rect">
            <a:avLst/>
          </a:prstGeom>
        </p:spPr>
      </p:pic>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zh-CN" altLang="en-US">
                <a:solidFill>
                  <a:schemeClr val="tx1"/>
                </a:solidFill>
                <a:sym typeface="+mn-ea"/>
              </a:rPr>
              <a:t>步骤</a:t>
            </a:r>
            <a:endParaRPr lang="zh-CN" altLang="en-US">
              <a:solidFill>
                <a:schemeClr val="tx1"/>
              </a:solidFill>
              <a:sym typeface="+mn-ea"/>
            </a:endParaRPr>
          </a:p>
          <a:p>
            <a:pPr lvl="1"/>
            <a:r>
              <a:rPr lang="en-US" altLang="zh-CN">
                <a:solidFill>
                  <a:schemeClr val="tx1"/>
                </a:solidFill>
                <a:sym typeface="+mn-ea"/>
              </a:rPr>
              <a:t>3</a:t>
            </a:r>
            <a:r>
              <a:rPr lang="zh-CN" altLang="en-US">
                <a:solidFill>
                  <a:schemeClr val="tx1"/>
                </a:solidFill>
                <a:sym typeface="+mn-ea"/>
              </a:rPr>
              <a:t>，译</a:t>
            </a:r>
            <a:r>
              <a:rPr lang="zh-CN">
                <a:solidFill>
                  <a:schemeClr val="tx1"/>
                </a:solidFill>
                <a:sym typeface="+mn-ea"/>
              </a:rPr>
              <a:t>码</a:t>
            </a:r>
            <a:endParaRPr lang="zh-CN">
              <a:solidFill>
                <a:schemeClr val="tx1"/>
              </a:solidFill>
              <a:sym typeface="+mn-ea"/>
            </a:endParaRPr>
          </a:p>
          <a:p>
            <a:pPr lvl="1"/>
            <a:endParaRPr lang="zh-CN" altLang="zh-CN">
              <a:solidFill>
                <a:schemeClr val="tx1"/>
              </a:solidFill>
              <a:sym typeface="+mn-ea"/>
            </a:endParaRPr>
          </a:p>
          <a:p>
            <a:pPr lvl="1"/>
            <a:r>
              <a:rPr lang="zh-CN">
                <a:solidFill>
                  <a:schemeClr val="tx1"/>
                </a:solidFill>
                <a:sym typeface="+mn-ea"/>
              </a:rPr>
              <a:t>赫夫曼编码是一种</a:t>
            </a:r>
            <a:r>
              <a:rPr lang="zh-CN">
                <a:solidFill>
                  <a:srgbClr val="FF0000"/>
                </a:solidFill>
                <a:sym typeface="+mn-ea"/>
              </a:rPr>
              <a:t>即时</a:t>
            </a:r>
            <a:endParaRPr lang="zh-CN">
              <a:solidFill>
                <a:srgbClr val="FF0000"/>
              </a:solidFill>
              <a:sym typeface="+mn-ea"/>
            </a:endParaRPr>
          </a:p>
          <a:p>
            <a:pPr marL="457200" lvl="1" indent="0">
              <a:buNone/>
            </a:pPr>
            <a:r>
              <a:rPr lang="zh-CN">
                <a:solidFill>
                  <a:srgbClr val="FF0000"/>
                </a:solidFill>
                <a:sym typeface="+mn-ea"/>
              </a:rPr>
              <a:t>编码</a:t>
            </a:r>
            <a:endParaRPr lang="en-US" altLang="zh-CN">
              <a:solidFill>
                <a:srgbClr val="FF0000"/>
              </a:solidFill>
              <a:sym typeface="+mn-ea"/>
            </a:endParaRPr>
          </a:p>
          <a:p>
            <a:pPr lvl="1"/>
            <a:endParaRPr lang="en-US" altLang="zh-CN">
              <a:solidFill>
                <a:srgbClr val="FF0000"/>
              </a:solidFill>
              <a:sym typeface="+mn-ea"/>
            </a:endParaRPr>
          </a:p>
        </p:txBody>
      </p:sp>
      <p:pic>
        <p:nvPicPr>
          <p:cNvPr id="5" name="图片 4"/>
          <p:cNvPicPr>
            <a:picLocks noChangeAspect="1"/>
          </p:cNvPicPr>
          <p:nvPr/>
        </p:nvPicPr>
        <p:blipFill>
          <a:blip r:embed="rId1"/>
          <a:stretch>
            <a:fillRect/>
          </a:stretch>
        </p:blipFill>
        <p:spPr>
          <a:xfrm>
            <a:off x="4953635" y="2371090"/>
            <a:ext cx="3552825" cy="3552825"/>
          </a:xfrm>
          <a:prstGeom prst="rect">
            <a:avLst/>
          </a:prstGeom>
        </p:spPr>
      </p:pic>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p:txBody>
          <a:bodyPr/>
          <a:p>
            <a:r>
              <a:rPr lang="en-US" altLang="zh-CN">
                <a:solidFill>
                  <a:schemeClr val="tx1"/>
                </a:solidFill>
                <a:sym typeface="+mn-ea"/>
              </a:rPr>
              <a:t>Lempel Ziv</a:t>
            </a:r>
            <a:r>
              <a:rPr lang="zh-CN" altLang="en-US">
                <a:solidFill>
                  <a:schemeClr val="tx1"/>
                </a:solidFill>
                <a:sym typeface="+mn-ea"/>
              </a:rPr>
              <a:t>编码：（</a:t>
            </a:r>
            <a:r>
              <a:rPr lang="zh-CN" altLang="en-US">
                <a:sym typeface="+mn-ea"/>
              </a:rPr>
              <a:t>由</a:t>
            </a:r>
            <a:r>
              <a:rPr lang="en-US" altLang="zh-CN">
                <a:solidFill>
                  <a:schemeClr val="tx1"/>
                </a:solidFill>
                <a:sym typeface="+mn-ea"/>
              </a:rPr>
              <a:t>Abraham Lempel</a:t>
            </a:r>
            <a:r>
              <a:rPr lang="zh-CN" altLang="en-US">
                <a:solidFill>
                  <a:schemeClr val="tx1"/>
                </a:solidFill>
                <a:sym typeface="+mn-ea"/>
              </a:rPr>
              <a:t>和</a:t>
            </a:r>
            <a:r>
              <a:rPr lang="en-US" altLang="zh-CN">
                <a:solidFill>
                  <a:schemeClr val="tx1"/>
                </a:solidFill>
                <a:sym typeface="+mn-ea"/>
              </a:rPr>
              <a:t>Jacob Ziv</a:t>
            </a:r>
            <a:r>
              <a:rPr lang="zh-CN" altLang="en-US">
                <a:solidFill>
                  <a:schemeClr val="tx1"/>
                </a:solidFill>
                <a:sym typeface="+mn-ea"/>
              </a:rPr>
              <a:t>命名）是</a:t>
            </a:r>
            <a:r>
              <a:rPr lang="zh-CN" altLang="en-US">
                <a:solidFill>
                  <a:srgbClr val="FF0000"/>
                </a:solidFill>
                <a:sym typeface="+mn-ea"/>
              </a:rPr>
              <a:t>基于字典的编码</a:t>
            </a:r>
            <a:r>
              <a:rPr lang="zh-CN" altLang="en-US">
                <a:solidFill>
                  <a:schemeClr val="tx1"/>
                </a:solidFill>
                <a:sym typeface="+mn-ea"/>
              </a:rPr>
              <a:t>，在通信的时候如果它将产生一个字符串字典（一个表），如果接收和发送双方都有这样的字典，那么字符串可以由字典中的</a:t>
            </a:r>
            <a:r>
              <a:rPr lang="zh-CN" altLang="en-US">
                <a:solidFill>
                  <a:srgbClr val="FF0000"/>
                </a:solidFill>
                <a:sym typeface="+mn-ea"/>
              </a:rPr>
              <a:t>索引</a:t>
            </a:r>
            <a:r>
              <a:rPr lang="zh-CN" altLang="en-US">
                <a:solidFill>
                  <a:schemeClr val="tx1"/>
                </a:solidFill>
                <a:sym typeface="+mn-ea"/>
              </a:rPr>
              <a:t>代替，以减少通信的数据传输量</a:t>
            </a:r>
            <a:endParaRPr lang="zh-CN" altLang="en-US">
              <a:solidFill>
                <a:schemeClr val="tx1"/>
              </a:solidFill>
              <a:sym typeface="+mn-ea"/>
            </a:endParaRPr>
          </a:p>
          <a:p>
            <a:endParaRPr lang="zh-CN" altLang="en-US">
              <a:solidFill>
                <a:schemeClr val="tx1"/>
              </a:solidFill>
              <a:sym typeface="+mn-ea"/>
            </a:endParaRPr>
          </a:p>
          <a:p>
            <a:r>
              <a:rPr lang="zh-CN" altLang="en-US">
                <a:solidFill>
                  <a:schemeClr val="tx1"/>
                </a:solidFill>
                <a:sym typeface="+mn-ea"/>
              </a:rPr>
              <a:t>示例：对字符串</a:t>
            </a:r>
            <a:r>
              <a:rPr lang="en-US" altLang="zh-CN">
                <a:solidFill>
                  <a:schemeClr val="tx1"/>
                </a:solidFill>
                <a:sym typeface="+mn-ea"/>
              </a:rPr>
              <a:t>BAABABBBAABBBBAA</a:t>
            </a:r>
            <a:r>
              <a:rPr lang="zh-CN" altLang="en-US">
                <a:solidFill>
                  <a:schemeClr val="tx1"/>
                </a:solidFill>
                <a:sym typeface="+mn-ea"/>
              </a:rPr>
              <a:t>进行</a:t>
            </a:r>
            <a:r>
              <a:rPr lang="en-US" altLang="zh-CN">
                <a:solidFill>
                  <a:schemeClr val="tx1"/>
                </a:solidFill>
                <a:sym typeface="+mn-ea"/>
              </a:rPr>
              <a:t>LZ</a:t>
            </a:r>
            <a:r>
              <a:rPr lang="zh-CN" altLang="en-US">
                <a:solidFill>
                  <a:schemeClr val="tx1"/>
                </a:solidFill>
                <a:sym typeface="+mn-ea"/>
              </a:rPr>
              <a:t>编码</a:t>
            </a:r>
            <a:endParaRPr lang="zh-CN" altLang="en-US">
              <a:solidFill>
                <a:schemeClr val="tx1"/>
              </a:solidFill>
              <a:sym typeface="+mn-ea"/>
            </a:endParaRPr>
          </a:p>
          <a:p>
            <a:pPr lvl="1"/>
            <a:endParaRPr lang="en-US" altLang="zh-CN">
              <a:solidFill>
                <a:srgbClr val="FF0000"/>
              </a:solidFill>
              <a:sym typeface="+mn-ea"/>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a:xfrm>
            <a:off x="838200" y="1811655"/>
            <a:ext cx="10515600" cy="4351338"/>
          </a:xfrm>
        </p:spPr>
        <p:txBody>
          <a:bodyPr/>
          <a:p>
            <a:r>
              <a:rPr lang="en-US" altLang="zh-CN">
                <a:solidFill>
                  <a:schemeClr val="tx1"/>
                </a:solidFill>
                <a:sym typeface="+mn-ea"/>
              </a:rPr>
              <a:t>Lempel Ziv</a:t>
            </a:r>
            <a:r>
              <a:rPr lang="zh-CN" altLang="en-US">
                <a:solidFill>
                  <a:schemeClr val="tx1"/>
                </a:solidFill>
                <a:sym typeface="+mn-ea"/>
              </a:rPr>
              <a:t>压缩：需要建立字典索引和压缩字符串。</a:t>
            </a:r>
            <a:endParaRPr lang="zh-CN" altLang="en-US">
              <a:solidFill>
                <a:schemeClr val="tx1"/>
              </a:solidFill>
              <a:sym typeface="+mn-ea"/>
            </a:endParaRPr>
          </a:p>
          <a:p>
            <a:pPr lvl="1"/>
            <a:endParaRPr lang="zh-CN" altLang="en-US" sz="2400">
              <a:solidFill>
                <a:schemeClr val="tx1"/>
              </a:solidFill>
              <a:sym typeface="+mn-ea"/>
            </a:endParaRPr>
          </a:p>
          <a:p>
            <a:pPr lvl="1"/>
            <a:r>
              <a:rPr lang="zh-CN" altLang="en-US">
                <a:solidFill>
                  <a:schemeClr val="tx1"/>
                </a:solidFill>
                <a:sym typeface="+mn-ea"/>
              </a:rPr>
              <a:t>算法从未压缩的字符串中选取</a:t>
            </a:r>
            <a:r>
              <a:rPr lang="zh-CN" altLang="en-US">
                <a:solidFill>
                  <a:srgbClr val="FF0000"/>
                </a:solidFill>
                <a:sym typeface="+mn-ea"/>
              </a:rPr>
              <a:t>最小的子字符串</a:t>
            </a:r>
            <a:r>
              <a:rPr lang="zh-CN" altLang="en-US">
                <a:solidFill>
                  <a:schemeClr val="tx1"/>
                </a:solidFill>
                <a:sym typeface="+mn-ea"/>
              </a:rPr>
              <a:t>，这些子字符串在字典中</a:t>
            </a:r>
            <a:r>
              <a:rPr lang="zh-CN" altLang="en-US">
                <a:solidFill>
                  <a:srgbClr val="FF0000"/>
                </a:solidFill>
                <a:sym typeface="+mn-ea"/>
              </a:rPr>
              <a:t>不存在</a:t>
            </a:r>
            <a:endParaRPr lang="zh-CN" altLang="en-US">
              <a:solidFill>
                <a:srgbClr val="FF0000"/>
              </a:solidFill>
              <a:sym typeface="+mn-ea"/>
            </a:endParaRPr>
          </a:p>
          <a:p>
            <a:pPr lvl="1"/>
            <a:r>
              <a:rPr lang="zh-CN" altLang="en-US">
                <a:solidFill>
                  <a:schemeClr val="tx1"/>
                </a:solidFill>
                <a:sym typeface="+mn-ea"/>
              </a:rPr>
              <a:t>然后将子字符串复制到字典中并分配索引值</a:t>
            </a:r>
            <a:endParaRPr lang="zh-CN" altLang="en-US">
              <a:solidFill>
                <a:schemeClr val="tx1"/>
              </a:solidFill>
              <a:sym typeface="+mn-ea"/>
            </a:endParaRPr>
          </a:p>
          <a:p>
            <a:pPr lvl="1"/>
            <a:r>
              <a:rPr lang="zh-CN" altLang="en-US">
                <a:solidFill>
                  <a:schemeClr val="tx1"/>
                </a:solidFill>
                <a:sym typeface="+mn-ea"/>
              </a:rPr>
              <a:t>压缩时，除了</a:t>
            </a:r>
            <a:r>
              <a:rPr lang="zh-CN" altLang="en-US">
                <a:solidFill>
                  <a:srgbClr val="FF0000"/>
                </a:solidFill>
                <a:sym typeface="+mn-ea"/>
              </a:rPr>
              <a:t>最后一个字母外</a:t>
            </a:r>
            <a:r>
              <a:rPr lang="zh-CN" altLang="en-US">
                <a:solidFill>
                  <a:schemeClr val="tx1"/>
                </a:solidFill>
                <a:sym typeface="+mn-ea"/>
              </a:rPr>
              <a:t>，其他所有字符被字典中的索引替代</a:t>
            </a:r>
            <a:endParaRPr lang="zh-CN" altLang="en-US">
              <a:solidFill>
                <a:schemeClr val="tx1"/>
              </a:solidFill>
              <a:sym typeface="+mn-ea"/>
            </a:endParaRPr>
          </a:p>
          <a:p>
            <a:pPr lvl="1"/>
            <a:r>
              <a:rPr lang="zh-CN" altLang="en-US">
                <a:solidFill>
                  <a:schemeClr val="tx1"/>
                </a:solidFill>
                <a:sym typeface="+mn-ea"/>
              </a:rPr>
              <a:t>然后将索引和最后一个字母插入压缩字符串</a:t>
            </a:r>
            <a:endParaRPr lang="zh-CN" altLang="en-US">
              <a:solidFill>
                <a:schemeClr val="tx1"/>
              </a:solidFill>
              <a:sym typeface="+mn-ea"/>
            </a:endParaRPr>
          </a:p>
          <a:p>
            <a:pPr lvl="1"/>
            <a:endParaRPr lang="zh-CN" altLang="en-US">
              <a:solidFill>
                <a:schemeClr val="tx1"/>
              </a:solidFill>
              <a:sym typeface="+mn-ea"/>
            </a:endParaRPr>
          </a:p>
          <a:p>
            <a:pPr lvl="0"/>
            <a:r>
              <a:rPr lang="en-US" altLang="zh-CN">
                <a:sym typeface="+mn-ea"/>
              </a:rPr>
              <a:t>Lempel Ziv</a:t>
            </a:r>
            <a:r>
              <a:rPr lang="zh-CN" altLang="en-US">
                <a:sym typeface="+mn-ea"/>
              </a:rPr>
              <a:t>压缩图解</a:t>
            </a:r>
            <a:endParaRPr lang="zh-CN" altLang="en-US">
              <a:solidFill>
                <a:schemeClr val="tx1"/>
              </a:solidFill>
              <a:sym typeface="+mn-ea"/>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无损压缩</a:t>
            </a:r>
            <a:endParaRPr lang="zh-CN" altLang="en-US"/>
          </a:p>
        </p:txBody>
      </p:sp>
      <p:sp>
        <p:nvSpPr>
          <p:cNvPr id="3" name="内容占位符 2"/>
          <p:cNvSpPr>
            <a:spLocks noGrp="1"/>
          </p:cNvSpPr>
          <p:nvPr>
            <p:ph idx="1"/>
          </p:nvPr>
        </p:nvSpPr>
        <p:spPr>
          <a:xfrm>
            <a:off x="838200" y="1811655"/>
            <a:ext cx="10515600" cy="4351338"/>
          </a:xfrm>
        </p:spPr>
        <p:txBody>
          <a:bodyPr/>
          <a:p>
            <a:r>
              <a:rPr lang="en-US" altLang="zh-CN">
                <a:solidFill>
                  <a:schemeClr val="tx1"/>
                </a:solidFill>
                <a:sym typeface="+mn-ea"/>
              </a:rPr>
              <a:t>Lempel Ziv</a:t>
            </a:r>
            <a:r>
              <a:rPr lang="zh-CN" altLang="en-US">
                <a:solidFill>
                  <a:schemeClr val="tx1"/>
                </a:solidFill>
                <a:sym typeface="+mn-ea"/>
              </a:rPr>
              <a:t>解压：是压缩的</a:t>
            </a:r>
            <a:r>
              <a:rPr lang="zh-CN" altLang="en-US">
                <a:solidFill>
                  <a:srgbClr val="FF0000"/>
                </a:solidFill>
                <a:sym typeface="+mn-ea"/>
              </a:rPr>
              <a:t>逆过程</a:t>
            </a:r>
            <a:r>
              <a:rPr lang="zh-CN" altLang="en-US">
                <a:solidFill>
                  <a:schemeClr val="tx1"/>
                </a:solidFill>
                <a:sym typeface="+mn-ea"/>
              </a:rPr>
              <a:t>，从压缩字符串中取出子字符串，尝试按照字典中所列出的记录还原相应的索引号为对应的字符串</a:t>
            </a:r>
            <a:endParaRPr lang="zh-CN" altLang="en-US">
              <a:solidFill>
                <a:schemeClr val="tx1"/>
              </a:solidFill>
              <a:sym typeface="+mn-ea"/>
            </a:endParaRPr>
          </a:p>
          <a:p>
            <a:r>
              <a:rPr lang="zh-CN" altLang="en-US">
                <a:solidFill>
                  <a:schemeClr val="tx1"/>
                </a:solidFill>
                <a:sym typeface="+mn-ea"/>
              </a:rPr>
              <a:t>字典开始为空，之后会逐渐的建立起来，当索引号被接收时，在字典中已经存在了相应的记录</a:t>
            </a:r>
            <a:endParaRPr lang="zh-CN" altLang="en-US">
              <a:solidFill>
                <a:schemeClr val="tx1"/>
              </a:solidFill>
              <a:sym typeface="+mn-ea"/>
            </a:endParaRPr>
          </a:p>
          <a:p>
            <a:endParaRPr lang="zh-CN" altLang="en-US">
              <a:solidFill>
                <a:schemeClr val="tx1"/>
              </a:solidFill>
              <a:sym typeface="+mn-ea"/>
            </a:endParaRPr>
          </a:p>
          <a:p>
            <a:r>
              <a:rPr lang="en-US" altLang="zh-CN">
                <a:sym typeface="+mn-ea"/>
              </a:rPr>
              <a:t>Lempel Ziv</a:t>
            </a:r>
            <a:r>
              <a:rPr lang="zh-CN" altLang="en-US">
                <a:sym typeface="+mn-ea"/>
              </a:rPr>
              <a:t>解压</a:t>
            </a:r>
            <a:r>
              <a:rPr lang="zh-CN" altLang="en-US">
                <a:sym typeface="+mn-ea"/>
              </a:rPr>
              <a:t>图解</a:t>
            </a:r>
            <a:endParaRPr lang="zh-CN" altLang="en-US">
              <a:solidFill>
                <a:schemeClr val="tx1"/>
              </a:solidFill>
              <a:sym typeface="+mn-ea"/>
            </a:endParaRPr>
          </a:p>
          <a:p>
            <a:endParaRPr lang="zh-CN" altLang="en-US">
              <a:solidFill>
                <a:schemeClr val="tx1"/>
              </a:solidFill>
              <a:sym typeface="+mn-ea"/>
            </a:endParaRPr>
          </a:p>
          <a:p>
            <a:endParaRPr lang="zh-CN" altLang="en-US">
              <a:solidFill>
                <a:schemeClr val="tx1"/>
              </a:solidFill>
              <a:sym typeface="+mn-ea"/>
            </a:endParaRPr>
          </a:p>
          <a:p>
            <a:endParaRPr lang="zh-CN" altLang="en-US">
              <a:solidFill>
                <a:schemeClr val="tx1"/>
              </a:solidFill>
              <a:sym typeface="+mn-ea"/>
            </a:endParaRPr>
          </a:p>
          <a:p>
            <a:endParaRPr lang="zh-CN" altLang="en-US">
              <a:solidFill>
                <a:schemeClr val="tx1"/>
              </a:solidFill>
              <a:sym typeface="+mn-ea"/>
            </a:endParaRPr>
          </a:p>
          <a:p>
            <a:pPr lvl="1"/>
            <a:endParaRPr lang="zh-CN" altLang="en-US">
              <a:solidFill>
                <a:schemeClr val="tx1"/>
              </a:solidFill>
              <a:sym typeface="+mn-ea"/>
            </a:endParaRP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有损</a:t>
            </a:r>
            <a:r>
              <a:rPr lang="zh-CN" altLang="en-US"/>
              <a:t>压缩</a:t>
            </a:r>
            <a:endParaRPr lang="zh-CN" altLang="en-US"/>
          </a:p>
        </p:txBody>
      </p:sp>
      <p:sp>
        <p:nvSpPr>
          <p:cNvPr id="3" name="内容占位符 2"/>
          <p:cNvSpPr>
            <a:spLocks noGrp="1"/>
          </p:cNvSpPr>
          <p:nvPr>
            <p:ph idx="1"/>
          </p:nvPr>
        </p:nvSpPr>
        <p:spPr>
          <a:xfrm>
            <a:off x="838200" y="1811655"/>
            <a:ext cx="10515600" cy="4351338"/>
          </a:xfrm>
        </p:spPr>
        <p:txBody>
          <a:bodyPr/>
          <a:p>
            <a:r>
              <a:rPr lang="zh-CN" altLang="en-US">
                <a:solidFill>
                  <a:schemeClr val="tx1"/>
                </a:solidFill>
                <a:sym typeface="+mn-ea"/>
              </a:rPr>
              <a:t>联合图像专家组（</a:t>
            </a:r>
            <a:r>
              <a:rPr lang="en-US" altLang="zh-CN">
                <a:solidFill>
                  <a:schemeClr val="tx1"/>
                </a:solidFill>
                <a:sym typeface="+mn-ea"/>
              </a:rPr>
              <a:t>JPEG</a:t>
            </a:r>
            <a:r>
              <a:rPr lang="zh-CN" altLang="en-US">
                <a:solidFill>
                  <a:schemeClr val="tx1"/>
                </a:solidFill>
                <a:sym typeface="+mn-ea"/>
              </a:rPr>
              <a:t>）用来压缩图片和图像</a:t>
            </a:r>
            <a:endParaRPr lang="zh-CN" altLang="en-US">
              <a:solidFill>
                <a:schemeClr val="tx1"/>
              </a:solidFill>
              <a:sym typeface="+mn-ea"/>
            </a:endParaRPr>
          </a:p>
          <a:p>
            <a:r>
              <a:rPr lang="zh-CN" altLang="en-US">
                <a:solidFill>
                  <a:schemeClr val="tx1"/>
                </a:solidFill>
                <a:sym typeface="+mn-ea"/>
              </a:rPr>
              <a:t>运动图像专家组（</a:t>
            </a:r>
            <a:r>
              <a:rPr lang="en-US" altLang="zh-CN">
                <a:solidFill>
                  <a:schemeClr val="tx1"/>
                </a:solidFill>
                <a:sym typeface="+mn-ea"/>
              </a:rPr>
              <a:t>MPEG</a:t>
            </a:r>
            <a:r>
              <a:rPr lang="zh-CN" altLang="en-US">
                <a:solidFill>
                  <a:schemeClr val="tx1"/>
                </a:solidFill>
                <a:sym typeface="+mn-ea"/>
              </a:rPr>
              <a:t>）用来压缩视频</a:t>
            </a:r>
            <a:endParaRPr lang="zh-CN" altLang="en-US">
              <a:solidFill>
                <a:schemeClr val="tx1"/>
              </a:solidFill>
              <a:sym typeface="+mn-ea"/>
            </a:endParaRPr>
          </a:p>
          <a:p>
            <a:r>
              <a:rPr lang="en-US" altLang="zh-CN">
                <a:solidFill>
                  <a:schemeClr val="tx1"/>
                </a:solidFill>
                <a:sym typeface="+mn-ea"/>
              </a:rPr>
              <a:t>MPEG</a:t>
            </a:r>
            <a:r>
              <a:rPr lang="zh-CN" altLang="en-US">
                <a:solidFill>
                  <a:schemeClr val="tx1"/>
                </a:solidFill>
                <a:sym typeface="+mn-ea"/>
              </a:rPr>
              <a:t>第三代音频压缩格式（</a:t>
            </a:r>
            <a:r>
              <a:rPr lang="en-US" altLang="zh-CN">
                <a:solidFill>
                  <a:schemeClr val="tx1"/>
                </a:solidFill>
                <a:sym typeface="+mn-ea"/>
              </a:rPr>
              <a:t>MP3</a:t>
            </a:r>
            <a:r>
              <a:rPr lang="zh-CN" altLang="en-US">
                <a:solidFill>
                  <a:schemeClr val="tx1"/>
                </a:solidFill>
                <a:sym typeface="+mn-ea"/>
              </a:rPr>
              <a:t>）用来压缩声音</a:t>
            </a:r>
            <a:endParaRPr lang="zh-CN" altLang="en-US">
              <a:solidFill>
                <a:schemeClr val="tx1"/>
              </a:solidFill>
              <a:sym typeface="+mn-ea"/>
            </a:endParaRPr>
          </a:p>
          <a:p>
            <a:endParaRPr lang="zh-CN" altLang="en-US">
              <a:solidFill>
                <a:schemeClr val="tx1"/>
              </a:solidFill>
              <a:sym typeface="+mn-ea"/>
            </a:endParaRPr>
          </a:p>
          <a:p>
            <a:endParaRPr lang="zh-CN" altLang="en-US">
              <a:solidFill>
                <a:schemeClr val="tx1"/>
              </a:solidFill>
              <a:sym typeface="+mn-ea"/>
            </a:endParaRPr>
          </a:p>
          <a:p>
            <a:endParaRPr lang="zh-CN" altLang="en-US">
              <a:solidFill>
                <a:schemeClr val="tx1"/>
              </a:solidFill>
              <a:sym typeface="+mn-ea"/>
            </a:endParaRPr>
          </a:p>
          <a:p>
            <a:pPr lvl="1"/>
            <a:endParaRPr lang="zh-CN" altLang="en-US">
              <a:solidFill>
                <a:schemeClr val="tx1"/>
              </a:solidFill>
              <a:sym typeface="+mn-ea"/>
            </a:endParaRP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有损</a:t>
            </a:r>
            <a:r>
              <a:rPr lang="zh-CN" altLang="en-US"/>
              <a:t>压缩</a:t>
            </a:r>
            <a:endParaRPr lang="zh-CN" altLang="en-US"/>
          </a:p>
        </p:txBody>
      </p:sp>
      <p:sp>
        <p:nvSpPr>
          <p:cNvPr id="3" name="内容占位符 2"/>
          <p:cNvSpPr>
            <a:spLocks noGrp="1"/>
          </p:cNvSpPr>
          <p:nvPr>
            <p:ph idx="1"/>
          </p:nvPr>
        </p:nvSpPr>
        <p:spPr>
          <a:xfrm>
            <a:off x="838200" y="1811655"/>
            <a:ext cx="10515600" cy="4351338"/>
          </a:xfrm>
        </p:spPr>
        <p:txBody>
          <a:bodyPr/>
          <a:p>
            <a:endParaRPr lang="zh-CN" altLang="en-US">
              <a:solidFill>
                <a:schemeClr val="tx1"/>
              </a:solidFill>
              <a:sym typeface="+mn-ea"/>
            </a:endParaRPr>
          </a:p>
          <a:p>
            <a:endParaRPr lang="zh-CN" altLang="en-US">
              <a:solidFill>
                <a:schemeClr val="tx1"/>
              </a:solidFill>
              <a:sym typeface="+mn-ea"/>
            </a:endParaRPr>
          </a:p>
          <a:p>
            <a:pPr lvl="1"/>
            <a:endParaRPr lang="zh-CN" altLang="en-US">
              <a:solidFill>
                <a:schemeClr val="tx1"/>
              </a:solidFill>
              <a:sym typeface="+mn-ea"/>
            </a:endParaRPr>
          </a:p>
        </p:txBody>
      </p:sp>
      <p:pic>
        <p:nvPicPr>
          <p:cNvPr id="5" name="图片 4"/>
          <p:cNvPicPr>
            <a:picLocks noChangeAspect="1"/>
          </p:cNvPicPr>
          <p:nvPr/>
        </p:nvPicPr>
        <p:blipFill>
          <a:blip r:embed="rId1"/>
          <a:stretch>
            <a:fillRect/>
          </a:stretch>
        </p:blipFill>
        <p:spPr>
          <a:xfrm>
            <a:off x="2038350" y="2085975"/>
            <a:ext cx="8115300" cy="26860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十进制转换八进制</a:t>
            </a:r>
            <a:r>
              <a:rPr lang="en-US" altLang="zh-CN">
                <a:sym typeface="+mn-ea"/>
              </a:rPr>
              <a:t>——</a:t>
            </a:r>
            <a:r>
              <a:rPr lang="zh-CN" altLang="en-US">
                <a:sym typeface="+mn-ea"/>
              </a:rPr>
              <a:t>示例</a:t>
            </a:r>
            <a:endParaRPr lang="zh-CN" altLang="en-US">
              <a:sym typeface="+mn-ea"/>
            </a:endParaRPr>
          </a:p>
        </p:txBody>
      </p:sp>
      <p:sp>
        <p:nvSpPr>
          <p:cNvPr id="6" name="内容占位符 5"/>
          <p:cNvSpPr/>
          <p:nvPr>
            <p:ph idx="1"/>
          </p:nvPr>
        </p:nvSpPr>
        <p:spPr/>
        <p:txBody>
          <a:bodyPr/>
          <a:p>
            <a:pPr marL="0" indent="0">
              <a:buNone/>
            </a:pPr>
            <a:r>
              <a:rPr lang="en-US" altLang="zh-CN" sz="1800">
                <a:sym typeface="+mn-ea"/>
              </a:rPr>
              <a:t>2.</a:t>
            </a:r>
            <a:r>
              <a:rPr lang="zh-CN" altLang="en-US" sz="1800">
                <a:sym typeface="+mn-ea"/>
              </a:rPr>
              <a:t>转换小数部分：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1007110" y="2912110"/>
            <a:ext cx="9714865" cy="1842135"/>
          </a:xfrm>
          <a:prstGeom prst="rect">
            <a:avLst/>
          </a:prstGeom>
        </p:spPr>
      </p:pic>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有损</a:t>
            </a:r>
            <a:r>
              <a:rPr lang="zh-CN" altLang="en-US"/>
              <a:t>压缩</a:t>
            </a:r>
            <a:endParaRPr lang="zh-CN" altLang="en-US"/>
          </a:p>
        </p:txBody>
      </p:sp>
      <p:sp>
        <p:nvSpPr>
          <p:cNvPr id="3" name="内容占位符 2"/>
          <p:cNvSpPr>
            <a:spLocks noGrp="1"/>
          </p:cNvSpPr>
          <p:nvPr>
            <p:ph idx="1"/>
          </p:nvPr>
        </p:nvSpPr>
        <p:spPr>
          <a:xfrm>
            <a:off x="838200" y="1811655"/>
            <a:ext cx="10515600" cy="4351338"/>
          </a:xfrm>
        </p:spPr>
        <p:txBody>
          <a:bodyPr/>
          <a:p>
            <a:endParaRPr lang="zh-CN" altLang="en-US">
              <a:solidFill>
                <a:schemeClr val="tx1"/>
              </a:solidFill>
              <a:sym typeface="+mn-ea"/>
            </a:endParaRPr>
          </a:p>
          <a:p>
            <a:endParaRPr lang="zh-CN" altLang="en-US">
              <a:solidFill>
                <a:schemeClr val="tx1"/>
              </a:solidFill>
              <a:sym typeface="+mn-ea"/>
            </a:endParaRPr>
          </a:p>
          <a:p>
            <a:pPr lvl="1"/>
            <a:endParaRPr lang="zh-CN" altLang="en-US">
              <a:solidFill>
                <a:schemeClr val="tx1"/>
              </a:solidFill>
              <a:sym typeface="+mn-ea"/>
            </a:endParaRPr>
          </a:p>
        </p:txBody>
      </p:sp>
      <p:pic>
        <p:nvPicPr>
          <p:cNvPr id="4" name="图片 3"/>
          <p:cNvPicPr>
            <a:picLocks noChangeAspect="1"/>
          </p:cNvPicPr>
          <p:nvPr/>
        </p:nvPicPr>
        <p:blipFill>
          <a:blip r:embed="rId1"/>
          <a:stretch>
            <a:fillRect/>
          </a:stretch>
        </p:blipFill>
        <p:spPr>
          <a:xfrm>
            <a:off x="1938020" y="1885950"/>
            <a:ext cx="8315325" cy="3086100"/>
          </a:xfrm>
          <a:prstGeom prst="rect">
            <a:avLst/>
          </a:prstGeom>
        </p:spPr>
      </p:pic>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数据压缩</a:t>
            </a:r>
            <a:r>
              <a:rPr lang="en-US" altLang="zh-CN"/>
              <a:t>——</a:t>
            </a:r>
            <a:r>
              <a:rPr lang="zh-CN" altLang="en-US"/>
              <a:t>有损</a:t>
            </a:r>
            <a:r>
              <a:rPr lang="zh-CN" altLang="en-US"/>
              <a:t>压缩</a:t>
            </a:r>
            <a:endParaRPr lang="zh-CN" altLang="en-US"/>
          </a:p>
        </p:txBody>
      </p:sp>
      <p:sp>
        <p:nvSpPr>
          <p:cNvPr id="3" name="内容占位符 2"/>
          <p:cNvSpPr>
            <a:spLocks noGrp="1"/>
          </p:cNvSpPr>
          <p:nvPr>
            <p:ph idx="1"/>
          </p:nvPr>
        </p:nvSpPr>
        <p:spPr>
          <a:xfrm>
            <a:off x="838200" y="1811655"/>
            <a:ext cx="10515600" cy="4351338"/>
          </a:xfrm>
        </p:spPr>
        <p:txBody>
          <a:bodyPr/>
          <a:p>
            <a:endParaRPr lang="zh-CN" altLang="en-US">
              <a:solidFill>
                <a:schemeClr val="tx1"/>
              </a:solidFill>
              <a:sym typeface="+mn-ea"/>
            </a:endParaRPr>
          </a:p>
          <a:p>
            <a:endParaRPr lang="zh-CN" altLang="en-US">
              <a:solidFill>
                <a:schemeClr val="tx1"/>
              </a:solidFill>
              <a:sym typeface="+mn-ea"/>
            </a:endParaRPr>
          </a:p>
          <a:p>
            <a:pPr lvl="1"/>
            <a:endParaRPr lang="zh-CN" altLang="en-US">
              <a:solidFill>
                <a:schemeClr val="tx1"/>
              </a:solidFill>
              <a:sym typeface="+mn-ea"/>
            </a:endParaRP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16</a:t>
            </a:r>
            <a:r>
              <a:rPr lang="zh-CN" altLang="en-US"/>
              <a:t>章 </a:t>
            </a:r>
            <a:r>
              <a:rPr lang="zh-CN"/>
              <a:t>安全</a:t>
            </a:r>
            <a:endParaRPr lang="zh-CN"/>
          </a:p>
        </p:txBody>
      </p:sp>
      <p:sp>
        <p:nvSpPr>
          <p:cNvPr id="3" name="内容占位符 2"/>
          <p:cNvSpPr>
            <a:spLocks noGrp="1"/>
          </p:cNvSpPr>
          <p:nvPr>
            <p:ph idx="1"/>
          </p:nvPr>
        </p:nvSpPr>
        <p:spPr>
          <a:xfrm>
            <a:off x="838200" y="1374140"/>
            <a:ext cx="10515600" cy="5268595"/>
          </a:xfrm>
        </p:spPr>
        <p:txBody>
          <a:bodyPr>
            <a:normAutofit/>
          </a:bodyPr>
          <a:p>
            <a:r>
              <a:rPr lang="zh-CN" altLang="en-US" sz="2400"/>
              <a:t>定义安全目标、攻击类型和网络安全提供的服务</a:t>
            </a:r>
            <a:endParaRPr lang="zh-CN" altLang="en-US" sz="2400"/>
          </a:p>
          <a:p>
            <a:r>
              <a:rPr lang="zh-CN" altLang="en-US" sz="2400"/>
              <a:t>定义两种提供安全服务的技术：</a:t>
            </a:r>
            <a:r>
              <a:rPr lang="zh-CN" altLang="en-US" sz="2400">
                <a:solidFill>
                  <a:srgbClr val="FF0000"/>
                </a:solidFill>
              </a:rPr>
              <a:t>密码术</a:t>
            </a:r>
            <a:r>
              <a:rPr lang="zh-CN" altLang="en-US" sz="2400"/>
              <a:t>和</a:t>
            </a:r>
            <a:r>
              <a:rPr lang="zh-CN" altLang="en-US" sz="2400">
                <a:solidFill>
                  <a:srgbClr val="FF0000"/>
                </a:solidFill>
              </a:rPr>
              <a:t>隐写术</a:t>
            </a:r>
            <a:endParaRPr lang="zh-CN" altLang="en-US" sz="2400"/>
          </a:p>
          <a:p>
            <a:r>
              <a:rPr lang="zh-CN" altLang="en-US" sz="2400"/>
              <a:t>定义安全的第一个目标：机密性</a:t>
            </a:r>
            <a:endParaRPr lang="zh-CN" altLang="en-US" sz="2400"/>
          </a:p>
          <a:p>
            <a:r>
              <a:rPr lang="zh-CN" altLang="en-US" sz="2400"/>
              <a:t>区分</a:t>
            </a:r>
            <a:r>
              <a:rPr lang="zh-CN" altLang="en-US" sz="2400">
                <a:solidFill>
                  <a:srgbClr val="FF0000"/>
                </a:solidFill>
              </a:rPr>
              <a:t>对称秘钥密码</a:t>
            </a:r>
            <a:r>
              <a:rPr lang="zh-CN" altLang="en-US" sz="2400"/>
              <a:t>和</a:t>
            </a:r>
            <a:r>
              <a:rPr lang="zh-CN" altLang="en-US" sz="2400">
                <a:solidFill>
                  <a:srgbClr val="FF0000"/>
                </a:solidFill>
              </a:rPr>
              <a:t>非对称秘钥密码</a:t>
            </a:r>
            <a:r>
              <a:rPr lang="zh-CN" altLang="en-US" sz="2400"/>
              <a:t>，理解同时需要两种技术：对称秘钥密码适用于长消息，非对称秘钥密码适用于短消息</a:t>
            </a:r>
            <a:endParaRPr lang="zh-CN" altLang="en-US" sz="2400"/>
          </a:p>
          <a:p>
            <a:r>
              <a:rPr lang="zh-CN" altLang="en-US" sz="2400"/>
              <a:t>描述安全的其他领域：</a:t>
            </a:r>
            <a:r>
              <a:rPr lang="zh-CN" altLang="en-US" sz="2400">
                <a:solidFill>
                  <a:srgbClr val="FF0000"/>
                </a:solidFill>
              </a:rPr>
              <a:t>消息完整性</a:t>
            </a:r>
            <a:r>
              <a:rPr lang="zh-CN" altLang="en-US" sz="2400"/>
              <a:t>、</a:t>
            </a:r>
            <a:r>
              <a:rPr lang="zh-CN" altLang="en-US" sz="2400">
                <a:solidFill>
                  <a:srgbClr val="FF0000"/>
                </a:solidFill>
              </a:rPr>
              <a:t>消息验证</a:t>
            </a:r>
            <a:r>
              <a:rPr lang="zh-CN" altLang="en-US" sz="2400"/>
              <a:t>、</a:t>
            </a:r>
            <a:r>
              <a:rPr lang="zh-CN" altLang="en-US" sz="2400">
                <a:solidFill>
                  <a:srgbClr val="FF0000"/>
                </a:solidFill>
              </a:rPr>
              <a:t>数字签名</a:t>
            </a:r>
            <a:r>
              <a:rPr lang="zh-CN" altLang="en-US" sz="2400"/>
              <a:t>、</a:t>
            </a:r>
            <a:r>
              <a:rPr lang="zh-CN" altLang="en-US" sz="2400">
                <a:solidFill>
                  <a:srgbClr val="FF0000"/>
                </a:solidFill>
              </a:rPr>
              <a:t>实体验证</a:t>
            </a:r>
            <a:r>
              <a:rPr lang="zh-CN" altLang="en-US" sz="2400"/>
              <a:t>和</a:t>
            </a:r>
            <a:r>
              <a:rPr lang="zh-CN" altLang="en-US" sz="2400">
                <a:solidFill>
                  <a:srgbClr val="FF0000"/>
                </a:solidFill>
              </a:rPr>
              <a:t>秘钥管理</a:t>
            </a:r>
            <a:endParaRPr lang="zh-CN" altLang="en-US" sz="2400"/>
          </a:p>
          <a:p>
            <a:r>
              <a:rPr lang="zh-CN" altLang="en-US" sz="2400"/>
              <a:t>理解消息完整性和消息验证是如何得到的</a:t>
            </a:r>
            <a:endParaRPr lang="zh-CN" altLang="en-US" sz="2400"/>
          </a:p>
          <a:p>
            <a:r>
              <a:rPr lang="zh-CN" altLang="en-US" sz="2400"/>
              <a:t>理解消息验证和实体验证之间的区别</a:t>
            </a:r>
            <a:endParaRPr lang="zh-CN" altLang="en-US" sz="2400"/>
          </a:p>
          <a:p>
            <a:r>
              <a:rPr lang="zh-CN" altLang="en-US" sz="2400"/>
              <a:t>了解对称秘钥和非对称秘钥在通信中的实体之间是如何分布的</a:t>
            </a:r>
            <a:endParaRPr lang="zh-CN" altLang="en-US" sz="2400"/>
          </a:p>
          <a:p>
            <a:r>
              <a:rPr lang="zh-CN" altLang="en-US" sz="2400"/>
              <a:t>理解</a:t>
            </a:r>
            <a:r>
              <a:rPr lang="zh-CN" altLang="en-US" sz="2400">
                <a:solidFill>
                  <a:srgbClr val="FF0000"/>
                </a:solidFill>
              </a:rPr>
              <a:t>防火墙</a:t>
            </a:r>
            <a:r>
              <a:rPr lang="zh-CN" altLang="en-US" sz="2400"/>
              <a:t>在防止有害消息到达一个系统中的作用</a:t>
            </a:r>
            <a:endParaRPr lang="zh-CN" altLang="en-US" sz="2400"/>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引言</a:t>
            </a:r>
            <a:endParaRPr lang="zh-CN" altLang="en-US"/>
          </a:p>
        </p:txBody>
      </p:sp>
      <p:sp>
        <p:nvSpPr>
          <p:cNvPr id="3" name="内容占位符 2"/>
          <p:cNvSpPr>
            <a:spLocks noGrp="1"/>
          </p:cNvSpPr>
          <p:nvPr>
            <p:ph idx="1"/>
          </p:nvPr>
        </p:nvSpPr>
        <p:spPr>
          <a:xfrm>
            <a:off x="838200" y="1563370"/>
            <a:ext cx="10515600" cy="5079365"/>
          </a:xfrm>
        </p:spPr>
        <p:txBody>
          <a:bodyPr>
            <a:normAutofit/>
          </a:bodyPr>
          <a:p>
            <a:r>
              <a:rPr lang="zh-CN" altLang="en-US"/>
              <a:t>安全目标：机密性、完全性和可用性</a:t>
            </a:r>
            <a:endParaRPr lang="zh-CN" altLang="en-US"/>
          </a:p>
        </p:txBody>
      </p:sp>
      <p:pic>
        <p:nvPicPr>
          <p:cNvPr id="4" name="图片 3"/>
          <p:cNvPicPr>
            <a:picLocks noChangeAspect="1"/>
          </p:cNvPicPr>
          <p:nvPr/>
        </p:nvPicPr>
        <p:blipFill>
          <a:blip r:embed="rId1"/>
          <a:stretch>
            <a:fillRect/>
          </a:stretch>
        </p:blipFill>
        <p:spPr>
          <a:xfrm>
            <a:off x="716915" y="2267585"/>
            <a:ext cx="10334625" cy="1504950"/>
          </a:xfrm>
          <a:prstGeom prst="rect">
            <a:avLst/>
          </a:prstGeom>
        </p:spPr>
      </p:pic>
      <p:pic>
        <p:nvPicPr>
          <p:cNvPr id="5" name="图片 4"/>
          <p:cNvPicPr>
            <a:picLocks noChangeAspect="1"/>
          </p:cNvPicPr>
          <p:nvPr/>
        </p:nvPicPr>
        <p:blipFill>
          <a:blip r:embed="rId2"/>
          <a:stretch>
            <a:fillRect/>
          </a:stretch>
        </p:blipFill>
        <p:spPr>
          <a:xfrm>
            <a:off x="796290" y="3772535"/>
            <a:ext cx="5962650" cy="333375"/>
          </a:xfrm>
          <a:prstGeom prst="rect">
            <a:avLst/>
          </a:prstGeom>
        </p:spPr>
      </p:pic>
      <p:pic>
        <p:nvPicPr>
          <p:cNvPr id="6" name="图片 5"/>
          <p:cNvPicPr>
            <a:picLocks noChangeAspect="1"/>
          </p:cNvPicPr>
          <p:nvPr/>
        </p:nvPicPr>
        <p:blipFill>
          <a:blip r:embed="rId3"/>
          <a:stretch>
            <a:fillRect/>
          </a:stretch>
        </p:blipFill>
        <p:spPr>
          <a:xfrm>
            <a:off x="716915" y="4368800"/>
            <a:ext cx="10325100" cy="1733550"/>
          </a:xfrm>
          <a:prstGeom prst="rect">
            <a:avLst/>
          </a:prstGeom>
        </p:spPr>
      </p:pic>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引言</a:t>
            </a:r>
            <a:endParaRPr lang="zh-CN" altLang="en-US"/>
          </a:p>
        </p:txBody>
      </p:sp>
      <p:sp>
        <p:nvSpPr>
          <p:cNvPr id="3" name="内容占位符 2"/>
          <p:cNvSpPr>
            <a:spLocks noGrp="1"/>
          </p:cNvSpPr>
          <p:nvPr>
            <p:ph idx="1"/>
          </p:nvPr>
        </p:nvSpPr>
        <p:spPr>
          <a:xfrm>
            <a:off x="838200" y="1563370"/>
            <a:ext cx="10515600" cy="5079365"/>
          </a:xfrm>
        </p:spPr>
        <p:txBody>
          <a:bodyPr>
            <a:normAutofit/>
          </a:bodyPr>
          <a:p>
            <a:r>
              <a:rPr lang="zh-CN" altLang="en-US"/>
              <a:t>安全目标：机密性、完全性和可用性</a:t>
            </a:r>
            <a:endParaRPr lang="zh-CN" altLang="en-US"/>
          </a:p>
        </p:txBody>
      </p:sp>
      <p:pic>
        <p:nvPicPr>
          <p:cNvPr id="7" name="图片 6"/>
          <p:cNvPicPr>
            <a:picLocks noChangeAspect="1"/>
          </p:cNvPicPr>
          <p:nvPr/>
        </p:nvPicPr>
        <p:blipFill>
          <a:blip r:embed="rId1"/>
          <a:stretch>
            <a:fillRect/>
          </a:stretch>
        </p:blipFill>
        <p:spPr>
          <a:xfrm>
            <a:off x="995045" y="2338070"/>
            <a:ext cx="10201275" cy="2181225"/>
          </a:xfrm>
          <a:prstGeom prst="rect">
            <a:avLst/>
          </a:prstGeom>
        </p:spPr>
      </p:pic>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引言</a:t>
            </a:r>
            <a:endParaRPr lang="zh-CN" altLang="en-US"/>
          </a:p>
        </p:txBody>
      </p:sp>
      <p:sp>
        <p:nvSpPr>
          <p:cNvPr id="3" name="内容占位符 2"/>
          <p:cNvSpPr>
            <a:spLocks noGrp="1"/>
          </p:cNvSpPr>
          <p:nvPr>
            <p:ph idx="1"/>
          </p:nvPr>
        </p:nvSpPr>
        <p:spPr>
          <a:xfrm>
            <a:off x="838200" y="1563370"/>
            <a:ext cx="10515600" cy="5079365"/>
          </a:xfrm>
        </p:spPr>
        <p:txBody>
          <a:bodyPr>
            <a:normAutofit/>
          </a:bodyPr>
          <a:p>
            <a:r>
              <a:rPr lang="zh-CN" altLang="en-US"/>
              <a:t>攻击：三个安全目标会受到安全攻击的威胁，按照安全目标将攻击分为三类</a:t>
            </a:r>
            <a:endParaRPr lang="zh-CN" altLang="en-US"/>
          </a:p>
        </p:txBody>
      </p:sp>
      <p:pic>
        <p:nvPicPr>
          <p:cNvPr id="4" name="图片 3"/>
          <p:cNvPicPr>
            <a:picLocks noChangeAspect="1"/>
          </p:cNvPicPr>
          <p:nvPr/>
        </p:nvPicPr>
        <p:blipFill>
          <a:blip r:embed="rId1"/>
          <a:stretch>
            <a:fillRect/>
          </a:stretch>
        </p:blipFill>
        <p:spPr>
          <a:xfrm>
            <a:off x="3242945" y="2451735"/>
            <a:ext cx="5705475" cy="3838575"/>
          </a:xfrm>
          <a:prstGeom prst="rect">
            <a:avLst/>
          </a:prstGeom>
        </p:spPr>
      </p:pic>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引言</a:t>
            </a:r>
            <a:endParaRPr lang="zh-CN" altLang="en-US"/>
          </a:p>
        </p:txBody>
      </p:sp>
      <p:pic>
        <p:nvPicPr>
          <p:cNvPr id="5" name="内容占位符 4"/>
          <p:cNvPicPr>
            <a:picLocks noChangeAspect="1"/>
          </p:cNvPicPr>
          <p:nvPr>
            <p:ph idx="1"/>
          </p:nvPr>
        </p:nvPicPr>
        <p:blipFill>
          <a:blip r:embed="rId1"/>
          <a:stretch>
            <a:fillRect/>
          </a:stretch>
        </p:blipFill>
        <p:spPr>
          <a:xfrm>
            <a:off x="1203325" y="2192020"/>
            <a:ext cx="9248775" cy="2876550"/>
          </a:xfrm>
          <a:prstGeom prst="rect">
            <a:avLst/>
          </a:prstGeom>
        </p:spPr>
      </p:pic>
      <p:pic>
        <p:nvPicPr>
          <p:cNvPr id="6" name="图片 5"/>
          <p:cNvPicPr>
            <a:picLocks noChangeAspect="1"/>
          </p:cNvPicPr>
          <p:nvPr/>
        </p:nvPicPr>
        <p:blipFill>
          <a:blip r:embed="rId2"/>
          <a:stretch>
            <a:fillRect/>
          </a:stretch>
        </p:blipFill>
        <p:spPr>
          <a:xfrm>
            <a:off x="1259205" y="5012690"/>
            <a:ext cx="5229225" cy="381000"/>
          </a:xfrm>
          <a:prstGeom prst="rect">
            <a:avLst/>
          </a:prstGeom>
        </p:spPr>
      </p:pic>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引言</a:t>
            </a:r>
            <a:endParaRPr lang="zh-CN" altLang="en-US"/>
          </a:p>
        </p:txBody>
      </p:sp>
      <p:pic>
        <p:nvPicPr>
          <p:cNvPr id="4" name="内容占位符 3"/>
          <p:cNvPicPr>
            <a:picLocks noChangeAspect="1"/>
          </p:cNvPicPr>
          <p:nvPr>
            <p:ph idx="1"/>
          </p:nvPr>
        </p:nvPicPr>
        <p:blipFill>
          <a:blip r:embed="rId1"/>
          <a:stretch>
            <a:fillRect/>
          </a:stretch>
        </p:blipFill>
        <p:spPr>
          <a:xfrm>
            <a:off x="1623695" y="2405380"/>
            <a:ext cx="8943975" cy="3190875"/>
          </a:xfrm>
          <a:prstGeom prst="rect">
            <a:avLst/>
          </a:prstGeom>
        </p:spPr>
      </p:pic>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引言</a:t>
            </a:r>
            <a:endParaRPr lang="zh-CN" altLang="en-US"/>
          </a:p>
        </p:txBody>
      </p:sp>
      <p:pic>
        <p:nvPicPr>
          <p:cNvPr id="5" name="内容占位符 4"/>
          <p:cNvPicPr>
            <a:picLocks noChangeAspect="1"/>
          </p:cNvPicPr>
          <p:nvPr>
            <p:ph idx="1"/>
          </p:nvPr>
        </p:nvPicPr>
        <p:blipFill>
          <a:blip r:embed="rId1"/>
          <a:stretch>
            <a:fillRect/>
          </a:stretch>
        </p:blipFill>
        <p:spPr>
          <a:xfrm>
            <a:off x="1642745" y="2395855"/>
            <a:ext cx="8905875" cy="3209925"/>
          </a:xfrm>
          <a:prstGeom prst="rect">
            <a:avLst/>
          </a:prstGeom>
        </p:spPr>
      </p:pic>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引言</a:t>
            </a:r>
            <a:endParaRPr lang="zh-CN" altLang="en-US"/>
          </a:p>
        </p:txBody>
      </p:sp>
      <p:pic>
        <p:nvPicPr>
          <p:cNvPr id="4" name="内容占位符 3"/>
          <p:cNvPicPr>
            <a:picLocks noChangeAspect="1"/>
          </p:cNvPicPr>
          <p:nvPr>
            <p:ph idx="1"/>
          </p:nvPr>
        </p:nvPicPr>
        <p:blipFill>
          <a:blip r:embed="rId1"/>
          <a:stretch>
            <a:fillRect/>
          </a:stretch>
        </p:blipFill>
        <p:spPr>
          <a:xfrm>
            <a:off x="1637665" y="2862580"/>
            <a:ext cx="8915400" cy="22764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十进制转换十六进制</a:t>
            </a:r>
            <a:r>
              <a:rPr lang="en-US" altLang="zh-CN">
                <a:sym typeface="+mn-ea"/>
              </a:rPr>
              <a:t>——</a:t>
            </a:r>
            <a:r>
              <a:rPr lang="zh-CN" altLang="en-US">
                <a:sym typeface="+mn-ea"/>
              </a:rPr>
              <a:t>示例</a:t>
            </a:r>
            <a:endParaRPr lang="zh-CN" altLang="en-US">
              <a:sym typeface="+mn-ea"/>
            </a:endParaRPr>
          </a:p>
        </p:txBody>
      </p:sp>
      <p:sp>
        <p:nvSpPr>
          <p:cNvPr id="6" name="内容占位符 5"/>
          <p:cNvSpPr/>
          <p:nvPr>
            <p:ph idx="1"/>
          </p:nvPr>
        </p:nvSpPr>
        <p:spPr/>
        <p:txBody>
          <a:bodyPr/>
          <a:p>
            <a:pPr marL="0" indent="0">
              <a:buNone/>
            </a:pPr>
            <a:r>
              <a:rPr lang="en-US" altLang="zh-CN" sz="1800">
                <a:sym typeface="+mn-ea"/>
              </a:rPr>
              <a:t>2.</a:t>
            </a:r>
            <a:r>
              <a:rPr lang="zh-CN" altLang="en-US" sz="1800">
                <a:sym typeface="+mn-ea"/>
              </a:rPr>
              <a:t>转换小数部分：</a:t>
            </a:r>
            <a:endParaRPr lang="zh-CN" altLang="en-US" sz="1800">
              <a:sym typeface="+mn-ea"/>
            </a:endParaRPr>
          </a:p>
          <a:p>
            <a:pPr marL="0" indent="0">
              <a:buNone/>
            </a:pPr>
            <a:endParaRPr lang="zh-CN" altLang="en-US" sz="1800">
              <a:sym typeface="+mn-ea"/>
            </a:endParaRPr>
          </a:p>
          <a:p>
            <a:pPr marL="0" indent="0">
              <a:buNone/>
            </a:pPr>
            <a:endParaRPr lang="zh-CN" altLang="en-US" sz="1800"/>
          </a:p>
          <a:p>
            <a:pPr marL="0" indent="0">
              <a:buNone/>
            </a:pP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1035685" y="2992755"/>
            <a:ext cx="9289415" cy="1802765"/>
          </a:xfrm>
          <a:prstGeom prst="rect">
            <a:avLst/>
          </a:prstGeom>
        </p:spPr>
      </p:pic>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引言</a:t>
            </a:r>
            <a:endParaRPr lang="zh-CN" altLang="en-US"/>
          </a:p>
        </p:txBody>
      </p:sp>
      <p:pic>
        <p:nvPicPr>
          <p:cNvPr id="5" name="内容占位符 4"/>
          <p:cNvPicPr>
            <a:picLocks noChangeAspect="1"/>
          </p:cNvPicPr>
          <p:nvPr>
            <p:ph idx="1"/>
          </p:nvPr>
        </p:nvPicPr>
        <p:blipFill>
          <a:blip r:embed="rId1"/>
          <a:stretch>
            <a:fillRect/>
          </a:stretch>
        </p:blipFill>
        <p:spPr>
          <a:xfrm>
            <a:off x="1485265" y="2433955"/>
            <a:ext cx="9220200" cy="3133725"/>
          </a:xfrm>
          <a:prstGeom prst="rect">
            <a:avLst/>
          </a:prstGeom>
        </p:spPr>
      </p:pic>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引言</a:t>
            </a:r>
            <a:endParaRPr lang="zh-CN" altLang="en-US"/>
          </a:p>
        </p:txBody>
      </p:sp>
      <p:pic>
        <p:nvPicPr>
          <p:cNvPr id="4" name="内容占位符 3"/>
          <p:cNvPicPr>
            <a:picLocks noChangeAspect="1"/>
          </p:cNvPicPr>
          <p:nvPr>
            <p:ph idx="1"/>
          </p:nvPr>
        </p:nvPicPr>
        <p:blipFill>
          <a:blip r:embed="rId1"/>
          <a:stretch>
            <a:fillRect/>
          </a:stretch>
        </p:blipFill>
        <p:spPr>
          <a:xfrm>
            <a:off x="1515745" y="2265680"/>
            <a:ext cx="8877300" cy="676275"/>
          </a:xfrm>
          <a:prstGeom prst="rect">
            <a:avLst/>
          </a:prstGeom>
        </p:spPr>
      </p:pic>
      <p:pic>
        <p:nvPicPr>
          <p:cNvPr id="6" name="图片 5"/>
          <p:cNvPicPr>
            <a:picLocks noChangeAspect="1"/>
          </p:cNvPicPr>
          <p:nvPr/>
        </p:nvPicPr>
        <p:blipFill>
          <a:blip r:embed="rId2"/>
          <a:stretch>
            <a:fillRect/>
          </a:stretch>
        </p:blipFill>
        <p:spPr>
          <a:xfrm>
            <a:off x="1414145" y="2886075"/>
            <a:ext cx="9220200" cy="1371600"/>
          </a:xfrm>
          <a:prstGeom prst="rect">
            <a:avLst/>
          </a:prstGeom>
        </p:spPr>
      </p:pic>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a:t>
            </a:r>
            <a:endParaRPr lang="zh-CN" altLang="en-US"/>
          </a:p>
        </p:txBody>
      </p:sp>
      <p:sp>
        <p:nvSpPr>
          <p:cNvPr id="3" name="内容占位符 2"/>
          <p:cNvSpPr/>
          <p:nvPr>
            <p:ph idx="1"/>
          </p:nvPr>
        </p:nvSpPr>
        <p:spPr/>
        <p:txBody>
          <a:bodyPr/>
          <a:p>
            <a:r>
              <a:rPr lang="zh-CN" altLang="en-US"/>
              <a:t>机密性可以通过使用密码达到，密码术可以分为两大类：对称秘钥密码术和非对称秘钥密码术</a:t>
            </a:r>
            <a:endParaRPr lang="zh-CN" altLang="en-US"/>
          </a:p>
          <a:p>
            <a:r>
              <a:rPr lang="zh-CN" altLang="en-US">
                <a:solidFill>
                  <a:srgbClr val="FF0000"/>
                </a:solidFill>
              </a:rPr>
              <a:t>对称秘钥密码术</a:t>
            </a:r>
            <a:r>
              <a:rPr lang="zh-CN" altLang="en-US"/>
              <a:t>：使用同一个秘钥进行加密和解密，并且这个秘钥可以用来进行双向通信</a:t>
            </a:r>
            <a:endParaRPr lang="zh-CN" altLang="en-US"/>
          </a:p>
        </p:txBody>
      </p:sp>
      <p:pic>
        <p:nvPicPr>
          <p:cNvPr id="5" name="图片 4"/>
          <p:cNvPicPr>
            <a:picLocks noChangeAspect="1"/>
          </p:cNvPicPr>
          <p:nvPr/>
        </p:nvPicPr>
        <p:blipFill>
          <a:blip r:embed="rId1"/>
          <a:stretch>
            <a:fillRect/>
          </a:stretch>
        </p:blipFill>
        <p:spPr>
          <a:xfrm>
            <a:off x="2080260" y="3607435"/>
            <a:ext cx="7467600" cy="3000375"/>
          </a:xfrm>
          <a:prstGeom prst="rect">
            <a:avLst/>
          </a:prstGeom>
        </p:spPr>
      </p:pic>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机密性（对称秘钥密码术）</a:t>
            </a:r>
            <a:endParaRPr lang="zh-CN" altLang="en-US"/>
          </a:p>
        </p:txBody>
      </p:sp>
      <p:sp>
        <p:nvSpPr>
          <p:cNvPr id="3" name="内容占位符 2"/>
          <p:cNvSpPr/>
          <p:nvPr>
            <p:ph idx="1"/>
          </p:nvPr>
        </p:nvSpPr>
        <p:spPr>
          <a:xfrm>
            <a:off x="838200" y="1515110"/>
            <a:ext cx="10515600" cy="5212715"/>
          </a:xfrm>
        </p:spPr>
        <p:txBody>
          <a:bodyPr/>
          <a:p>
            <a:r>
              <a:rPr lang="zh-CN" altLang="en-US"/>
              <a:t>我们把加密和解密的算法称为</a:t>
            </a:r>
            <a:r>
              <a:rPr lang="zh-CN" altLang="en-US">
                <a:solidFill>
                  <a:srgbClr val="FF0000"/>
                </a:solidFill>
              </a:rPr>
              <a:t>密码</a:t>
            </a:r>
            <a:endParaRPr lang="zh-CN" altLang="en-US"/>
          </a:p>
          <a:p>
            <a:r>
              <a:rPr lang="zh-CN" altLang="en-US">
                <a:solidFill>
                  <a:srgbClr val="FF0000"/>
                </a:solidFill>
              </a:rPr>
              <a:t>秘钥</a:t>
            </a:r>
            <a:r>
              <a:rPr lang="zh-CN" altLang="en-US"/>
              <a:t>是密码（一个算法）操作中的一组值（数字）</a:t>
            </a:r>
            <a:endParaRPr lang="zh-CN" altLang="en-US"/>
          </a:p>
          <a:p>
            <a:r>
              <a:rPr lang="zh-CN" altLang="en-US"/>
              <a:t>对称秘钥密码对</a:t>
            </a:r>
            <a:r>
              <a:rPr lang="zh-CN" altLang="en-US">
                <a:solidFill>
                  <a:srgbClr val="FF0000"/>
                </a:solidFill>
              </a:rPr>
              <a:t>加密和解密</a:t>
            </a:r>
            <a:r>
              <a:rPr lang="zh-CN" altLang="en-US"/>
              <a:t>使用</a:t>
            </a:r>
            <a:r>
              <a:rPr lang="zh-CN" altLang="en-US">
                <a:solidFill>
                  <a:srgbClr val="FF0000"/>
                </a:solidFill>
              </a:rPr>
              <a:t>同一个</a:t>
            </a:r>
            <a:r>
              <a:rPr lang="zh-CN" altLang="en-US"/>
              <a:t>秘钥</a:t>
            </a:r>
            <a:endParaRPr lang="zh-CN" altLang="en-US"/>
          </a:p>
          <a:p>
            <a:r>
              <a:rPr lang="zh-CN" altLang="en-US"/>
              <a:t>加密算法和解密算法时</a:t>
            </a:r>
            <a:r>
              <a:rPr lang="zh-CN" altLang="en-US">
                <a:solidFill>
                  <a:srgbClr val="FF0000"/>
                </a:solidFill>
              </a:rPr>
              <a:t>互逆</a:t>
            </a:r>
            <a:r>
              <a:rPr lang="zh-CN" altLang="en-US"/>
              <a:t>的</a:t>
            </a:r>
            <a:endParaRPr lang="zh-CN" altLang="en-US"/>
          </a:p>
          <a:p>
            <a:pPr lvl="1"/>
            <a:r>
              <a:rPr lang="zh-CN" altLang="en-US" sz="2400"/>
              <a:t>如果</a:t>
            </a:r>
            <a:r>
              <a:rPr lang="en-US" altLang="zh-CN" sz="2400"/>
              <a:t>P</a:t>
            </a:r>
            <a:r>
              <a:rPr lang="zh-CN" altLang="en-US" sz="2400"/>
              <a:t>我明文，</a:t>
            </a:r>
            <a:r>
              <a:rPr lang="en-US" altLang="zh-CN" sz="2400"/>
              <a:t>C</a:t>
            </a:r>
            <a:r>
              <a:rPr lang="zh-CN" altLang="en-US" sz="2400"/>
              <a:t>是密文，</a:t>
            </a:r>
            <a:r>
              <a:rPr lang="en-US" altLang="zh-CN" sz="2400"/>
              <a:t>K</a:t>
            </a:r>
            <a:r>
              <a:rPr lang="zh-CN" altLang="en-US" sz="2400"/>
              <a:t>是秘钥，加密算法</a:t>
            </a:r>
            <a:r>
              <a:rPr lang="en-US" altLang="zh-CN" sz="2400"/>
              <a:t>E</a:t>
            </a:r>
            <a:r>
              <a:rPr lang="en-US" altLang="zh-CN" sz="2000"/>
              <a:t>k</a:t>
            </a:r>
            <a:r>
              <a:rPr lang="en-US" altLang="zh-CN" sz="2400"/>
              <a:t>(x)</a:t>
            </a:r>
            <a:r>
              <a:rPr lang="zh-CN" altLang="en-US" sz="2400"/>
              <a:t>从明文建立了密文，而解密算法</a:t>
            </a:r>
            <a:r>
              <a:rPr lang="en-US" altLang="zh-CN" sz="2400"/>
              <a:t>D</a:t>
            </a:r>
            <a:r>
              <a:rPr lang="en-US" altLang="zh-CN" sz="2000"/>
              <a:t>k</a:t>
            </a:r>
            <a:r>
              <a:rPr lang="en-US" altLang="zh-CN" sz="2400"/>
              <a:t>(x)</a:t>
            </a:r>
            <a:r>
              <a:rPr lang="zh-CN" altLang="en-US" sz="2400"/>
              <a:t>从密文建立了明文</a:t>
            </a:r>
            <a:endParaRPr lang="zh-CN" altLang="en-US" sz="2400"/>
          </a:p>
          <a:p>
            <a:pPr lvl="1"/>
            <a:r>
              <a:rPr lang="zh-CN" altLang="en-US"/>
              <a:t>推断</a:t>
            </a:r>
            <a:r>
              <a:rPr lang="en-US" altLang="zh-CN"/>
              <a:t>E</a:t>
            </a:r>
            <a:r>
              <a:rPr lang="en-US" altLang="zh-CN" sz="2000"/>
              <a:t>k</a:t>
            </a:r>
            <a:r>
              <a:rPr lang="en-US" altLang="zh-CN"/>
              <a:t>(x)</a:t>
            </a:r>
            <a:r>
              <a:rPr lang="zh-CN" altLang="en-US"/>
              <a:t>和</a:t>
            </a:r>
            <a:r>
              <a:rPr lang="en-US" altLang="zh-CN"/>
              <a:t>D</a:t>
            </a:r>
            <a:r>
              <a:rPr lang="en-US" altLang="zh-CN" sz="2000"/>
              <a:t>k</a:t>
            </a:r>
            <a:r>
              <a:rPr lang="en-US" altLang="zh-CN"/>
              <a:t>(x)</a:t>
            </a:r>
            <a:r>
              <a:rPr lang="zh-CN" altLang="en-US"/>
              <a:t>是互逆的：如果对一个输入依次施加</a:t>
            </a:r>
            <a:r>
              <a:rPr lang="en-US" altLang="zh-CN"/>
              <a:t>E</a:t>
            </a:r>
            <a:r>
              <a:rPr lang="en-US" altLang="zh-CN" sz="2000"/>
              <a:t>k</a:t>
            </a:r>
            <a:r>
              <a:rPr lang="en-US" altLang="zh-CN"/>
              <a:t>(x)</a:t>
            </a:r>
            <a:r>
              <a:rPr lang="zh-CN" altLang="en-US"/>
              <a:t>和</a:t>
            </a:r>
            <a:r>
              <a:rPr lang="en-US" altLang="zh-CN"/>
              <a:t>D</a:t>
            </a:r>
            <a:r>
              <a:rPr lang="en-US" altLang="zh-CN" sz="2000"/>
              <a:t>k</a:t>
            </a:r>
            <a:r>
              <a:rPr lang="en-US" altLang="zh-CN"/>
              <a:t>(x)</a:t>
            </a:r>
            <a:r>
              <a:rPr lang="zh-CN" altLang="en-US"/>
              <a:t>，它们的作用会相互抵消，则：</a:t>
            </a:r>
            <a:endParaRPr lang="zh-CN" altLang="en-US"/>
          </a:p>
          <a:p>
            <a:pPr lvl="3"/>
            <a:r>
              <a:rPr lang="zh-CN" altLang="en-US" sz="2400"/>
              <a:t>加密：</a:t>
            </a:r>
            <a:r>
              <a:rPr lang="en-US" altLang="zh-CN" sz="2400"/>
              <a:t>C=E</a:t>
            </a:r>
            <a:r>
              <a:rPr lang="en-US" altLang="zh-CN" sz="2000"/>
              <a:t>k</a:t>
            </a:r>
            <a:r>
              <a:rPr lang="en-US" altLang="zh-CN" sz="2400"/>
              <a:t>(P)	</a:t>
            </a:r>
            <a:r>
              <a:rPr lang="zh-CN" altLang="en-US" sz="2400"/>
              <a:t>解密：</a:t>
            </a:r>
            <a:r>
              <a:rPr lang="en-US" altLang="zh-CN" sz="2400"/>
              <a:t>P=D</a:t>
            </a:r>
            <a:r>
              <a:rPr lang="en-US" altLang="zh-CN" sz="2000"/>
              <a:t>k</a:t>
            </a:r>
            <a:r>
              <a:rPr lang="en-US" altLang="zh-CN" sz="2400"/>
              <a:t>(C)</a:t>
            </a:r>
            <a:endParaRPr lang="en-US" altLang="zh-CN" sz="2400"/>
          </a:p>
          <a:p>
            <a:pPr lvl="3"/>
            <a:r>
              <a:rPr lang="en-US" altLang="zh-CN" sz="2400"/>
              <a:t>D</a:t>
            </a:r>
            <a:r>
              <a:rPr lang="en-US" altLang="zh-CN" sz="2000"/>
              <a:t>k</a:t>
            </a:r>
            <a:r>
              <a:rPr lang="en-US" altLang="zh-CN" sz="2400"/>
              <a:t>(E</a:t>
            </a:r>
            <a:r>
              <a:rPr lang="en-US" altLang="zh-CN" sz="2000"/>
              <a:t>k</a:t>
            </a:r>
            <a:r>
              <a:rPr lang="en-US" altLang="zh-CN" sz="2400"/>
              <a:t>(x)) = E</a:t>
            </a:r>
            <a:r>
              <a:rPr lang="en-US" altLang="zh-CN" sz="2000"/>
              <a:t>k</a:t>
            </a:r>
            <a:r>
              <a:rPr lang="en-US" altLang="zh-CN" sz="2400"/>
              <a:t>(D</a:t>
            </a:r>
            <a:r>
              <a:rPr lang="en-US" altLang="zh-CN" sz="2000"/>
              <a:t>k</a:t>
            </a:r>
            <a:r>
              <a:rPr lang="en-US" altLang="zh-CN" sz="2400"/>
              <a:t>(x))=x</a:t>
            </a:r>
            <a:endParaRPr lang="zh-CN" altLang="en-US" sz="2400"/>
          </a:p>
          <a:p>
            <a:endParaRPr lang="zh-CN" altLang="en-US"/>
          </a:p>
          <a:p>
            <a:endParaRPr lang="zh-CN" altLang="en-US"/>
          </a:p>
          <a:p>
            <a:endParaRPr lang="zh-CN" altLang="en-US"/>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安全</a:t>
            </a:r>
            <a:r>
              <a:rPr lang="en-US" altLang="zh-CN"/>
              <a:t>——</a:t>
            </a:r>
            <a:r>
              <a:rPr lang="zh-CN" altLang="en-US"/>
              <a:t>机密性</a:t>
            </a:r>
            <a:r>
              <a:rPr lang="zh-CN" altLang="en-US">
                <a:sym typeface="+mn-ea"/>
              </a:rPr>
              <a:t>（对称秘钥密码术）</a:t>
            </a:r>
            <a:endParaRPr lang="zh-CN" altLang="en-US"/>
          </a:p>
        </p:txBody>
      </p:sp>
      <p:sp>
        <p:nvSpPr>
          <p:cNvPr id="3" name="内容占位符 2"/>
          <p:cNvSpPr/>
          <p:nvPr>
            <p:ph idx="1"/>
          </p:nvPr>
        </p:nvSpPr>
        <p:spPr>
          <a:xfrm>
            <a:off x="838200" y="1515110"/>
            <a:ext cx="10515600" cy="5212715"/>
          </a:xfrm>
        </p:spPr>
        <p:txBody>
          <a:bodyPr/>
          <a:p>
            <a:pPr marL="0" indent="0">
              <a:buNone/>
            </a:pPr>
            <a:r>
              <a:rPr lang="zh-CN" altLang="en-US"/>
              <a:t>对称秘钥密码分成两大类：传统对称秘钥密码和现代对称秘钥密码</a:t>
            </a:r>
            <a:endParaRPr lang="zh-CN" altLang="en-US"/>
          </a:p>
          <a:p>
            <a:r>
              <a:rPr lang="zh-CN" altLang="en-US"/>
              <a:t>传统对称秘钥密码</a:t>
            </a:r>
            <a:endParaRPr lang="zh-CN" altLang="en-US"/>
          </a:p>
          <a:p>
            <a:pPr lvl="1"/>
            <a:r>
              <a:rPr lang="zh-CN" altLang="en-US"/>
              <a:t>替换密码</a:t>
            </a:r>
            <a:endParaRPr lang="zh-CN" altLang="en-US"/>
          </a:p>
          <a:p>
            <a:pPr lvl="1"/>
            <a:r>
              <a:rPr lang="zh-CN" altLang="en-US"/>
              <a:t>移位密码</a:t>
            </a:r>
            <a:endParaRPr lang="zh-CN" altLang="en-US"/>
          </a:p>
          <a:p>
            <a:endParaRPr lang="zh-CN" altLang="en-US"/>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安全</a:t>
            </a:r>
            <a:r>
              <a:rPr lang="en-US" altLang="zh-CN"/>
              <a:t>——</a:t>
            </a:r>
            <a:r>
              <a:rPr lang="zh-CN" altLang="en-US"/>
              <a:t>机密性</a:t>
            </a:r>
            <a:r>
              <a:rPr lang="zh-CN" altLang="en-US">
                <a:sym typeface="+mn-ea"/>
              </a:rPr>
              <a:t>（对称秘钥密码术）</a:t>
            </a:r>
            <a:endParaRPr lang="zh-CN" altLang="en-US"/>
          </a:p>
        </p:txBody>
      </p:sp>
      <p:sp>
        <p:nvSpPr>
          <p:cNvPr id="3" name="内容占位符 2"/>
          <p:cNvSpPr/>
          <p:nvPr>
            <p:ph idx="1"/>
          </p:nvPr>
        </p:nvSpPr>
        <p:spPr>
          <a:xfrm>
            <a:off x="838200" y="1515110"/>
            <a:ext cx="10515600" cy="5212715"/>
          </a:xfrm>
        </p:spPr>
        <p:txBody>
          <a:bodyPr/>
          <a:p>
            <a:pPr marL="0" indent="0">
              <a:buNone/>
            </a:pPr>
            <a:r>
              <a:rPr lang="zh-CN" altLang="en-US"/>
              <a:t>对称秘钥密码分成两大类：传统对称秘钥密码和现代对称秘钥密码</a:t>
            </a:r>
            <a:endParaRPr lang="zh-CN" altLang="en-US"/>
          </a:p>
          <a:p>
            <a:r>
              <a:rPr lang="zh-CN" altLang="en-US"/>
              <a:t>传统对称秘钥密码</a:t>
            </a:r>
            <a:endParaRPr lang="zh-CN" altLang="en-US"/>
          </a:p>
          <a:p>
            <a:pPr lvl="1"/>
            <a:r>
              <a:rPr lang="zh-CN" altLang="en-US"/>
              <a:t>替换密码</a:t>
            </a:r>
            <a:endParaRPr lang="zh-CN" altLang="en-US"/>
          </a:p>
          <a:p>
            <a:pPr lvl="1"/>
            <a:r>
              <a:rPr lang="zh-CN" altLang="en-US"/>
              <a:t>移位密码</a:t>
            </a:r>
            <a:endParaRPr lang="zh-CN" altLang="en-US"/>
          </a:p>
          <a:p>
            <a:pPr lvl="1"/>
            <a:endParaRPr lang="zh-CN" altLang="en-US"/>
          </a:p>
          <a:p>
            <a:pPr lvl="0"/>
            <a:r>
              <a:rPr lang="zh-CN" altLang="en-US"/>
              <a:t>现代对称秘钥密码</a:t>
            </a:r>
            <a:endParaRPr lang="zh-CN" altLang="en-US"/>
          </a:p>
          <a:p>
            <a:pPr lvl="1"/>
            <a:r>
              <a:rPr lang="zh-CN" altLang="en-US" sz="2400"/>
              <a:t>现代分组密码</a:t>
            </a:r>
            <a:endParaRPr lang="zh-CN" altLang="en-US" sz="2400"/>
          </a:p>
          <a:p>
            <a:pPr lvl="1"/>
            <a:r>
              <a:rPr lang="zh-CN" altLang="en-US" sz="2400"/>
              <a:t>现代流密码</a:t>
            </a:r>
            <a:endParaRPr lang="zh-CN" altLang="en-US"/>
          </a:p>
          <a:p>
            <a:endParaRPr lang="zh-CN" altLang="en-US"/>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a:xfrm>
            <a:off x="838200" y="1515110"/>
            <a:ext cx="10515600" cy="5212715"/>
          </a:xfrm>
        </p:spPr>
        <p:txBody>
          <a:bodyPr/>
          <a:p>
            <a:r>
              <a:rPr lang="zh-CN" altLang="en-US">
                <a:solidFill>
                  <a:srgbClr val="FF0000"/>
                </a:solidFill>
              </a:rPr>
              <a:t>替换密码</a:t>
            </a:r>
            <a:r>
              <a:rPr lang="zh-CN" altLang="en-US"/>
              <a:t>：用一个符号替换另一个符号，如果在明文中的符号是字母表的字符，用另一个字符来代替，如使用字母</a:t>
            </a:r>
            <a:r>
              <a:rPr lang="en-US" altLang="zh-CN"/>
              <a:t>D</a:t>
            </a:r>
            <a:r>
              <a:rPr lang="zh-CN" altLang="en-US"/>
              <a:t>代替字母</a:t>
            </a:r>
            <a:r>
              <a:rPr lang="en-US" altLang="zh-CN"/>
              <a:t>A</a:t>
            </a:r>
            <a:r>
              <a:rPr lang="zh-CN" altLang="en-US"/>
              <a:t>，替换密码分为：</a:t>
            </a:r>
            <a:r>
              <a:rPr lang="zh-CN" altLang="en-US">
                <a:solidFill>
                  <a:srgbClr val="FF0000"/>
                </a:solidFill>
              </a:rPr>
              <a:t>单字母密码</a:t>
            </a:r>
            <a:r>
              <a:rPr lang="zh-CN" altLang="en-US"/>
              <a:t>和</a:t>
            </a:r>
            <a:r>
              <a:rPr lang="zh-CN" altLang="en-US">
                <a:solidFill>
                  <a:srgbClr val="FF0000"/>
                </a:solidFill>
              </a:rPr>
              <a:t>多字母密码</a:t>
            </a:r>
            <a:endParaRPr lang="zh-CN" altLang="en-US">
              <a:solidFill>
                <a:srgbClr val="FF0000"/>
              </a:solidFill>
            </a:endParaRPr>
          </a:p>
          <a:p>
            <a:endParaRPr lang="en-US" altLang="zh-CN"/>
          </a:p>
          <a:p>
            <a:pPr lvl="1"/>
            <a:endParaRPr lang="en-US" altLang="zh-CN"/>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a:xfrm>
            <a:off x="838200" y="1515110"/>
            <a:ext cx="10515600" cy="5212715"/>
          </a:xfrm>
        </p:spPr>
        <p:txBody>
          <a:bodyPr/>
          <a:p>
            <a:r>
              <a:rPr lang="zh-CN" altLang="en-US">
                <a:solidFill>
                  <a:srgbClr val="FF0000"/>
                </a:solidFill>
              </a:rPr>
              <a:t>单字母密码</a:t>
            </a:r>
            <a:r>
              <a:rPr lang="zh-CN" altLang="en-US"/>
              <a:t>：明文中相同的字符在密文中用相同的字符替换，与该字符在明文中的位置无关，明文和密文中的字符关系是一一对应的</a:t>
            </a:r>
            <a:r>
              <a:rPr lang="en-US" altLang="zh-CN"/>
              <a:t>	</a:t>
            </a:r>
            <a:endParaRPr lang="en-US" altLang="zh-CN"/>
          </a:p>
          <a:p>
            <a:pPr lvl="1"/>
            <a:r>
              <a:rPr lang="zh-CN" altLang="en-US"/>
              <a:t>最简单的单字母密码就是</a:t>
            </a:r>
            <a:r>
              <a:rPr lang="zh-CN" altLang="en-US">
                <a:solidFill>
                  <a:srgbClr val="FF0000"/>
                </a:solidFill>
              </a:rPr>
              <a:t>加法密码</a:t>
            </a:r>
            <a:r>
              <a:rPr lang="zh-CN" altLang="en-US"/>
              <a:t>，假设明文由小写字母（</a:t>
            </a:r>
            <a:r>
              <a:rPr lang="en-US" altLang="zh-CN"/>
              <a:t>a~z</a:t>
            </a:r>
            <a:r>
              <a:rPr lang="zh-CN" altLang="en-US"/>
              <a:t>）构成，密文中包括大写字母（</a:t>
            </a:r>
            <a:r>
              <a:rPr lang="en-US" altLang="zh-CN"/>
              <a:t>A~Z</a:t>
            </a:r>
            <a:r>
              <a:rPr lang="zh-CN" altLang="en-US"/>
              <a:t>），为了使数学的计算操作可以施加在明文和密文上，向每一个字母（无论大小写）都进行赋值</a:t>
            </a:r>
            <a:endParaRPr lang="zh-CN" altLang="en-US"/>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每个字母都赋予了一个模</a:t>
            </a:r>
            <a:r>
              <a:rPr lang="en-US" altLang="zh-CN"/>
              <a:t>26</a:t>
            </a:r>
            <a:r>
              <a:rPr lang="zh-CN" altLang="en-US"/>
              <a:t>中的整数</a:t>
            </a:r>
            <a:endParaRPr lang="zh-CN" altLang="en-US"/>
          </a:p>
        </p:txBody>
      </p:sp>
      <p:pic>
        <p:nvPicPr>
          <p:cNvPr id="4" name="图片 3"/>
          <p:cNvPicPr>
            <a:picLocks noChangeAspect="1"/>
          </p:cNvPicPr>
          <p:nvPr/>
        </p:nvPicPr>
        <p:blipFill>
          <a:blip r:embed="rId1"/>
          <a:stretch>
            <a:fillRect/>
          </a:stretch>
        </p:blipFill>
        <p:spPr>
          <a:xfrm>
            <a:off x="1492885" y="3855720"/>
            <a:ext cx="8810625" cy="1771650"/>
          </a:xfrm>
          <a:prstGeom prst="rect">
            <a:avLst/>
          </a:prstGeom>
        </p:spPr>
      </p:pic>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a:xfrm>
            <a:off x="838200" y="1515110"/>
            <a:ext cx="10515600" cy="5212715"/>
          </a:xfrm>
        </p:spPr>
        <p:txBody>
          <a:bodyPr/>
          <a:p>
            <a:pPr lvl="1"/>
            <a:endParaRPr lang="en-US" altLang="zh-CN"/>
          </a:p>
          <a:p>
            <a:pPr lvl="1"/>
            <a:endParaRPr lang="en-US" altLang="zh-CN"/>
          </a:p>
          <a:p>
            <a:pPr lvl="1"/>
            <a:endParaRPr lang="en-US" altLang="zh-CN"/>
          </a:p>
          <a:p>
            <a:pPr lvl="1"/>
            <a:endParaRPr lang="zh-CN" altLang="en-US"/>
          </a:p>
        </p:txBody>
      </p:sp>
      <p:pic>
        <p:nvPicPr>
          <p:cNvPr id="5" name="图片 4"/>
          <p:cNvPicPr>
            <a:picLocks noChangeAspect="1"/>
          </p:cNvPicPr>
          <p:nvPr/>
        </p:nvPicPr>
        <p:blipFill>
          <a:blip r:embed="rId1"/>
          <a:stretch>
            <a:fillRect/>
          </a:stretch>
        </p:blipFill>
        <p:spPr>
          <a:xfrm>
            <a:off x="1375410" y="1908175"/>
            <a:ext cx="7267575" cy="1314450"/>
          </a:xfrm>
          <a:prstGeom prst="rect">
            <a:avLst/>
          </a:prstGeom>
        </p:spPr>
      </p:pic>
      <p:pic>
        <p:nvPicPr>
          <p:cNvPr id="6" name="图片 5"/>
          <p:cNvPicPr>
            <a:picLocks noChangeAspect="1"/>
          </p:cNvPicPr>
          <p:nvPr/>
        </p:nvPicPr>
        <p:blipFill>
          <a:blip r:embed="rId2"/>
          <a:stretch>
            <a:fillRect/>
          </a:stretch>
        </p:blipFill>
        <p:spPr>
          <a:xfrm>
            <a:off x="1050290" y="3096895"/>
            <a:ext cx="10506075" cy="2038350"/>
          </a:xfrm>
          <a:prstGeom prst="rect">
            <a:avLst/>
          </a:prstGeom>
        </p:spPr>
      </p:pic>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a:xfrm>
            <a:off x="838200" y="1515110"/>
            <a:ext cx="10515600" cy="5212715"/>
          </a:xfrm>
        </p:spPr>
        <p:txBody>
          <a:bodyPr/>
          <a:p>
            <a:pPr lvl="1"/>
            <a:endParaRPr lang="en-US" altLang="zh-CN"/>
          </a:p>
          <a:p>
            <a:pPr lvl="1"/>
            <a:endParaRPr lang="en-US" altLang="zh-CN"/>
          </a:p>
          <a:p>
            <a:pPr lvl="1"/>
            <a:endParaRPr lang="en-US" altLang="zh-CN"/>
          </a:p>
          <a:p>
            <a:pPr lvl="1"/>
            <a:endParaRPr lang="zh-CN" altLang="en-US"/>
          </a:p>
        </p:txBody>
      </p:sp>
      <p:pic>
        <p:nvPicPr>
          <p:cNvPr id="4" name="图片 3"/>
          <p:cNvPicPr>
            <a:picLocks noChangeAspect="1"/>
          </p:cNvPicPr>
          <p:nvPr/>
        </p:nvPicPr>
        <p:blipFill>
          <a:blip r:embed="rId1"/>
          <a:stretch>
            <a:fillRect/>
          </a:stretch>
        </p:blipFill>
        <p:spPr>
          <a:xfrm>
            <a:off x="871220" y="1852295"/>
            <a:ext cx="10448925" cy="31527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二进制</a:t>
            </a:r>
            <a:r>
              <a:rPr lang="en-US" altLang="zh-CN">
                <a:sym typeface="+mn-ea"/>
              </a:rPr>
              <a:t>&amp;</a:t>
            </a:r>
            <a:r>
              <a:rPr lang="zh-CN">
                <a:sym typeface="+mn-ea"/>
              </a:rPr>
              <a:t>十六进制互转</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1212850" y="2357120"/>
            <a:ext cx="9765665" cy="2607310"/>
          </a:xfrm>
          <a:prstGeom prst="rect">
            <a:avLst/>
          </a:prstGeom>
        </p:spPr>
      </p:pic>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a:xfrm>
            <a:off x="838200" y="1515110"/>
            <a:ext cx="10515600" cy="5212715"/>
          </a:xfrm>
        </p:spPr>
        <p:txBody>
          <a:bodyPr/>
          <a:p>
            <a:pPr lvl="0"/>
            <a:r>
              <a:rPr lang="zh-CN" altLang="en-US">
                <a:solidFill>
                  <a:srgbClr val="FF0000"/>
                </a:solidFill>
              </a:rPr>
              <a:t>多字母密码</a:t>
            </a:r>
            <a:r>
              <a:rPr lang="zh-CN" altLang="en-US"/>
              <a:t>：字符每一次出现都使用不同的替换码，明文中字符和密文中字符的关系是</a:t>
            </a:r>
            <a:r>
              <a:rPr lang="zh-CN" altLang="en-US">
                <a:solidFill>
                  <a:srgbClr val="FF0000"/>
                </a:solidFill>
              </a:rPr>
              <a:t>一对多，</a:t>
            </a:r>
            <a:r>
              <a:rPr lang="zh-CN" altLang="en-US"/>
              <a:t>如</a:t>
            </a:r>
            <a:r>
              <a:rPr lang="en-US" altLang="zh-CN"/>
              <a:t>“a”</a:t>
            </a:r>
            <a:r>
              <a:rPr lang="zh-CN" altLang="en-US"/>
              <a:t>可以在文本开头加密成</a:t>
            </a:r>
            <a:r>
              <a:rPr lang="en-US" altLang="zh-CN"/>
              <a:t>“D”</a:t>
            </a:r>
            <a:r>
              <a:rPr lang="zh-CN" altLang="en-US"/>
              <a:t>，也可以在中间加密成</a:t>
            </a:r>
            <a:r>
              <a:rPr lang="en-US" altLang="zh-CN"/>
              <a:t>“N”</a:t>
            </a:r>
            <a:endParaRPr lang="en-US" altLang="zh-CN"/>
          </a:p>
          <a:p>
            <a:pPr lvl="0"/>
            <a:r>
              <a:rPr lang="zh-CN" altLang="en-US"/>
              <a:t>多字母密码具有隐藏原有语言的字母</a:t>
            </a:r>
            <a:r>
              <a:rPr lang="zh-CN" altLang="en-US">
                <a:solidFill>
                  <a:srgbClr val="FF0000"/>
                </a:solidFill>
              </a:rPr>
              <a:t>频率</a:t>
            </a:r>
            <a:r>
              <a:rPr lang="zh-CN" altLang="en-US"/>
              <a:t>的作用，及时通过单字母频率统计都无法破解密文</a:t>
            </a:r>
            <a:endParaRPr lang="zh-CN" altLang="en-US"/>
          </a:p>
          <a:p>
            <a:pPr lvl="0"/>
            <a:r>
              <a:rPr lang="zh-CN" altLang="en-US"/>
              <a:t>每个密文字符的确定不仅取决于相对应的明文字符，还与该明文字符在原来文本中的位置有关，这意味着秘钥应该是</a:t>
            </a:r>
            <a:r>
              <a:rPr lang="zh-CN" altLang="en-US">
                <a:solidFill>
                  <a:srgbClr val="FF0000"/>
                </a:solidFill>
              </a:rPr>
              <a:t>子秘钥流</a:t>
            </a:r>
            <a:r>
              <a:rPr lang="zh-CN" altLang="en-US"/>
              <a:t>，子秘钥流中的每一个子秘钥都在某种程度上取决于使用该子秘钥进行加密的明文字符的位置，换句话说，我们需要有一个</a:t>
            </a:r>
            <a:r>
              <a:rPr lang="zh-CN" altLang="en-US">
                <a:solidFill>
                  <a:srgbClr val="FF0000"/>
                </a:solidFill>
              </a:rPr>
              <a:t>秘钥流</a:t>
            </a:r>
            <a:r>
              <a:rPr lang="en-US" altLang="zh-CN">
                <a:solidFill>
                  <a:srgbClr val="FF0000"/>
                </a:solidFill>
              </a:rPr>
              <a:t>k=</a:t>
            </a:r>
            <a:r>
              <a:rPr lang="zh-CN" altLang="en-US">
                <a:solidFill>
                  <a:srgbClr val="FF0000"/>
                </a:solidFill>
              </a:rPr>
              <a:t>（</a:t>
            </a:r>
            <a:r>
              <a:rPr lang="en-US" altLang="zh-CN">
                <a:solidFill>
                  <a:srgbClr val="FF0000"/>
                </a:solidFill>
              </a:rPr>
              <a:t>k</a:t>
            </a:r>
            <a:r>
              <a:rPr lang="en-US" altLang="zh-CN" sz="2000">
                <a:solidFill>
                  <a:srgbClr val="FF0000"/>
                </a:solidFill>
              </a:rPr>
              <a:t>1</a:t>
            </a:r>
            <a:r>
              <a:rPr lang="zh-CN" altLang="en-US">
                <a:solidFill>
                  <a:srgbClr val="FF0000"/>
                </a:solidFill>
              </a:rPr>
              <a:t>，</a:t>
            </a:r>
            <a:r>
              <a:rPr lang="en-US" altLang="zh-CN">
                <a:solidFill>
                  <a:srgbClr val="FF0000"/>
                </a:solidFill>
              </a:rPr>
              <a:t>k</a:t>
            </a:r>
            <a:r>
              <a:rPr lang="en-US" altLang="zh-CN" sz="2000">
                <a:solidFill>
                  <a:srgbClr val="FF0000"/>
                </a:solidFill>
              </a:rPr>
              <a:t>2</a:t>
            </a:r>
            <a:r>
              <a:rPr lang="zh-CN" altLang="en-US">
                <a:solidFill>
                  <a:srgbClr val="FF0000"/>
                </a:solidFill>
              </a:rPr>
              <a:t>，</a:t>
            </a:r>
            <a:r>
              <a:rPr lang="en-US" altLang="zh-CN">
                <a:solidFill>
                  <a:srgbClr val="FF0000"/>
                </a:solidFill>
              </a:rPr>
              <a:t>k</a:t>
            </a:r>
            <a:r>
              <a:rPr lang="en-US" altLang="zh-CN" sz="2000">
                <a:solidFill>
                  <a:srgbClr val="FF0000"/>
                </a:solidFill>
              </a:rPr>
              <a:t>3</a:t>
            </a:r>
            <a:r>
              <a:rPr lang="en-US" altLang="zh-CN">
                <a:solidFill>
                  <a:srgbClr val="FF0000"/>
                </a:solidFill>
              </a:rPr>
              <a:t>...</a:t>
            </a:r>
            <a:r>
              <a:rPr lang="zh-CN" altLang="en-US">
                <a:solidFill>
                  <a:srgbClr val="FF0000"/>
                </a:solidFill>
              </a:rPr>
              <a:t>）</a:t>
            </a:r>
            <a:r>
              <a:rPr lang="zh-CN" altLang="en-US"/>
              <a:t>，在这里</a:t>
            </a:r>
            <a:r>
              <a:rPr lang="en-US" altLang="zh-CN"/>
              <a:t>k</a:t>
            </a:r>
            <a:r>
              <a:rPr lang="en-US" altLang="zh-CN" sz="2000"/>
              <a:t>i</a:t>
            </a:r>
            <a:r>
              <a:rPr lang="zh-CN" altLang="en-US"/>
              <a:t>用来对明文中第</a:t>
            </a:r>
            <a:r>
              <a:rPr lang="en-US" altLang="zh-CN"/>
              <a:t>i</a:t>
            </a:r>
            <a:r>
              <a:rPr lang="zh-CN" altLang="en-US"/>
              <a:t>项的字符加密并创造密文中的第</a:t>
            </a:r>
            <a:r>
              <a:rPr lang="en-US" altLang="zh-CN"/>
              <a:t>i</a:t>
            </a:r>
            <a:r>
              <a:rPr lang="zh-CN" altLang="en-US"/>
              <a:t>项字符</a:t>
            </a:r>
            <a:endParaRPr lang="zh-CN" altLang="en-US"/>
          </a:p>
          <a:p>
            <a:pPr lvl="0"/>
            <a:endParaRPr lang="en-US" altLang="zh-CN"/>
          </a:p>
          <a:p>
            <a:pPr lvl="1"/>
            <a:endParaRPr lang="zh-CN" altLang="en-US"/>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a:xfrm>
            <a:off x="838200" y="1515110"/>
            <a:ext cx="10515600" cy="5212715"/>
          </a:xfrm>
        </p:spPr>
        <p:txBody>
          <a:bodyPr/>
          <a:p>
            <a:pPr lvl="0"/>
            <a:r>
              <a:rPr lang="zh-CN" altLang="en-US"/>
              <a:t>为了更好解释秘钥的位置依赖性，先讨论一个叫做</a:t>
            </a:r>
            <a:r>
              <a:rPr lang="zh-CN" altLang="en-US">
                <a:solidFill>
                  <a:srgbClr val="FF0000"/>
                </a:solidFill>
              </a:rPr>
              <a:t>自动秘钥密码</a:t>
            </a:r>
            <a:r>
              <a:rPr lang="zh-CN" altLang="en-US"/>
              <a:t>的简单多字母密码，在这个密码中，秘钥是一个子秘钥流，子秘钥流中的每一个子秘钥都用来对明文文本中的对应字符进行加密</a:t>
            </a:r>
            <a:endParaRPr lang="zh-CN" altLang="en-US"/>
          </a:p>
          <a:p>
            <a:pPr lvl="0"/>
            <a:endParaRPr lang="zh-CN" altLang="en-US"/>
          </a:p>
          <a:p>
            <a:pPr lvl="0"/>
            <a:r>
              <a:rPr lang="zh-CN" altLang="en-US"/>
              <a:t>第一个子秘钥是</a:t>
            </a:r>
            <a:r>
              <a:rPr lang="en-US" altLang="zh-CN"/>
              <a:t>Alice</a:t>
            </a:r>
            <a:r>
              <a:rPr lang="zh-CN" altLang="en-US"/>
              <a:t>和</a:t>
            </a:r>
            <a:r>
              <a:rPr lang="en-US" altLang="zh-CN"/>
              <a:t>Bob</a:t>
            </a:r>
            <a:r>
              <a:rPr lang="zh-CN" altLang="en-US"/>
              <a:t>事先同意并秘密设定的值，第二个子秘钥是明文中第一个字符的值（</a:t>
            </a:r>
            <a:r>
              <a:rPr lang="en-US" altLang="zh-CN"/>
              <a:t>0~25</a:t>
            </a:r>
            <a:r>
              <a:rPr lang="zh-CN" altLang="en-US"/>
              <a:t>之间</a:t>
            </a:r>
            <a:r>
              <a:rPr lang="zh-CN" altLang="en-US"/>
              <a:t>），第三个子秘钥是第二个明文字符的值，依次类推</a:t>
            </a:r>
            <a:endParaRPr lang="zh-CN" altLang="en-US"/>
          </a:p>
          <a:p>
            <a:pPr lvl="0"/>
            <a:endParaRPr lang="zh-CN" altLang="en-US"/>
          </a:p>
          <a:p>
            <a:pPr lvl="0"/>
            <a:endParaRPr lang="zh-CN" altLang="en-US"/>
          </a:p>
          <a:p>
            <a:pPr lvl="0"/>
            <a:r>
              <a:rPr lang="zh-CN" altLang="en-US"/>
              <a:t>自动秘钥密码说明了这些秘钥都是在加密过程中通过明文密码字符自动创造的</a:t>
            </a:r>
            <a:endParaRPr lang="en-US" altLang="zh-CN"/>
          </a:p>
          <a:p>
            <a:pPr lvl="1"/>
            <a:endParaRPr lang="zh-CN" altLang="en-US"/>
          </a:p>
        </p:txBody>
      </p:sp>
      <p:pic>
        <p:nvPicPr>
          <p:cNvPr id="4" name="图片 3"/>
          <p:cNvPicPr>
            <a:picLocks noChangeAspect="1"/>
          </p:cNvPicPr>
          <p:nvPr/>
        </p:nvPicPr>
        <p:blipFill>
          <a:blip r:embed="rId1"/>
          <a:stretch>
            <a:fillRect/>
          </a:stretch>
        </p:blipFill>
        <p:spPr>
          <a:xfrm>
            <a:off x="1217930" y="4624070"/>
            <a:ext cx="8372475" cy="714375"/>
          </a:xfrm>
          <a:prstGeom prst="rect">
            <a:avLst/>
          </a:prstGeom>
        </p:spPr>
      </p:pic>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pic>
        <p:nvPicPr>
          <p:cNvPr id="5" name="内容占位符 4"/>
          <p:cNvPicPr>
            <a:picLocks noChangeAspect="1"/>
          </p:cNvPicPr>
          <p:nvPr>
            <p:ph idx="1"/>
          </p:nvPr>
        </p:nvPicPr>
        <p:blipFill>
          <a:blip r:embed="rId1"/>
          <a:stretch>
            <a:fillRect/>
          </a:stretch>
        </p:blipFill>
        <p:spPr>
          <a:xfrm>
            <a:off x="1005205" y="1899920"/>
            <a:ext cx="10182225" cy="2438400"/>
          </a:xfrm>
          <a:prstGeom prst="rect">
            <a:avLst/>
          </a:prstGeom>
        </p:spPr>
      </p:pic>
      <p:pic>
        <p:nvPicPr>
          <p:cNvPr id="6" name="图片 5"/>
          <p:cNvPicPr>
            <a:picLocks noChangeAspect="1"/>
          </p:cNvPicPr>
          <p:nvPr/>
        </p:nvPicPr>
        <p:blipFill>
          <a:blip r:embed="rId2"/>
          <a:stretch>
            <a:fillRect/>
          </a:stretch>
        </p:blipFill>
        <p:spPr>
          <a:xfrm>
            <a:off x="1181100" y="4424680"/>
            <a:ext cx="8220075" cy="1085850"/>
          </a:xfrm>
          <a:prstGeom prst="rect">
            <a:avLst/>
          </a:prstGeom>
        </p:spPr>
      </p:pic>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p:txBody>
          <a:bodyPr/>
          <a:p>
            <a:r>
              <a:rPr lang="zh-CN" altLang="en-US">
                <a:solidFill>
                  <a:srgbClr val="FF0000"/>
                </a:solidFill>
              </a:rPr>
              <a:t>位移密码</a:t>
            </a:r>
            <a:r>
              <a:rPr lang="zh-CN" altLang="en-US"/>
              <a:t>：不是用一个符号代替另一个符号，而是改变符号的位置。</a:t>
            </a:r>
            <a:endParaRPr lang="zh-CN" altLang="en-US"/>
          </a:p>
          <a:p>
            <a:r>
              <a:rPr lang="zh-CN" altLang="en-US"/>
              <a:t>明文第一个位置上的符号可能出现在密文的第十个位置上，而明文第八个位置上的符号可能出现在密文中的第一个位置上，换言之，</a:t>
            </a:r>
            <a:r>
              <a:rPr lang="zh-CN" altLang="en-US">
                <a:solidFill>
                  <a:srgbClr val="FF0000"/>
                </a:solidFill>
              </a:rPr>
              <a:t>移位密码就是符号的重新排序</a:t>
            </a:r>
            <a:endParaRPr lang="zh-CN" altLang="en-US">
              <a:solidFill>
                <a:srgbClr val="FF0000"/>
              </a:solidFill>
            </a:endParaRP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a:xfrm>
            <a:off x="838200" y="1459230"/>
            <a:ext cx="10515600" cy="4718050"/>
          </a:xfrm>
        </p:spPr>
        <p:txBody>
          <a:bodyPr/>
          <a:p>
            <a:r>
              <a:rPr lang="zh-CN" altLang="en-US"/>
              <a:t>假设</a:t>
            </a:r>
            <a:r>
              <a:rPr lang="en-US" altLang="zh-CN"/>
              <a:t>Alice</a:t>
            </a:r>
            <a:r>
              <a:rPr lang="zh-CN" altLang="en-US"/>
              <a:t>需要向</a:t>
            </a:r>
            <a:r>
              <a:rPr lang="en-US" altLang="zh-CN"/>
              <a:t>Bob</a:t>
            </a:r>
            <a:r>
              <a:rPr lang="zh-CN" altLang="en-US"/>
              <a:t>发送消息</a:t>
            </a:r>
            <a:r>
              <a:rPr lang="en-US" altLang="zh-CN"/>
              <a:t>“Enemy attacks tonight”</a:t>
            </a:r>
            <a:r>
              <a:rPr lang="zh-CN" altLang="en-US"/>
              <a:t>，加密和解密过程如图</a:t>
            </a:r>
            <a:endParaRPr lang="zh-CN" altLang="en-US"/>
          </a:p>
          <a:p>
            <a:endParaRPr lang="zh-CN" altLang="en-US"/>
          </a:p>
          <a:p>
            <a:r>
              <a:rPr lang="zh-CN" altLang="en-US" sz="2400">
                <a:solidFill>
                  <a:srgbClr val="FF0000"/>
                </a:solidFill>
              </a:rPr>
              <a:t>在消息的末尾加</a:t>
            </a:r>
            <a:endParaRPr lang="zh-CN" altLang="en-US" sz="2400">
              <a:solidFill>
                <a:srgbClr val="FF0000"/>
              </a:solidFill>
            </a:endParaRPr>
          </a:p>
          <a:p>
            <a:pPr marL="0" indent="0">
              <a:buNone/>
            </a:pPr>
            <a:r>
              <a:rPr lang="zh-CN" altLang="en-US" sz="2400">
                <a:solidFill>
                  <a:srgbClr val="FF0000"/>
                </a:solidFill>
              </a:rPr>
              <a:t>上一个额外的字符</a:t>
            </a:r>
            <a:endParaRPr lang="zh-CN" altLang="en-US" sz="2400">
              <a:solidFill>
                <a:srgbClr val="FF0000"/>
              </a:solidFill>
            </a:endParaRPr>
          </a:p>
          <a:p>
            <a:pPr marL="0" indent="0">
              <a:buNone/>
            </a:pPr>
            <a:r>
              <a:rPr lang="zh-CN" altLang="en-US" sz="2400">
                <a:solidFill>
                  <a:srgbClr val="FF0000"/>
                </a:solidFill>
              </a:rPr>
              <a:t>（</a:t>
            </a:r>
            <a:r>
              <a:rPr lang="en-US" altLang="zh-CN" sz="2400">
                <a:solidFill>
                  <a:srgbClr val="FF0000"/>
                </a:solidFill>
              </a:rPr>
              <a:t>z</a:t>
            </a:r>
            <a:r>
              <a:rPr lang="zh-CN" altLang="en-US" sz="2400">
                <a:solidFill>
                  <a:srgbClr val="FF0000"/>
                </a:solidFill>
              </a:rPr>
              <a:t>）这样字符个数</a:t>
            </a:r>
            <a:endParaRPr lang="zh-CN" altLang="en-US" sz="2400">
              <a:solidFill>
                <a:srgbClr val="FF0000"/>
              </a:solidFill>
            </a:endParaRPr>
          </a:p>
          <a:p>
            <a:pPr marL="0" indent="0">
              <a:buNone/>
            </a:pPr>
            <a:r>
              <a:rPr lang="zh-CN" altLang="en-US" sz="2400">
                <a:solidFill>
                  <a:srgbClr val="FF0000"/>
                </a:solidFill>
              </a:rPr>
              <a:t>就是</a:t>
            </a:r>
            <a:r>
              <a:rPr lang="en-US" altLang="zh-CN" sz="2400">
                <a:solidFill>
                  <a:srgbClr val="FF0000"/>
                </a:solidFill>
              </a:rPr>
              <a:t>5</a:t>
            </a:r>
            <a:r>
              <a:rPr lang="zh-CN" altLang="en-US" sz="2400">
                <a:solidFill>
                  <a:srgbClr val="FF0000"/>
                </a:solidFill>
              </a:rPr>
              <a:t>的倍数</a:t>
            </a:r>
            <a:endParaRPr lang="zh-CN" altLang="en-US" sz="2400">
              <a:solidFill>
                <a:srgbClr val="FF0000"/>
              </a:solidFill>
            </a:endParaRPr>
          </a:p>
        </p:txBody>
      </p:sp>
      <p:pic>
        <p:nvPicPr>
          <p:cNvPr id="4" name="图片 3"/>
          <p:cNvPicPr>
            <a:picLocks noChangeAspect="1"/>
          </p:cNvPicPr>
          <p:nvPr/>
        </p:nvPicPr>
        <p:blipFill>
          <a:blip r:embed="rId1"/>
          <a:stretch>
            <a:fillRect/>
          </a:stretch>
        </p:blipFill>
        <p:spPr>
          <a:xfrm>
            <a:off x="3847465" y="1992630"/>
            <a:ext cx="6638925" cy="4724400"/>
          </a:xfrm>
          <a:prstGeom prst="rect">
            <a:avLst/>
          </a:prstGeom>
        </p:spPr>
      </p:pic>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a:xfrm>
            <a:off x="838200" y="1459230"/>
            <a:ext cx="10515600" cy="4718050"/>
          </a:xfrm>
        </p:spPr>
        <p:txBody>
          <a:bodyPr/>
          <a:p>
            <a:pPr lvl="1"/>
            <a:endParaRPr lang="en-US" altLang="zh-CN">
              <a:solidFill>
                <a:srgbClr val="FF0000"/>
              </a:solidFill>
            </a:endParaRPr>
          </a:p>
          <a:p>
            <a:pPr lvl="1"/>
            <a:endParaRPr lang="zh-CN" altLang="en-US">
              <a:solidFill>
                <a:srgbClr val="FF0000"/>
              </a:solidFill>
            </a:endParaRPr>
          </a:p>
          <a:p>
            <a:pPr lvl="1"/>
            <a:endParaRPr lang="zh-CN" altLang="en-US">
              <a:solidFill>
                <a:srgbClr val="FF0000"/>
              </a:solidFill>
            </a:endParaRPr>
          </a:p>
          <a:p>
            <a:pPr lvl="1"/>
            <a:endParaRPr lang="en-US" altLang="zh-CN">
              <a:solidFill>
                <a:schemeClr val="tx1"/>
              </a:solidFill>
            </a:endParaRPr>
          </a:p>
        </p:txBody>
      </p:sp>
      <p:pic>
        <p:nvPicPr>
          <p:cNvPr id="6" name="图片 5"/>
          <p:cNvPicPr>
            <a:picLocks noChangeAspect="1"/>
          </p:cNvPicPr>
          <p:nvPr/>
        </p:nvPicPr>
        <p:blipFill>
          <a:blip r:embed="rId1"/>
          <a:stretch>
            <a:fillRect/>
          </a:stretch>
        </p:blipFill>
        <p:spPr>
          <a:xfrm>
            <a:off x="1390650" y="2242820"/>
            <a:ext cx="9410700" cy="2371725"/>
          </a:xfrm>
          <a:prstGeom prst="rect">
            <a:avLst/>
          </a:prstGeom>
        </p:spPr>
      </p:pic>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机密性（传统对称秘钥密码）</a:t>
            </a:r>
            <a:endParaRPr lang="zh-CN" altLang="en-US"/>
          </a:p>
        </p:txBody>
      </p:sp>
      <p:sp>
        <p:nvSpPr>
          <p:cNvPr id="3" name="内容占位符 2"/>
          <p:cNvSpPr/>
          <p:nvPr>
            <p:ph idx="1"/>
          </p:nvPr>
        </p:nvSpPr>
        <p:spPr>
          <a:xfrm>
            <a:off x="838200" y="1459230"/>
            <a:ext cx="10515600" cy="4718050"/>
          </a:xfrm>
        </p:spPr>
        <p:txBody>
          <a:bodyPr/>
          <a:p>
            <a:pPr lvl="1"/>
            <a:endParaRPr lang="en-US" altLang="zh-CN">
              <a:solidFill>
                <a:srgbClr val="FF0000"/>
              </a:solidFill>
            </a:endParaRPr>
          </a:p>
          <a:p>
            <a:pPr lvl="1"/>
            <a:endParaRPr lang="zh-CN" altLang="en-US">
              <a:solidFill>
                <a:srgbClr val="FF0000"/>
              </a:solidFill>
            </a:endParaRPr>
          </a:p>
          <a:p>
            <a:pPr lvl="1"/>
            <a:endParaRPr lang="zh-CN" altLang="en-US">
              <a:solidFill>
                <a:srgbClr val="FF0000"/>
              </a:solidFill>
            </a:endParaRPr>
          </a:p>
          <a:p>
            <a:pPr lvl="1"/>
            <a:endParaRPr lang="en-US" altLang="zh-CN">
              <a:solidFill>
                <a:schemeClr val="tx1"/>
              </a:solidFill>
            </a:endParaRPr>
          </a:p>
        </p:txBody>
      </p:sp>
      <p:pic>
        <p:nvPicPr>
          <p:cNvPr id="4" name="图片 3"/>
          <p:cNvPicPr>
            <a:picLocks noChangeAspect="1"/>
          </p:cNvPicPr>
          <p:nvPr/>
        </p:nvPicPr>
        <p:blipFill>
          <a:blip r:embed="rId1"/>
          <a:stretch>
            <a:fillRect/>
          </a:stretch>
        </p:blipFill>
        <p:spPr>
          <a:xfrm>
            <a:off x="1395095" y="1928495"/>
            <a:ext cx="9401175" cy="3000375"/>
          </a:xfrm>
          <a:prstGeom prst="rect">
            <a:avLst/>
          </a:prstGeom>
        </p:spPr>
      </p:pic>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机密性（现代对称秘钥密码）</a:t>
            </a:r>
            <a:endParaRPr lang="zh-CN" altLang="en-US"/>
          </a:p>
        </p:txBody>
      </p:sp>
      <p:pic>
        <p:nvPicPr>
          <p:cNvPr id="4" name="内容占位符 3"/>
          <p:cNvPicPr>
            <a:picLocks noChangeAspect="1"/>
          </p:cNvPicPr>
          <p:nvPr>
            <p:ph idx="1"/>
          </p:nvPr>
        </p:nvPicPr>
        <p:blipFill>
          <a:blip r:embed="rId1"/>
          <a:stretch>
            <a:fillRect/>
          </a:stretch>
        </p:blipFill>
        <p:spPr>
          <a:xfrm>
            <a:off x="1518920" y="2646045"/>
            <a:ext cx="9153525" cy="2343150"/>
          </a:xfrm>
          <a:prstGeom prst="rect">
            <a:avLst/>
          </a:prstGeom>
        </p:spPr>
      </p:pic>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机密性（现代对称秘钥密码）</a:t>
            </a:r>
            <a:endParaRPr lang="zh-CN" altLang="en-US"/>
          </a:p>
        </p:txBody>
      </p:sp>
      <p:pic>
        <p:nvPicPr>
          <p:cNvPr id="5" name="内容占位符 4"/>
          <p:cNvPicPr>
            <a:picLocks noChangeAspect="1"/>
          </p:cNvPicPr>
          <p:nvPr>
            <p:ph idx="1"/>
          </p:nvPr>
        </p:nvPicPr>
        <p:blipFill>
          <a:blip r:embed="rId1"/>
          <a:stretch>
            <a:fillRect/>
          </a:stretch>
        </p:blipFill>
        <p:spPr>
          <a:xfrm>
            <a:off x="1442720" y="2148205"/>
            <a:ext cx="9305925" cy="3705225"/>
          </a:xfrm>
          <a:prstGeom prst="rect">
            <a:avLst/>
          </a:prstGeom>
        </p:spPr>
      </p:pic>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机密性（现代对称秘钥密码）</a:t>
            </a:r>
            <a:endParaRPr lang="zh-CN" altLang="en-US"/>
          </a:p>
        </p:txBody>
      </p:sp>
      <p:pic>
        <p:nvPicPr>
          <p:cNvPr id="4" name="内容占位符 3"/>
          <p:cNvPicPr>
            <a:picLocks noChangeAspect="1"/>
          </p:cNvPicPr>
          <p:nvPr>
            <p:ph idx="1"/>
          </p:nvPr>
        </p:nvPicPr>
        <p:blipFill>
          <a:blip r:embed="rId1"/>
          <a:stretch>
            <a:fillRect/>
          </a:stretch>
        </p:blipFill>
        <p:spPr>
          <a:xfrm>
            <a:off x="1485265" y="1867535"/>
            <a:ext cx="9220200" cy="42672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二进制转十六进制 </a:t>
            </a:r>
            <a:r>
              <a:rPr lang="en-US" altLang="zh-CN">
                <a:sym typeface="+mn-ea"/>
              </a:rPr>
              <a:t>	</a:t>
            </a:r>
            <a:endParaRPr lang="en-US" altLang="zh-CN">
              <a:sym typeface="+mn-ea"/>
            </a:endParaRPr>
          </a:p>
        </p:txBody>
      </p:sp>
      <p:sp>
        <p:nvSpPr>
          <p:cNvPr id="6" name="内容占位符 5"/>
          <p:cNvSpPr/>
          <p:nvPr>
            <p:ph idx="1"/>
          </p:nvPr>
        </p:nvSpPr>
        <p:spPr/>
        <p:txBody>
          <a:bodyPr/>
          <a:p>
            <a:pPr marL="0" indent="0">
              <a:buNone/>
            </a:pPr>
            <a:endParaRPr lang="zh-CN" altLang="en-US" sz="1800"/>
          </a:p>
        </p:txBody>
      </p:sp>
      <p:pic>
        <p:nvPicPr>
          <p:cNvPr id="4" name="图片 3"/>
          <p:cNvPicPr>
            <a:picLocks noChangeAspect="1"/>
          </p:cNvPicPr>
          <p:nvPr/>
        </p:nvPicPr>
        <p:blipFill>
          <a:blip r:embed="rId1"/>
          <a:stretch>
            <a:fillRect/>
          </a:stretch>
        </p:blipFill>
        <p:spPr>
          <a:xfrm>
            <a:off x="950595" y="2945130"/>
            <a:ext cx="10403205" cy="1143635"/>
          </a:xfrm>
          <a:prstGeom prst="rect">
            <a:avLst/>
          </a:prstGeom>
        </p:spPr>
      </p:pic>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机密性（现代对称秘钥密码）</a:t>
            </a:r>
            <a:endParaRPr lang="zh-CN" altLang="en-US"/>
          </a:p>
        </p:txBody>
      </p:sp>
      <p:pic>
        <p:nvPicPr>
          <p:cNvPr id="6" name="内容占位符 5"/>
          <p:cNvPicPr>
            <a:picLocks noChangeAspect="1"/>
          </p:cNvPicPr>
          <p:nvPr>
            <p:ph idx="1"/>
          </p:nvPr>
        </p:nvPicPr>
        <p:blipFill>
          <a:blip r:embed="rId1"/>
          <a:stretch>
            <a:fillRect/>
          </a:stretch>
        </p:blipFill>
        <p:spPr>
          <a:xfrm>
            <a:off x="2509520" y="2472055"/>
            <a:ext cx="7172325" cy="3057525"/>
          </a:xfrm>
          <a:prstGeom prst="rect">
            <a:avLst/>
          </a:prstGeom>
        </p:spPr>
      </p:pic>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机密性（现代对称秘钥密码）</a:t>
            </a:r>
            <a:endParaRPr lang="zh-CN" altLang="en-US"/>
          </a:p>
        </p:txBody>
      </p:sp>
      <p:pic>
        <p:nvPicPr>
          <p:cNvPr id="4" name="内容占位符 3"/>
          <p:cNvPicPr>
            <a:picLocks noChangeAspect="1"/>
          </p:cNvPicPr>
          <p:nvPr>
            <p:ph idx="1"/>
          </p:nvPr>
        </p:nvPicPr>
        <p:blipFill>
          <a:blip r:embed="rId1"/>
          <a:stretch>
            <a:fillRect/>
          </a:stretch>
        </p:blipFill>
        <p:spPr>
          <a:xfrm>
            <a:off x="1718945" y="2681605"/>
            <a:ext cx="8753475" cy="2638425"/>
          </a:xfrm>
          <a:prstGeom prst="rect">
            <a:avLst/>
          </a:prstGeom>
        </p:spPr>
      </p:pic>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机密性（非对称秘钥密码术）</a:t>
            </a:r>
            <a:endParaRPr lang="zh-CN" altLang="en-US"/>
          </a:p>
        </p:txBody>
      </p:sp>
      <p:sp>
        <p:nvSpPr>
          <p:cNvPr id="3" name="内容占位符 2"/>
          <p:cNvSpPr/>
          <p:nvPr>
            <p:ph idx="1"/>
          </p:nvPr>
        </p:nvSpPr>
        <p:spPr/>
        <p:txBody>
          <a:bodyPr/>
          <a:p>
            <a:r>
              <a:rPr lang="zh-CN" altLang="en-US"/>
              <a:t>在对称秘钥密码术中，秘钥必须在双方之间</a:t>
            </a:r>
            <a:r>
              <a:rPr lang="zh-CN" altLang="en-US">
                <a:solidFill>
                  <a:srgbClr val="FF0000"/>
                </a:solidFill>
              </a:rPr>
              <a:t>共享</a:t>
            </a:r>
            <a:r>
              <a:rPr lang="zh-CN" altLang="en-US"/>
              <a:t>，在非对称秘钥密码术中，秘钥是个人独有（非共享）的，每个人创造并保守个人的秘钥</a:t>
            </a:r>
            <a:endParaRPr lang="zh-CN" altLang="en-US"/>
          </a:p>
          <a:p>
            <a:r>
              <a:rPr lang="zh-CN" altLang="en-US"/>
              <a:t>与对称秘钥密码术基于符号（字符或位）的替换和排列不同，非对称秘钥密码术</a:t>
            </a:r>
            <a:r>
              <a:rPr lang="zh-CN" altLang="en-US">
                <a:solidFill>
                  <a:srgbClr val="FF0000"/>
                </a:solidFill>
              </a:rPr>
              <a:t>基于数学函数</a:t>
            </a:r>
            <a:r>
              <a:rPr lang="zh-CN" altLang="en-US"/>
              <a:t>在数字上的应用</a:t>
            </a:r>
            <a:endParaRPr lang="zh-CN" altLang="en-US"/>
          </a:p>
          <a:p>
            <a:r>
              <a:rPr lang="zh-CN" altLang="en-US"/>
              <a:t>在对称秘钥密码术中，明文和密文被看作符号的组合，加密和解密是对这些符号的排列和替换，在非对称秘钥密码术中，明文和密文都是</a:t>
            </a:r>
            <a:r>
              <a:rPr lang="zh-CN" altLang="en-US">
                <a:solidFill>
                  <a:srgbClr val="FF0000"/>
                </a:solidFill>
              </a:rPr>
              <a:t>数字</a:t>
            </a:r>
            <a:r>
              <a:rPr lang="zh-CN" altLang="en-US"/>
              <a:t>，加密和解密的过程是对数字应用数学函数创造其他数字的过程</a:t>
            </a:r>
            <a:endParaRPr lang="zh-CN" altLang="en-US"/>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机密性（非对称秘钥密码术）</a:t>
            </a:r>
            <a:endParaRPr lang="zh-CN" altLang="en-US"/>
          </a:p>
        </p:txBody>
      </p:sp>
      <p:sp>
        <p:nvSpPr>
          <p:cNvPr id="3" name="内容占位符 2"/>
          <p:cNvSpPr/>
          <p:nvPr>
            <p:ph idx="1"/>
          </p:nvPr>
        </p:nvSpPr>
        <p:spPr/>
        <p:txBody>
          <a:bodyPr/>
          <a:p>
            <a:r>
              <a:rPr lang="zh-CN" altLang="en-US"/>
              <a:t>在非对称秘钥密码术中使用两个分开的秘钥：</a:t>
            </a:r>
            <a:r>
              <a:rPr lang="zh-CN" altLang="en-US">
                <a:solidFill>
                  <a:srgbClr val="FF0000"/>
                </a:solidFill>
              </a:rPr>
              <a:t>私钥</a:t>
            </a:r>
            <a:r>
              <a:rPr lang="zh-CN" altLang="en-US"/>
              <a:t>和</a:t>
            </a:r>
            <a:r>
              <a:rPr lang="zh-CN" altLang="en-US">
                <a:solidFill>
                  <a:srgbClr val="FF0000"/>
                </a:solidFill>
              </a:rPr>
              <a:t>公钥</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2723515" y="2747010"/>
            <a:ext cx="5953125" cy="2971800"/>
          </a:xfrm>
          <a:prstGeom prst="rect">
            <a:avLst/>
          </a:prstGeom>
        </p:spPr>
      </p:pic>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机密性（非对称秘钥密码术）</a:t>
            </a:r>
            <a:endParaRPr lang="zh-CN" altLang="en-US"/>
          </a:p>
        </p:txBody>
      </p:sp>
      <p:sp>
        <p:nvSpPr>
          <p:cNvPr id="3" name="内容占位符 2"/>
          <p:cNvSpPr/>
          <p:nvPr>
            <p:ph idx="1"/>
          </p:nvPr>
        </p:nvSpPr>
        <p:spPr>
          <a:xfrm>
            <a:off x="838200" y="1825625"/>
            <a:ext cx="10515600" cy="4831080"/>
          </a:xfrm>
        </p:spPr>
        <p:txBody>
          <a:bodyPr/>
          <a:p>
            <a:r>
              <a:rPr lang="zh-CN" altLang="en-US"/>
              <a:t>非对称秘钥密码术进行加密的主要思想</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2105660" y="2319020"/>
            <a:ext cx="7105650" cy="2886075"/>
          </a:xfrm>
          <a:prstGeom prst="rect">
            <a:avLst/>
          </a:prstGeom>
        </p:spPr>
      </p:pic>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机密性（非对称秘钥密码术）</a:t>
            </a:r>
            <a:endParaRPr lang="zh-CN" altLang="en-US"/>
          </a:p>
        </p:txBody>
      </p:sp>
      <p:sp>
        <p:nvSpPr>
          <p:cNvPr id="3" name="内容占位符 2"/>
          <p:cNvSpPr/>
          <p:nvPr>
            <p:ph idx="1"/>
          </p:nvPr>
        </p:nvSpPr>
        <p:spPr>
          <a:xfrm>
            <a:off x="838200" y="1825625"/>
            <a:ext cx="10515600" cy="4831080"/>
          </a:xfrm>
        </p:spPr>
        <p:txBody>
          <a:bodyPr/>
          <a:p>
            <a:r>
              <a:rPr lang="zh-CN" altLang="en-US"/>
              <a:t>通信双方不能使用同一组秘钥，通信中的每个个体创建自己的私钥和公钥</a:t>
            </a:r>
            <a:endParaRPr lang="zh-CN" altLang="en-US"/>
          </a:p>
          <a:p>
            <a:endParaRPr lang="zh-CN" altLang="en-US"/>
          </a:p>
          <a:p>
            <a:r>
              <a:rPr lang="zh-CN" altLang="en-US"/>
              <a:t>非对称秘钥密码术意味着</a:t>
            </a:r>
            <a:r>
              <a:rPr lang="en-US" altLang="zh-CN"/>
              <a:t>Bob</a:t>
            </a:r>
            <a:r>
              <a:rPr lang="zh-CN" altLang="en-US"/>
              <a:t>只需要一个私钥就能从团体中的任何人那里接收信息。但</a:t>
            </a:r>
            <a:r>
              <a:rPr lang="en-US" altLang="zh-CN"/>
              <a:t>Alice</a:t>
            </a:r>
            <a:r>
              <a:rPr lang="zh-CN" altLang="en-US"/>
              <a:t>需要</a:t>
            </a:r>
            <a:r>
              <a:rPr lang="en-US" altLang="zh-CN"/>
              <a:t>n</a:t>
            </a:r>
            <a:r>
              <a:rPr lang="zh-CN" altLang="en-US"/>
              <a:t>个公钥与团体中的</a:t>
            </a:r>
            <a:r>
              <a:rPr lang="en-US" altLang="zh-CN"/>
              <a:t>n</a:t>
            </a:r>
            <a:r>
              <a:rPr lang="zh-CN" altLang="en-US"/>
              <a:t>个人进行通信，一人一个公钥，总之</a:t>
            </a:r>
            <a:r>
              <a:rPr lang="en-US" altLang="zh-CN"/>
              <a:t>Alice</a:t>
            </a:r>
            <a:r>
              <a:rPr lang="zh-CN" altLang="en-US"/>
              <a:t>需要一个公钥环</a:t>
            </a:r>
            <a:endParaRPr lang="zh-CN" altLang="en-US"/>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机密性（非对称秘钥密码术）</a:t>
            </a:r>
            <a:endParaRPr lang="zh-CN" altLang="en-US"/>
          </a:p>
        </p:txBody>
      </p:sp>
      <p:sp>
        <p:nvSpPr>
          <p:cNvPr id="3" name="内容占位符 2"/>
          <p:cNvSpPr/>
          <p:nvPr>
            <p:ph idx="1"/>
          </p:nvPr>
        </p:nvSpPr>
        <p:spPr>
          <a:xfrm>
            <a:off x="838200" y="1825625"/>
            <a:ext cx="10515600" cy="4831080"/>
          </a:xfrm>
        </p:spPr>
        <p:txBody>
          <a:bodyPr/>
          <a:p>
            <a:r>
              <a:rPr lang="zh-CN" altLang="en-US"/>
              <a:t>明文</a:t>
            </a:r>
            <a:r>
              <a:rPr lang="en-US" altLang="zh-CN"/>
              <a:t>/</a:t>
            </a:r>
            <a:r>
              <a:rPr lang="zh-CN" altLang="en-US"/>
              <a:t>密文：与对称秘钥密码术不同，在非对称秘钥密码术中，明文和密文被当作整数来看待。非对称秘钥密码术通常用来加密或解密</a:t>
            </a:r>
            <a:r>
              <a:rPr lang="zh-CN" altLang="en-US">
                <a:solidFill>
                  <a:srgbClr val="FF0000"/>
                </a:solidFill>
              </a:rPr>
              <a:t>小段信息</a:t>
            </a:r>
            <a:endParaRPr lang="zh-CN" altLang="en-US"/>
          </a:p>
          <a:p>
            <a:endParaRPr lang="zh-CN" altLang="en-US"/>
          </a:p>
          <a:p>
            <a:r>
              <a:rPr lang="zh-CN" altLang="en-US"/>
              <a:t>加密</a:t>
            </a:r>
            <a:r>
              <a:rPr lang="en-US" altLang="zh-CN"/>
              <a:t>/</a:t>
            </a:r>
            <a:r>
              <a:rPr lang="zh-CN" altLang="en-US"/>
              <a:t>解密：密文可以被看成</a:t>
            </a:r>
            <a:r>
              <a:rPr lang="en-US" altLang="zh-CN"/>
              <a:t>C=f(K</a:t>
            </a:r>
            <a:r>
              <a:rPr lang="en-US" altLang="zh-CN" sz="1800"/>
              <a:t>public </a:t>
            </a:r>
            <a:r>
              <a:rPr lang="en-US" altLang="zh-CN"/>
              <a:t>, P)，</a:t>
            </a:r>
            <a:r>
              <a:rPr lang="zh-CN" altLang="en-US"/>
              <a:t>明文可以被看成</a:t>
            </a:r>
            <a:r>
              <a:rPr lang="en-US" altLang="zh-CN"/>
              <a:t>g(K</a:t>
            </a:r>
            <a:r>
              <a:rPr lang="en-US" altLang="zh-CN" sz="1800"/>
              <a:t>private</a:t>
            </a:r>
            <a:r>
              <a:rPr lang="en-US" altLang="zh-CN"/>
              <a:t> , C)</a:t>
            </a:r>
            <a:endParaRPr lang="zh-CN" altLang="en-US"/>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机密性（非对称秘钥密码术）</a:t>
            </a:r>
            <a:endParaRPr lang="zh-CN" altLang="en-US"/>
          </a:p>
        </p:txBody>
      </p:sp>
      <p:pic>
        <p:nvPicPr>
          <p:cNvPr id="4" name="内容占位符 3"/>
          <p:cNvPicPr>
            <a:picLocks noChangeAspect="1"/>
          </p:cNvPicPr>
          <p:nvPr>
            <p:ph idx="1"/>
          </p:nvPr>
        </p:nvPicPr>
        <p:blipFill>
          <a:blip r:embed="rId1"/>
          <a:stretch>
            <a:fillRect/>
          </a:stretch>
        </p:blipFill>
        <p:spPr>
          <a:xfrm>
            <a:off x="1181100" y="2676525"/>
            <a:ext cx="8924925" cy="1885950"/>
          </a:xfrm>
          <a:prstGeom prst="rect">
            <a:avLst/>
          </a:prstGeom>
        </p:spPr>
      </p:pic>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机密性（非对称秘钥密码术）</a:t>
            </a:r>
            <a:endParaRPr lang="zh-CN" altLang="en-US"/>
          </a:p>
        </p:txBody>
      </p:sp>
      <p:pic>
        <p:nvPicPr>
          <p:cNvPr id="5" name="内容占位符 4"/>
          <p:cNvPicPr>
            <a:picLocks noChangeAspect="1"/>
          </p:cNvPicPr>
          <p:nvPr>
            <p:ph idx="1"/>
          </p:nvPr>
        </p:nvPicPr>
        <p:blipFill>
          <a:blip r:embed="rId1"/>
          <a:stretch>
            <a:fillRect/>
          </a:stretch>
        </p:blipFill>
        <p:spPr>
          <a:xfrm>
            <a:off x="2234565" y="1384935"/>
            <a:ext cx="7496175" cy="4048125"/>
          </a:xfrm>
          <a:prstGeom prst="rect">
            <a:avLst/>
          </a:prstGeom>
        </p:spPr>
      </p:pic>
      <p:pic>
        <p:nvPicPr>
          <p:cNvPr id="6" name="图片 5"/>
          <p:cNvPicPr>
            <a:picLocks noChangeAspect="1"/>
          </p:cNvPicPr>
          <p:nvPr/>
        </p:nvPicPr>
        <p:blipFill>
          <a:blip r:embed="rId2"/>
          <a:stretch>
            <a:fillRect/>
          </a:stretch>
        </p:blipFill>
        <p:spPr>
          <a:xfrm>
            <a:off x="1577340" y="5433060"/>
            <a:ext cx="8810625" cy="1295400"/>
          </a:xfrm>
          <a:prstGeom prst="rect">
            <a:avLst/>
          </a:prstGeom>
        </p:spPr>
      </p:pic>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机密性（非对称秘钥密码术）</a:t>
            </a:r>
            <a:endParaRPr lang="zh-CN" altLang="en-US"/>
          </a:p>
        </p:txBody>
      </p:sp>
      <p:pic>
        <p:nvPicPr>
          <p:cNvPr id="4" name="内容占位符 3"/>
          <p:cNvPicPr>
            <a:picLocks noChangeAspect="1"/>
          </p:cNvPicPr>
          <p:nvPr>
            <p:ph idx="1"/>
          </p:nvPr>
        </p:nvPicPr>
        <p:blipFill>
          <a:blip r:embed="rId1"/>
          <a:stretch>
            <a:fillRect/>
          </a:stretch>
        </p:blipFill>
        <p:spPr>
          <a:xfrm>
            <a:off x="1525270" y="1882140"/>
            <a:ext cx="8943975" cy="1104900"/>
          </a:xfrm>
          <a:prstGeom prst="rect">
            <a:avLst/>
          </a:prstGeom>
        </p:spPr>
      </p:pic>
      <p:pic>
        <p:nvPicPr>
          <p:cNvPr id="7" name="图片 6"/>
          <p:cNvPicPr>
            <a:picLocks noChangeAspect="1"/>
          </p:cNvPicPr>
          <p:nvPr/>
        </p:nvPicPr>
        <p:blipFill>
          <a:blip r:embed="rId2"/>
          <a:stretch>
            <a:fillRect/>
          </a:stretch>
        </p:blipFill>
        <p:spPr>
          <a:xfrm>
            <a:off x="1525270" y="2889250"/>
            <a:ext cx="4229100" cy="11715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十六进制</a:t>
            </a:r>
            <a:r>
              <a:rPr lang="zh-CN">
                <a:sym typeface="+mn-ea"/>
              </a:rPr>
              <a:t>转</a:t>
            </a:r>
            <a:r>
              <a:rPr lang="zh-CN">
                <a:sym typeface="+mn-ea"/>
              </a:rPr>
              <a:t>二进制</a:t>
            </a:r>
            <a:endParaRPr lang="zh-CN" altLang="en-US">
              <a:sym typeface="+mn-ea"/>
            </a:endParaRPr>
          </a:p>
        </p:txBody>
      </p:sp>
      <p:pic>
        <p:nvPicPr>
          <p:cNvPr id="3" name="内容占位符 2"/>
          <p:cNvPicPr>
            <a:picLocks noChangeAspect="1"/>
          </p:cNvPicPr>
          <p:nvPr>
            <p:ph idx="1"/>
          </p:nvPr>
        </p:nvPicPr>
        <p:blipFill>
          <a:blip r:embed="rId1"/>
          <a:stretch>
            <a:fillRect/>
          </a:stretch>
        </p:blipFill>
        <p:spPr>
          <a:xfrm>
            <a:off x="1325245" y="2642870"/>
            <a:ext cx="9540875" cy="1029970"/>
          </a:xfrm>
          <a:prstGeom prst="rect">
            <a:avLst/>
          </a:prstGeom>
        </p:spPr>
      </p:pic>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机密性（非对称秘钥密码术）</a:t>
            </a:r>
            <a:endParaRPr lang="zh-CN" altLang="en-US"/>
          </a:p>
        </p:txBody>
      </p:sp>
      <p:pic>
        <p:nvPicPr>
          <p:cNvPr id="5" name="内容占位符 4"/>
          <p:cNvPicPr>
            <a:picLocks noChangeAspect="1"/>
          </p:cNvPicPr>
          <p:nvPr>
            <p:ph idx="1"/>
          </p:nvPr>
        </p:nvPicPr>
        <p:blipFill>
          <a:blip r:embed="rId1"/>
          <a:stretch>
            <a:fillRect/>
          </a:stretch>
        </p:blipFill>
        <p:spPr>
          <a:xfrm>
            <a:off x="1595120" y="2239010"/>
            <a:ext cx="9001125" cy="3524250"/>
          </a:xfrm>
          <a:prstGeom prst="rect">
            <a:avLst/>
          </a:prstGeom>
        </p:spPr>
      </p:pic>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其他安全服务（消息完整性）</a:t>
            </a:r>
            <a:endParaRPr lang="zh-CN" altLang="en-US"/>
          </a:p>
        </p:txBody>
      </p:sp>
      <p:sp>
        <p:nvSpPr>
          <p:cNvPr id="3" name="内容占位符 2"/>
          <p:cNvSpPr/>
          <p:nvPr>
            <p:ph idx="1"/>
          </p:nvPr>
        </p:nvSpPr>
        <p:spPr/>
        <p:txBody>
          <a:bodyPr/>
          <a:p>
            <a:r>
              <a:rPr lang="zh-CN" altLang="en-US"/>
              <a:t>有些场合我们可能不需要保密，但却需要完整性：消息是不受改动的</a:t>
            </a:r>
            <a:endParaRPr lang="zh-CN" altLang="en-US"/>
          </a:p>
          <a:p>
            <a:endParaRPr lang="zh-CN" altLang="en-US"/>
          </a:p>
          <a:p>
            <a:r>
              <a:rPr lang="zh-CN" altLang="en-US"/>
              <a:t>消息和消息摘要：保证文档的完整性的一种方法是通过指纹，文档和指纹的电子等价物就消息和摘要对</a:t>
            </a:r>
            <a:endParaRPr lang="zh-CN" altLang="en-US"/>
          </a:p>
          <a:p>
            <a:r>
              <a:rPr lang="zh-CN" altLang="en-US"/>
              <a:t>为了保证消息完整性，消息要通过一个称为</a:t>
            </a:r>
            <a:r>
              <a:rPr lang="zh-CN" altLang="en-US">
                <a:solidFill>
                  <a:srgbClr val="FF0000"/>
                </a:solidFill>
              </a:rPr>
              <a:t>密码散列函数</a:t>
            </a:r>
            <a:r>
              <a:rPr lang="zh-CN" altLang="en-US"/>
              <a:t>的算法，函数建立消息的压缩影像称为</a:t>
            </a:r>
            <a:r>
              <a:rPr lang="zh-CN" altLang="en-US">
                <a:solidFill>
                  <a:srgbClr val="FF0000"/>
                </a:solidFill>
              </a:rPr>
              <a:t>摘要</a:t>
            </a:r>
            <a:endParaRPr lang="zh-CN" altLang="en-US"/>
          </a:p>
          <a:p>
            <a:endParaRPr lang="zh-CN" altLang="en-US">
              <a:solidFill>
                <a:srgbClr val="FF0000"/>
              </a:solidFill>
            </a:endParaRPr>
          </a:p>
          <a:p>
            <a:r>
              <a:rPr lang="zh-CN" altLang="en-US">
                <a:solidFill>
                  <a:srgbClr val="FF0000"/>
                </a:solidFill>
              </a:rPr>
              <a:t>消息摘要需要保证安全，免受篡改</a:t>
            </a:r>
            <a:endParaRPr lang="zh-CN" altLang="en-US">
              <a:solidFill>
                <a:srgbClr val="FF0000"/>
              </a:solidFill>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其他安全服务（消息完整性）</a:t>
            </a:r>
            <a:endParaRPr lang="zh-CN" altLang="en-US"/>
          </a:p>
        </p:txBody>
      </p:sp>
      <p:pic>
        <p:nvPicPr>
          <p:cNvPr id="4" name="内容占位符 3"/>
          <p:cNvPicPr>
            <a:picLocks noChangeAspect="1"/>
          </p:cNvPicPr>
          <p:nvPr>
            <p:ph idx="1"/>
          </p:nvPr>
        </p:nvPicPr>
        <p:blipFill>
          <a:blip r:embed="rId1"/>
          <a:stretch>
            <a:fillRect/>
          </a:stretch>
        </p:blipFill>
        <p:spPr>
          <a:xfrm>
            <a:off x="1795145" y="2410460"/>
            <a:ext cx="8601075" cy="3181350"/>
          </a:xfrm>
          <a:prstGeom prst="rect">
            <a:avLst/>
          </a:prstGeom>
        </p:spPr>
      </p:pic>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其他安全服务（消息完整性）</a:t>
            </a:r>
            <a:endParaRPr lang="zh-CN" altLang="en-US"/>
          </a:p>
        </p:txBody>
      </p:sp>
      <p:pic>
        <p:nvPicPr>
          <p:cNvPr id="5" name="内容占位符 4"/>
          <p:cNvPicPr>
            <a:picLocks noChangeAspect="1"/>
          </p:cNvPicPr>
          <p:nvPr>
            <p:ph idx="1"/>
          </p:nvPr>
        </p:nvPicPr>
        <p:blipFill>
          <a:blip r:embed="rId1"/>
          <a:stretch>
            <a:fillRect/>
          </a:stretch>
        </p:blipFill>
        <p:spPr>
          <a:xfrm>
            <a:off x="1604645" y="2119630"/>
            <a:ext cx="8982075" cy="3762375"/>
          </a:xfrm>
          <a:prstGeom prst="rect">
            <a:avLst/>
          </a:prstGeom>
        </p:spPr>
      </p:pic>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其他安全服务（消息验证）</a:t>
            </a:r>
            <a:endParaRPr lang="zh-CN" altLang="en-US"/>
          </a:p>
        </p:txBody>
      </p:sp>
      <p:pic>
        <p:nvPicPr>
          <p:cNvPr id="4" name="内容占位符 3"/>
          <p:cNvPicPr>
            <a:picLocks noChangeAspect="1"/>
          </p:cNvPicPr>
          <p:nvPr>
            <p:ph idx="1"/>
          </p:nvPr>
        </p:nvPicPr>
        <p:blipFill>
          <a:blip r:embed="rId1"/>
          <a:stretch>
            <a:fillRect/>
          </a:stretch>
        </p:blipFill>
        <p:spPr>
          <a:xfrm>
            <a:off x="2468245" y="1825625"/>
            <a:ext cx="7254875" cy="4351655"/>
          </a:xfrm>
          <a:prstGeom prst="rect">
            <a:avLst/>
          </a:prstGeom>
        </p:spPr>
      </p:pic>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其他安全服务（数字签名）</a:t>
            </a:r>
            <a:endParaRPr lang="zh-CN" altLang="en-US"/>
          </a:p>
        </p:txBody>
      </p:sp>
      <p:sp>
        <p:nvSpPr>
          <p:cNvPr id="3" name="内容占位符 2"/>
          <p:cNvSpPr/>
          <p:nvPr>
            <p:ph idx="1"/>
          </p:nvPr>
        </p:nvSpPr>
        <p:spPr>
          <a:xfrm>
            <a:off x="838200" y="1501775"/>
            <a:ext cx="10515600" cy="5126355"/>
          </a:xfrm>
        </p:spPr>
        <p:txBody>
          <a:bodyPr/>
          <a:p>
            <a:r>
              <a:rPr lang="zh-CN" altLang="en-US"/>
              <a:t>数字签名：保证消息完整性和消息验证，使用</a:t>
            </a:r>
            <a:r>
              <a:rPr lang="zh-CN" altLang="en-US">
                <a:solidFill>
                  <a:srgbClr val="FF0000"/>
                </a:solidFill>
              </a:rPr>
              <a:t>一组公私钥</a:t>
            </a:r>
            <a:r>
              <a:rPr lang="zh-CN" altLang="en-US"/>
              <a:t>，签名对接收者来说是文档来自正确实体的证据</a:t>
            </a:r>
            <a:endParaRPr lang="zh-CN" altLang="en-US"/>
          </a:p>
          <a:p>
            <a:pPr lvl="1"/>
            <a:endParaRPr lang="zh-CN" altLang="en-US"/>
          </a:p>
          <a:p>
            <a:pPr lvl="0"/>
            <a:r>
              <a:rPr lang="zh-CN" altLang="en-US"/>
              <a:t>对比普通签名和数字签名的不同点</a:t>
            </a:r>
            <a:endParaRPr lang="zh-CN" altLang="en-US"/>
          </a:p>
          <a:p>
            <a:pPr lvl="1"/>
            <a:r>
              <a:rPr lang="zh-CN" altLang="en-US">
                <a:solidFill>
                  <a:srgbClr val="FF0000"/>
                </a:solidFill>
              </a:rPr>
              <a:t>包括</a:t>
            </a:r>
            <a:r>
              <a:rPr lang="zh-CN" altLang="en-US"/>
              <a:t>：普通签名包括在文档中，是文档的一部分，数字签名可以作为单独的文档来发送</a:t>
            </a:r>
            <a:endParaRPr lang="zh-CN" altLang="en-US"/>
          </a:p>
          <a:p>
            <a:pPr lvl="1"/>
            <a:r>
              <a:rPr lang="zh-CN" altLang="en-US">
                <a:solidFill>
                  <a:srgbClr val="FF0000"/>
                </a:solidFill>
              </a:rPr>
              <a:t>验证手段</a:t>
            </a:r>
            <a:r>
              <a:rPr lang="zh-CN" altLang="en-US"/>
              <a:t>：普通签名接收者需要一个文件上的签名副本进行比较，是否可信任，数字签名接收者收到消息和签名，签名副本不再保存，需要使用验证技术来组合消息和签名进行验证</a:t>
            </a:r>
            <a:endParaRPr lang="zh-CN" altLang="en-US"/>
          </a:p>
          <a:p>
            <a:pPr lvl="1"/>
            <a:r>
              <a:rPr lang="zh-CN" altLang="en-US">
                <a:solidFill>
                  <a:srgbClr val="FF0000"/>
                </a:solidFill>
              </a:rPr>
              <a:t>关系</a:t>
            </a:r>
            <a:r>
              <a:rPr lang="zh-CN" altLang="en-US"/>
              <a:t>：普通签名，一个人使用相同的签名签署许多文件，数字签名，每条消息对应它自己一个数字签名</a:t>
            </a:r>
            <a:endParaRPr lang="zh-CN" altLang="en-US"/>
          </a:p>
          <a:p>
            <a:pPr lvl="1"/>
            <a:r>
              <a:rPr lang="zh-CN" altLang="en-US">
                <a:solidFill>
                  <a:srgbClr val="FF0000"/>
                </a:solidFill>
              </a:rPr>
              <a:t>复制性</a:t>
            </a:r>
            <a:r>
              <a:rPr lang="zh-CN" altLang="en-US"/>
              <a:t>：普通签名允许签署文档的副本与文件中的原始件有点不同，数字签名，没有这样的不同</a:t>
            </a:r>
            <a:endParaRPr lang="zh-CN" altLang="en-US"/>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其他安全服务（数字签名）</a:t>
            </a:r>
            <a:endParaRPr lang="zh-CN" altLang="en-US"/>
          </a:p>
        </p:txBody>
      </p:sp>
      <p:sp>
        <p:nvSpPr>
          <p:cNvPr id="3" name="内容占位符 2"/>
          <p:cNvSpPr/>
          <p:nvPr>
            <p:ph idx="1"/>
          </p:nvPr>
        </p:nvSpPr>
        <p:spPr>
          <a:xfrm>
            <a:off x="838200" y="1501775"/>
            <a:ext cx="10515600" cy="5126355"/>
          </a:xfrm>
        </p:spPr>
        <p:txBody>
          <a:bodyPr/>
          <a:p>
            <a:r>
              <a:rPr lang="zh-CN" altLang="en-US"/>
              <a:t>数字签名的过程</a:t>
            </a:r>
            <a:endParaRPr lang="zh-CN" altLang="en-US"/>
          </a:p>
          <a:p>
            <a:pPr lvl="1"/>
            <a:r>
              <a:rPr lang="zh-CN" altLang="en-US"/>
              <a:t>发送者使用签名算法签署消息，消息和签名被发送给接收者，接收者收到消息和签名，对收到的内容应用验证算法，如果验证为真，消息被接收，否则消息被拒绝</a:t>
            </a:r>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r>
              <a:rPr lang="zh-CN" altLang="en-US">
                <a:solidFill>
                  <a:srgbClr val="FF0000"/>
                </a:solidFill>
              </a:rPr>
              <a:t>密码系统使用接收者的私钥和公钥，数字签名使用发送者的私钥和公钥</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2780030" y="3296285"/>
            <a:ext cx="7505700" cy="2409825"/>
          </a:xfrm>
          <a:prstGeom prst="rect">
            <a:avLst/>
          </a:prstGeom>
        </p:spPr>
      </p:pic>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其他安全服务（签署摘要）</a:t>
            </a:r>
            <a:endParaRPr lang="zh-CN" altLang="en-US"/>
          </a:p>
        </p:txBody>
      </p:sp>
      <p:sp>
        <p:nvSpPr>
          <p:cNvPr id="3" name="内容占位符 2"/>
          <p:cNvSpPr/>
          <p:nvPr>
            <p:ph idx="1"/>
          </p:nvPr>
        </p:nvSpPr>
        <p:spPr/>
        <p:txBody>
          <a:bodyPr/>
          <a:p>
            <a:r>
              <a:rPr lang="zh-CN" altLang="en-US"/>
              <a:t>在处理较长消息时，非对称秘钥密码系统效率低下，在数字签名系统中，消息通常较长，但我们不得不使用非对称秘钥模式，解决方案是</a:t>
            </a:r>
            <a:r>
              <a:rPr lang="zh-CN" altLang="en-US">
                <a:solidFill>
                  <a:srgbClr val="FF0000"/>
                </a:solidFill>
              </a:rPr>
              <a:t>使用数字签名签署消息的摘要</a:t>
            </a:r>
            <a:r>
              <a:rPr lang="zh-CN" altLang="en-US"/>
              <a:t>，摘要比消息本身要短得多</a:t>
            </a:r>
            <a:endParaRPr lang="zh-CN" altLang="en-US"/>
          </a:p>
        </p:txBody>
      </p:sp>
      <p:pic>
        <p:nvPicPr>
          <p:cNvPr id="5" name="图片 4"/>
          <p:cNvPicPr>
            <a:picLocks noChangeAspect="1"/>
          </p:cNvPicPr>
          <p:nvPr/>
        </p:nvPicPr>
        <p:blipFill>
          <a:blip r:embed="rId1"/>
          <a:stretch>
            <a:fillRect/>
          </a:stretch>
        </p:blipFill>
        <p:spPr>
          <a:xfrm>
            <a:off x="1699895" y="3443605"/>
            <a:ext cx="8791575" cy="2905125"/>
          </a:xfrm>
          <a:prstGeom prst="rect">
            <a:avLst/>
          </a:prstGeom>
        </p:spPr>
      </p:pic>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其他安全服务（服务）</a:t>
            </a:r>
            <a:endParaRPr lang="zh-CN" altLang="en-US"/>
          </a:p>
        </p:txBody>
      </p:sp>
      <p:sp>
        <p:nvSpPr>
          <p:cNvPr id="3" name="内容占位符 2"/>
          <p:cNvSpPr/>
          <p:nvPr>
            <p:ph idx="1"/>
          </p:nvPr>
        </p:nvSpPr>
        <p:spPr/>
        <p:txBody>
          <a:bodyPr/>
          <a:p>
            <a:r>
              <a:rPr lang="zh-CN" altLang="en-US"/>
              <a:t>消息验证、</a:t>
            </a:r>
            <a:r>
              <a:rPr lang="zh-CN" altLang="en-US">
                <a:solidFill>
                  <a:schemeClr val="tx1"/>
                </a:solidFill>
              </a:rPr>
              <a:t>消息完整性</a:t>
            </a:r>
            <a:r>
              <a:rPr lang="zh-CN" altLang="en-US"/>
              <a:t>、</a:t>
            </a:r>
            <a:r>
              <a:rPr lang="zh-CN" altLang="en-US">
                <a:solidFill>
                  <a:srgbClr val="FF0000"/>
                </a:solidFill>
              </a:rPr>
              <a:t>不可抵赖性</a:t>
            </a:r>
            <a:r>
              <a:rPr lang="zh-CN" altLang="en-US"/>
              <a:t>、机密性</a:t>
            </a:r>
            <a:endParaRPr lang="zh-CN" altLang="en-US"/>
          </a:p>
          <a:p>
            <a:endParaRPr lang="zh-CN" altLang="en-US"/>
          </a:p>
        </p:txBody>
      </p:sp>
      <p:pic>
        <p:nvPicPr>
          <p:cNvPr id="5" name="图片 4"/>
          <p:cNvPicPr>
            <a:picLocks noChangeAspect="1"/>
          </p:cNvPicPr>
          <p:nvPr/>
        </p:nvPicPr>
        <p:blipFill>
          <a:blip r:embed="rId1"/>
          <a:stretch>
            <a:fillRect/>
          </a:stretch>
        </p:blipFill>
        <p:spPr>
          <a:xfrm>
            <a:off x="2491105" y="2548255"/>
            <a:ext cx="7210425" cy="3629025"/>
          </a:xfrm>
          <a:prstGeom prst="rect">
            <a:avLst/>
          </a:prstGeom>
        </p:spPr>
      </p:pic>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防火墙</a:t>
            </a:r>
            <a:endParaRPr lang="zh-CN" altLang="en-US"/>
          </a:p>
        </p:txBody>
      </p:sp>
      <p:sp>
        <p:nvSpPr>
          <p:cNvPr id="3" name="内容占位符 2"/>
          <p:cNvSpPr/>
          <p:nvPr>
            <p:ph idx="1"/>
          </p:nvPr>
        </p:nvSpPr>
        <p:spPr/>
        <p:txBody>
          <a:bodyPr/>
          <a:p>
            <a:r>
              <a:rPr lang="zh-CN" altLang="en-US"/>
              <a:t>通过防火墙控制对系统的访问</a:t>
            </a:r>
            <a:endParaRPr lang="zh-CN" altLang="en-US"/>
          </a:p>
          <a:p>
            <a:endParaRPr lang="zh-CN" altLang="en-US"/>
          </a:p>
          <a:p>
            <a:r>
              <a:rPr lang="zh-CN" altLang="en-US"/>
              <a:t>防火墙是一个安装在一个组织的内部网络和因特网其他部分之间的设备（通常是一个路由器或计算机）</a:t>
            </a:r>
            <a:endParaRPr lang="zh-CN" altLang="en-US"/>
          </a:p>
          <a:p>
            <a:endParaRPr lang="zh-CN" altLang="en-US"/>
          </a:p>
          <a:p>
            <a:r>
              <a:rPr lang="zh-CN" altLang="en-US"/>
              <a:t>防火墙是为了推进一些数据包而过滤其他数据包而设计的</a:t>
            </a:r>
            <a:endParaRPr lang="zh-CN" altLang="en-US"/>
          </a:p>
          <a:p>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二进制&amp;八</a:t>
            </a:r>
            <a:r>
              <a:rPr lang="zh-CN">
                <a:sym typeface="+mn-ea"/>
              </a:rPr>
              <a:t>进制互转</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743585" y="2174240"/>
            <a:ext cx="10013315" cy="2945130"/>
          </a:xfrm>
          <a:prstGeom prst="rect">
            <a:avLst/>
          </a:prstGeom>
        </p:spPr>
      </p:pic>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防火墙</a:t>
            </a:r>
            <a:endParaRPr lang="zh-CN" altLang="en-US"/>
          </a:p>
        </p:txBody>
      </p:sp>
      <p:sp>
        <p:nvSpPr>
          <p:cNvPr id="3" name="内容占位符 2"/>
          <p:cNvSpPr/>
          <p:nvPr>
            <p:ph idx="1"/>
          </p:nvPr>
        </p:nvSpPr>
        <p:spPr/>
        <p:txBody>
          <a:bodyPr/>
          <a:p>
            <a:r>
              <a:rPr lang="zh-CN" altLang="en-US"/>
              <a:t>防火墙可能会</a:t>
            </a:r>
            <a:r>
              <a:rPr lang="zh-CN" altLang="en-US">
                <a:solidFill>
                  <a:srgbClr val="FF0000"/>
                </a:solidFill>
              </a:rPr>
              <a:t>过滤</a:t>
            </a:r>
            <a:r>
              <a:rPr lang="zh-CN" altLang="en-US"/>
              <a:t>所有到来的目标为特定主机或服务器的数据包，也可以用来</a:t>
            </a:r>
            <a:r>
              <a:rPr lang="zh-CN" altLang="en-US">
                <a:solidFill>
                  <a:srgbClr val="FF0000"/>
                </a:solidFill>
              </a:rPr>
              <a:t>阻拦</a:t>
            </a:r>
            <a:r>
              <a:rPr lang="zh-CN" altLang="en-US"/>
              <a:t>对组织内特定主机或服务的访问</a:t>
            </a:r>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3205480" y="2764155"/>
            <a:ext cx="5781675" cy="3952875"/>
          </a:xfrm>
          <a:prstGeom prst="rect">
            <a:avLst/>
          </a:prstGeom>
        </p:spPr>
      </p:pic>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防火墙</a:t>
            </a:r>
            <a:endParaRPr lang="zh-CN" altLang="en-US"/>
          </a:p>
        </p:txBody>
      </p:sp>
      <p:sp>
        <p:nvSpPr>
          <p:cNvPr id="3" name="内容占位符 2"/>
          <p:cNvSpPr/>
          <p:nvPr>
            <p:ph idx="1"/>
          </p:nvPr>
        </p:nvSpPr>
        <p:spPr/>
        <p:txBody>
          <a:bodyPr/>
          <a:p>
            <a:r>
              <a:rPr lang="zh-CN" altLang="en-US"/>
              <a:t>防火墙通常分为包过滤防火墙和代理防火墙</a:t>
            </a:r>
            <a:endParaRPr lang="zh-CN" altLang="en-US"/>
          </a:p>
          <a:p>
            <a:r>
              <a:rPr lang="zh-CN" altLang="en-US" sz="2400">
                <a:solidFill>
                  <a:srgbClr val="FF0000"/>
                </a:solidFill>
              </a:rPr>
              <a:t>包过滤防火墙</a:t>
            </a:r>
            <a:r>
              <a:rPr lang="zh-CN" altLang="en-US" sz="2000"/>
              <a:t>：是一个使用</a:t>
            </a:r>
            <a:r>
              <a:rPr lang="zh-CN" altLang="en-US" sz="2000">
                <a:solidFill>
                  <a:srgbClr val="FF0000"/>
                </a:solidFill>
              </a:rPr>
              <a:t>过滤表单</a:t>
            </a:r>
            <a:r>
              <a:rPr lang="zh-CN" altLang="en-US" sz="2000"/>
              <a:t>决定哪些数据包应该</a:t>
            </a:r>
            <a:r>
              <a:rPr lang="zh-CN" altLang="en-US" sz="2000">
                <a:solidFill>
                  <a:srgbClr val="FF0000"/>
                </a:solidFill>
              </a:rPr>
              <a:t>丢弃</a:t>
            </a:r>
            <a:r>
              <a:rPr lang="zh-CN" altLang="en-US" sz="2000"/>
              <a:t>（不推进）的</a:t>
            </a:r>
            <a:r>
              <a:rPr lang="zh-CN" altLang="en-US" sz="2000">
                <a:solidFill>
                  <a:srgbClr val="FF0000"/>
                </a:solidFill>
              </a:rPr>
              <a:t>路由器</a:t>
            </a:r>
            <a:r>
              <a:rPr lang="zh-CN" altLang="en-US" sz="2000"/>
              <a:t>，用作数据包过滤器，基于</a:t>
            </a:r>
            <a:r>
              <a:rPr lang="zh-CN" altLang="en-US" sz="2000">
                <a:solidFill>
                  <a:srgbClr val="FF0000"/>
                </a:solidFill>
              </a:rPr>
              <a:t>网络层的信息</a:t>
            </a:r>
            <a:r>
              <a:rPr lang="zh-CN" altLang="en-US" sz="2000"/>
              <a:t>和</a:t>
            </a:r>
            <a:r>
              <a:rPr lang="zh-CN" altLang="en-US" sz="2000">
                <a:solidFill>
                  <a:srgbClr val="FF0000"/>
                </a:solidFill>
              </a:rPr>
              <a:t>传输层的头部</a:t>
            </a:r>
            <a:r>
              <a:rPr lang="zh-CN" altLang="en-US" sz="2000"/>
              <a:t>：源和目标</a:t>
            </a:r>
            <a:r>
              <a:rPr lang="en-US" altLang="zh-CN" sz="2000"/>
              <a:t>IP</a:t>
            </a:r>
            <a:r>
              <a:rPr lang="zh-CN" altLang="en-US" sz="2000"/>
              <a:t>地址，源和目标端口地址以及协议的种类（</a:t>
            </a:r>
            <a:r>
              <a:rPr lang="en-US" altLang="zh-CN" sz="2000"/>
              <a:t>TCP</a:t>
            </a:r>
            <a:r>
              <a:rPr lang="zh-CN" altLang="en-US" sz="2000"/>
              <a:t>或</a:t>
            </a:r>
            <a:r>
              <a:rPr lang="en-US" altLang="zh-CN" sz="2000"/>
              <a:t>UDP</a:t>
            </a:r>
            <a:r>
              <a:rPr lang="zh-CN" altLang="en-US" sz="2000"/>
              <a:t>）来推进或阻拦数据包</a:t>
            </a:r>
            <a:endParaRPr lang="zh-CN" altLang="en-US" sz="2000"/>
          </a:p>
        </p:txBody>
      </p:sp>
      <p:pic>
        <p:nvPicPr>
          <p:cNvPr id="5" name="图片 4"/>
          <p:cNvPicPr>
            <a:picLocks noChangeAspect="1"/>
          </p:cNvPicPr>
          <p:nvPr/>
        </p:nvPicPr>
        <p:blipFill>
          <a:blip r:embed="rId1"/>
          <a:stretch>
            <a:fillRect/>
          </a:stretch>
        </p:blipFill>
        <p:spPr>
          <a:xfrm>
            <a:off x="3181985" y="3265805"/>
            <a:ext cx="6762750" cy="3590925"/>
          </a:xfrm>
          <a:prstGeom prst="rect">
            <a:avLst/>
          </a:prstGeom>
        </p:spPr>
      </p:pic>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安全</a:t>
            </a:r>
            <a:r>
              <a:rPr lang="en-US" altLang="zh-CN"/>
              <a:t>——</a:t>
            </a:r>
            <a:r>
              <a:rPr lang="zh-CN" altLang="en-US"/>
              <a:t>防火墙</a:t>
            </a:r>
            <a:endParaRPr lang="zh-CN" altLang="en-US"/>
          </a:p>
        </p:txBody>
      </p:sp>
      <p:sp>
        <p:nvSpPr>
          <p:cNvPr id="3" name="内容占位符 2"/>
          <p:cNvSpPr/>
          <p:nvPr>
            <p:ph idx="1"/>
          </p:nvPr>
        </p:nvSpPr>
        <p:spPr>
          <a:xfrm>
            <a:off x="838200" y="1501775"/>
            <a:ext cx="10515600" cy="4675505"/>
          </a:xfrm>
        </p:spPr>
        <p:txBody>
          <a:bodyPr/>
          <a:p>
            <a:r>
              <a:rPr lang="zh-CN" altLang="en-US" sz="2400">
                <a:solidFill>
                  <a:srgbClr val="FF0000"/>
                </a:solidFill>
              </a:rPr>
              <a:t>代理防火墙</a:t>
            </a:r>
            <a:r>
              <a:rPr lang="zh-CN" altLang="en-US" sz="2000"/>
              <a:t>：是使用代理计算机（也称为</a:t>
            </a:r>
            <a:r>
              <a:rPr lang="zh-CN" altLang="en-US" sz="2000">
                <a:solidFill>
                  <a:srgbClr val="FF0000"/>
                </a:solidFill>
              </a:rPr>
              <a:t>应用网关</a:t>
            </a:r>
            <a:r>
              <a:rPr lang="zh-CN" altLang="en-US" sz="2000"/>
              <a:t>）</a:t>
            </a:r>
            <a:r>
              <a:rPr lang="zh-CN" sz="2000">
                <a:sym typeface="+mn-ea"/>
              </a:rPr>
              <a:t>基于</a:t>
            </a:r>
            <a:r>
              <a:rPr lang="zh-CN" sz="2000">
                <a:solidFill>
                  <a:srgbClr val="FF0000"/>
                </a:solidFill>
                <a:sym typeface="+mn-ea"/>
              </a:rPr>
              <a:t>消息自身携带的信息</a:t>
            </a:r>
            <a:r>
              <a:rPr lang="zh-CN" sz="2000">
                <a:sym typeface="+mn-ea"/>
              </a:rPr>
              <a:t>（应用层上）进行过滤</a:t>
            </a:r>
            <a:r>
              <a:rPr lang="zh-CN" altLang="en-US" sz="2000"/>
              <a:t>，代理计算机位于客户计算机和组织计算机之间，当用户客户进程发送消息时，应用网关运行服务器进程来接收请求，服务器在应用层打开数据包并且查找这个请求是否合法，如果是，那么服务器运行客户端进程并将消息发给组织内真正的服务器，否则丢弃消息。外部用户的请求基于内容在应用层进行筛选</a:t>
            </a:r>
            <a:endParaRPr lang="zh-CN" sz="2000"/>
          </a:p>
        </p:txBody>
      </p:sp>
      <p:pic>
        <p:nvPicPr>
          <p:cNvPr id="4" name="图片 3"/>
          <p:cNvPicPr>
            <a:picLocks noChangeAspect="1"/>
          </p:cNvPicPr>
          <p:nvPr/>
        </p:nvPicPr>
        <p:blipFill>
          <a:blip r:embed="rId1"/>
          <a:stretch>
            <a:fillRect/>
          </a:stretch>
        </p:blipFill>
        <p:spPr>
          <a:xfrm>
            <a:off x="2676525" y="3248025"/>
            <a:ext cx="6838950" cy="3609975"/>
          </a:xfrm>
          <a:prstGeom prst="rect">
            <a:avLst/>
          </a:prstGeom>
        </p:spPr>
      </p:pic>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17</a:t>
            </a:r>
            <a:r>
              <a:rPr lang="zh-CN" altLang="en-US"/>
              <a:t>章 </a:t>
            </a:r>
            <a:r>
              <a:rPr lang="zh-CN"/>
              <a:t>计算理论</a:t>
            </a:r>
            <a:endParaRPr lang="zh-CN"/>
          </a:p>
        </p:txBody>
      </p:sp>
      <p:pic>
        <p:nvPicPr>
          <p:cNvPr id="4" name="内容占位符 3"/>
          <p:cNvPicPr>
            <a:picLocks noChangeAspect="1"/>
          </p:cNvPicPr>
          <p:nvPr>
            <p:ph idx="1"/>
          </p:nvPr>
        </p:nvPicPr>
        <p:blipFill>
          <a:blip r:embed="rId1"/>
          <a:stretch>
            <a:fillRect/>
          </a:stretch>
        </p:blipFill>
        <p:spPr>
          <a:xfrm>
            <a:off x="1145540" y="2581275"/>
            <a:ext cx="9334500" cy="1343025"/>
          </a:xfrm>
          <a:prstGeom prst="rect">
            <a:avLst/>
          </a:prstGeom>
        </p:spPr>
      </p:pic>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17</a:t>
            </a:r>
            <a:r>
              <a:rPr lang="zh-CN" altLang="en-US"/>
              <a:t>章 </a:t>
            </a:r>
            <a:r>
              <a:rPr lang="zh-CN"/>
              <a:t>计算理论</a:t>
            </a:r>
            <a:endParaRPr lang="zh-CN"/>
          </a:p>
        </p:txBody>
      </p:sp>
      <p:sp>
        <p:nvSpPr>
          <p:cNvPr id="3" name="内容占位符 2"/>
          <p:cNvSpPr>
            <a:spLocks noGrp="1"/>
          </p:cNvSpPr>
          <p:nvPr>
            <p:ph idx="1"/>
          </p:nvPr>
        </p:nvSpPr>
        <p:spPr/>
        <p:txBody>
          <a:bodyPr>
            <a:normAutofit lnSpcReduction="10000"/>
          </a:bodyPr>
          <a:p>
            <a:r>
              <a:rPr lang="zh-CN" altLang="en-US"/>
              <a:t>描述</a:t>
            </a:r>
            <a:r>
              <a:rPr lang="zh-CN" altLang="en-US">
                <a:solidFill>
                  <a:srgbClr val="FF0000"/>
                </a:solidFill>
              </a:rPr>
              <a:t>简单语言</a:t>
            </a:r>
            <a:r>
              <a:rPr lang="zh-CN" altLang="en-US"/>
              <a:t>的编程语言，并定义它的基本语句</a:t>
            </a:r>
            <a:endParaRPr lang="zh-CN" altLang="en-US"/>
          </a:p>
          <a:p>
            <a:r>
              <a:rPr lang="zh-CN" altLang="en-US"/>
              <a:t>在简单语言中，使用简单语言的复合写出</a:t>
            </a:r>
            <a:r>
              <a:rPr lang="zh-CN" altLang="en-US">
                <a:solidFill>
                  <a:srgbClr val="FF0000"/>
                </a:solidFill>
              </a:rPr>
              <a:t>宏</a:t>
            </a:r>
            <a:endParaRPr lang="zh-CN" altLang="en-US">
              <a:solidFill>
                <a:srgbClr val="FF0000"/>
              </a:solidFill>
            </a:endParaRPr>
          </a:p>
          <a:p>
            <a:r>
              <a:rPr lang="zh-CN" altLang="en-US"/>
              <a:t>描述作为计算机模型的</a:t>
            </a:r>
            <a:r>
              <a:rPr lang="zh-CN" altLang="en-US">
                <a:solidFill>
                  <a:srgbClr val="FF0000"/>
                </a:solidFill>
              </a:rPr>
              <a:t>图灵机</a:t>
            </a:r>
            <a:r>
              <a:rPr lang="zh-CN" altLang="en-US"/>
              <a:t>的构成</a:t>
            </a:r>
            <a:endParaRPr lang="zh-CN" altLang="en-US"/>
          </a:p>
          <a:p>
            <a:r>
              <a:rPr lang="zh-CN" altLang="en-US"/>
              <a:t>使用图灵机，显示简单语言中的简单语句是如何被模拟的</a:t>
            </a:r>
            <a:endParaRPr lang="zh-CN" altLang="en-US"/>
          </a:p>
          <a:p>
            <a:r>
              <a:rPr lang="zh-CN" altLang="en-US"/>
              <a:t>理解</a:t>
            </a:r>
            <a:r>
              <a:rPr lang="zh-CN" altLang="en-US">
                <a:solidFill>
                  <a:srgbClr val="FF0000"/>
                </a:solidFill>
              </a:rPr>
              <a:t>邱奇</a:t>
            </a:r>
            <a:r>
              <a:rPr lang="en-US" altLang="zh-CN">
                <a:solidFill>
                  <a:srgbClr val="FF0000"/>
                </a:solidFill>
              </a:rPr>
              <a:t>-</a:t>
            </a:r>
            <a:r>
              <a:rPr lang="zh-CN" altLang="en-US">
                <a:solidFill>
                  <a:srgbClr val="FF0000"/>
                </a:solidFill>
              </a:rPr>
              <a:t>图灵理论</a:t>
            </a:r>
            <a:r>
              <a:rPr lang="zh-CN" altLang="en-US"/>
              <a:t>和它的含义</a:t>
            </a:r>
            <a:endParaRPr lang="zh-CN" altLang="en-US"/>
          </a:p>
          <a:p>
            <a:r>
              <a:rPr lang="zh-CN" altLang="en-US"/>
              <a:t>定义</a:t>
            </a:r>
            <a:r>
              <a:rPr lang="zh-CN" altLang="en-US">
                <a:solidFill>
                  <a:srgbClr val="FF0000"/>
                </a:solidFill>
              </a:rPr>
              <a:t>歌德尔数</a:t>
            </a:r>
            <a:r>
              <a:rPr lang="zh-CN" altLang="en-US"/>
              <a:t>和它的应用</a:t>
            </a:r>
            <a:endParaRPr lang="zh-CN" altLang="en-US"/>
          </a:p>
          <a:p>
            <a:r>
              <a:rPr lang="zh-CN" altLang="en-US"/>
              <a:t>理解</a:t>
            </a:r>
            <a:r>
              <a:rPr lang="zh-CN" altLang="en-US">
                <a:solidFill>
                  <a:srgbClr val="FF0000"/>
                </a:solidFill>
              </a:rPr>
              <a:t>停机问题</a:t>
            </a:r>
            <a:r>
              <a:rPr lang="zh-CN" altLang="en-US"/>
              <a:t>的概念和问题不可解是如何被证明的</a:t>
            </a:r>
            <a:endParaRPr lang="zh-CN" altLang="en-US"/>
          </a:p>
          <a:p>
            <a:r>
              <a:rPr lang="zh-CN" altLang="en-US"/>
              <a:t>区分</a:t>
            </a:r>
            <a:r>
              <a:rPr lang="zh-CN" altLang="en-US">
                <a:solidFill>
                  <a:srgbClr val="FF0000"/>
                </a:solidFill>
              </a:rPr>
              <a:t>可解和不可解问题</a:t>
            </a:r>
            <a:endParaRPr lang="zh-CN" altLang="en-US">
              <a:solidFill>
                <a:srgbClr val="FF0000"/>
              </a:solidFill>
            </a:endParaRPr>
          </a:p>
          <a:p>
            <a:r>
              <a:rPr lang="zh-CN" altLang="en-US"/>
              <a:t>区分多项式和非多项式可解问题</a:t>
            </a:r>
            <a:endParaRPr lang="zh-CN" altLang="en-US"/>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引言</a:t>
            </a:r>
            <a:endParaRPr lang="zh-CN" altLang="en-US"/>
          </a:p>
        </p:txBody>
      </p:sp>
      <p:sp>
        <p:nvSpPr>
          <p:cNvPr id="3" name="内容占位符 2"/>
          <p:cNvSpPr>
            <a:spLocks noGrp="1"/>
          </p:cNvSpPr>
          <p:nvPr>
            <p:ph idx="1"/>
          </p:nvPr>
        </p:nvSpPr>
        <p:spPr/>
        <p:txBody>
          <a:bodyPr>
            <a:normAutofit lnSpcReduction="10000"/>
          </a:bodyPr>
          <a:p>
            <a:r>
              <a:rPr lang="zh-CN" altLang="en-US"/>
              <a:t>首先介绍一种语言，称为</a:t>
            </a:r>
            <a:r>
              <a:rPr lang="zh-CN" altLang="en-US">
                <a:solidFill>
                  <a:srgbClr val="FF0000"/>
                </a:solidFill>
              </a:rPr>
              <a:t>简单语言</a:t>
            </a:r>
            <a:r>
              <a:rPr lang="zh-CN" altLang="en-US"/>
              <a:t>，通过它可以看到计算机解决任何问题所需要的</a:t>
            </a:r>
            <a:r>
              <a:rPr lang="zh-CN" altLang="en-US">
                <a:solidFill>
                  <a:srgbClr val="FF0000"/>
                </a:solidFill>
              </a:rPr>
              <a:t>最少语句是三条</a:t>
            </a:r>
            <a:endParaRPr lang="zh-CN" altLang="en-US">
              <a:solidFill>
                <a:srgbClr val="FF0000"/>
              </a:solidFill>
            </a:endParaRPr>
          </a:p>
          <a:p>
            <a:endParaRPr lang="zh-CN" altLang="en-US"/>
          </a:p>
          <a:p>
            <a:r>
              <a:rPr lang="zh-CN" altLang="en-US"/>
              <a:t>介绍一种称为图灵机的计算机模型，简单语言可以解决的问题也可以通过图灵机解决</a:t>
            </a:r>
            <a:endParaRPr lang="zh-CN" altLang="en-US"/>
          </a:p>
          <a:p>
            <a:endParaRPr lang="zh-CN" altLang="en-US"/>
          </a:p>
          <a:p>
            <a:r>
              <a:rPr lang="zh-CN" altLang="en-US"/>
              <a:t>证明没有任何程序可以知道另一个程序终止与否</a:t>
            </a:r>
            <a:endParaRPr lang="zh-CN" altLang="en-US"/>
          </a:p>
          <a:p>
            <a:r>
              <a:rPr lang="en-US" altLang="zh-CN"/>
              <a:t>A</a:t>
            </a:r>
            <a:r>
              <a:rPr lang="zh-CN" altLang="en-US"/>
              <a:t>？？   </a:t>
            </a:r>
            <a:r>
              <a:rPr lang="en-US" altLang="zh-CN"/>
              <a:t>B</a:t>
            </a:r>
            <a:r>
              <a:rPr lang="zh-CN" altLang="en-US"/>
              <a:t>用来测试</a:t>
            </a:r>
            <a:r>
              <a:rPr lang="en-US" altLang="zh-CN"/>
              <a:t>A</a:t>
            </a:r>
            <a:r>
              <a:rPr lang="zh-CN" altLang="en-US"/>
              <a:t>是否会终止</a:t>
            </a:r>
            <a:endParaRPr lang="zh-CN" altLang="en-US"/>
          </a:p>
          <a:p>
            <a:r>
              <a:rPr lang="zh-CN" altLang="en-US"/>
              <a:t>讨论算法的复杂性</a:t>
            </a:r>
            <a:endParaRPr lang="zh-CN" altLang="en-US"/>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简单语言</a:t>
            </a:r>
            <a:endParaRPr lang="zh-CN" altLang="en-US"/>
          </a:p>
        </p:txBody>
      </p:sp>
      <p:sp>
        <p:nvSpPr>
          <p:cNvPr id="3" name="内容占位符 2"/>
          <p:cNvSpPr>
            <a:spLocks noGrp="1"/>
          </p:cNvSpPr>
          <p:nvPr>
            <p:ph idx="1"/>
          </p:nvPr>
        </p:nvSpPr>
        <p:spPr/>
        <p:txBody>
          <a:bodyPr>
            <a:normAutofit lnSpcReduction="10000"/>
          </a:bodyPr>
          <a:p>
            <a:r>
              <a:rPr lang="zh-CN" altLang="en-US"/>
              <a:t>我们可以仅用</a:t>
            </a:r>
            <a:r>
              <a:rPr lang="zh-CN" altLang="en-US">
                <a:solidFill>
                  <a:srgbClr val="FF0000"/>
                </a:solidFill>
              </a:rPr>
              <a:t>三条语句</a:t>
            </a:r>
            <a:r>
              <a:rPr lang="zh-CN" altLang="en-US"/>
              <a:t>来定义一种语言，它们是：</a:t>
            </a:r>
            <a:r>
              <a:rPr lang="zh-CN" altLang="en-US">
                <a:solidFill>
                  <a:srgbClr val="FF0000"/>
                </a:solidFill>
              </a:rPr>
              <a:t>递增语句</a:t>
            </a:r>
            <a:r>
              <a:rPr lang="zh-CN" altLang="en-US"/>
              <a:t>、</a:t>
            </a:r>
            <a:r>
              <a:rPr lang="zh-CN" altLang="en-US">
                <a:solidFill>
                  <a:srgbClr val="FF0000"/>
                </a:solidFill>
              </a:rPr>
              <a:t>递减语句</a:t>
            </a:r>
            <a:r>
              <a:rPr lang="zh-CN" altLang="en-US"/>
              <a:t>和</a:t>
            </a:r>
            <a:r>
              <a:rPr lang="zh-CN" altLang="en-US">
                <a:solidFill>
                  <a:srgbClr val="FF0000"/>
                </a:solidFill>
              </a:rPr>
              <a:t>循环语句</a:t>
            </a:r>
            <a:endParaRPr lang="zh-CN" altLang="en-US">
              <a:solidFill>
                <a:srgbClr val="FF0000"/>
              </a:solidFill>
            </a:endParaRPr>
          </a:p>
          <a:p>
            <a:endParaRPr lang="zh-CN" altLang="en-US"/>
          </a:p>
          <a:p>
            <a:r>
              <a:rPr lang="zh-CN" altLang="en-US"/>
              <a:t>在该语言中，只能使用</a:t>
            </a:r>
            <a:r>
              <a:rPr lang="zh-CN" altLang="en-US">
                <a:solidFill>
                  <a:srgbClr val="FF0000"/>
                </a:solidFill>
              </a:rPr>
              <a:t>非负整数</a:t>
            </a:r>
            <a:r>
              <a:rPr lang="zh-CN" altLang="en-US"/>
              <a:t>数据类型</a:t>
            </a:r>
            <a:endParaRPr lang="zh-CN" altLang="en-US"/>
          </a:p>
          <a:p>
            <a:endParaRPr lang="zh-CN" altLang="en-US"/>
          </a:p>
          <a:p>
            <a:r>
              <a:rPr lang="zh-CN" altLang="en-US"/>
              <a:t>该语言使用少数的几个符号，如</a:t>
            </a:r>
            <a:r>
              <a:rPr lang="en-US" altLang="zh-CN"/>
              <a:t>“{”</a:t>
            </a:r>
            <a:r>
              <a:rPr lang="zh-CN" altLang="en-US"/>
              <a:t>和</a:t>
            </a:r>
            <a:r>
              <a:rPr lang="en-US" altLang="zh-CN"/>
              <a:t>“}”</a:t>
            </a:r>
            <a:endParaRPr lang="en-US" altLang="zh-CN"/>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简单语言</a:t>
            </a:r>
            <a:endParaRPr lang="zh-CN" altLang="en-US"/>
          </a:p>
        </p:txBody>
      </p:sp>
      <p:sp>
        <p:nvSpPr>
          <p:cNvPr id="3" name="内容占位符 2"/>
          <p:cNvSpPr>
            <a:spLocks noGrp="1"/>
          </p:cNvSpPr>
          <p:nvPr>
            <p:ph idx="1"/>
          </p:nvPr>
        </p:nvSpPr>
        <p:spPr/>
        <p:txBody>
          <a:bodyPr>
            <a:normAutofit lnSpcReduction="20000"/>
          </a:bodyPr>
          <a:p>
            <a:r>
              <a:rPr lang="zh-CN" altLang="en-US"/>
              <a:t>递增语句：对变量加</a:t>
            </a:r>
            <a:r>
              <a:rPr lang="en-US" altLang="zh-CN"/>
              <a:t>1</a:t>
            </a:r>
            <a:r>
              <a:rPr lang="zh-CN" altLang="en-US"/>
              <a:t>，如</a:t>
            </a:r>
            <a:r>
              <a:rPr lang="en-US" altLang="zh-CN">
                <a:solidFill>
                  <a:srgbClr val="FF0000"/>
                </a:solidFill>
              </a:rPr>
              <a:t>incr(X)</a:t>
            </a:r>
            <a:endParaRPr lang="en-US" altLang="zh-CN"/>
          </a:p>
          <a:p>
            <a:endParaRPr lang="en-US" altLang="zh-CN"/>
          </a:p>
          <a:p>
            <a:r>
              <a:rPr lang="zh-CN" altLang="en-US"/>
              <a:t>递减语句：对变量减</a:t>
            </a:r>
            <a:r>
              <a:rPr lang="en-US" altLang="zh-CN"/>
              <a:t>1</a:t>
            </a:r>
            <a:r>
              <a:rPr lang="zh-CN" altLang="en-US"/>
              <a:t>，如</a:t>
            </a:r>
            <a:r>
              <a:rPr lang="en-US" altLang="zh-CN">
                <a:solidFill>
                  <a:srgbClr val="FF0000"/>
                </a:solidFill>
              </a:rPr>
              <a:t>decr(X)</a:t>
            </a:r>
            <a:endParaRPr lang="zh-CN" altLang="en-US">
              <a:solidFill>
                <a:srgbClr val="FF0000"/>
              </a:solidFill>
            </a:endParaRPr>
          </a:p>
          <a:p>
            <a:endParaRPr lang="zh-CN" altLang="en-US"/>
          </a:p>
          <a:p>
            <a:r>
              <a:rPr lang="zh-CN" altLang="en-US"/>
              <a:t>循环语句：在变量值不为</a:t>
            </a:r>
            <a:r>
              <a:rPr lang="en-US" altLang="zh-CN"/>
              <a:t>0</a:t>
            </a:r>
            <a:r>
              <a:rPr lang="zh-CN" altLang="en-US"/>
              <a:t>时，重复执行一个动作（或一系列动作），如</a:t>
            </a:r>
            <a:endParaRPr lang="zh-CN" altLang="en-US"/>
          </a:p>
          <a:p>
            <a:pPr marL="457200" lvl="1" indent="0">
              <a:buNone/>
            </a:pPr>
            <a:r>
              <a:rPr lang="en-US" altLang="zh-CN"/>
              <a:t>                   </a:t>
            </a:r>
            <a:r>
              <a:rPr lang="en-US" altLang="zh-CN">
                <a:solidFill>
                  <a:srgbClr val="FF0000"/>
                </a:solidFill>
              </a:rPr>
              <a:t> </a:t>
            </a:r>
            <a:r>
              <a:rPr lang="en-US" altLang="zh-CN" sz="2800">
                <a:solidFill>
                  <a:srgbClr val="FF0000"/>
                </a:solidFill>
              </a:rPr>
              <a:t> while(X)</a:t>
            </a:r>
            <a:endParaRPr lang="en-US" altLang="zh-CN" sz="2800">
              <a:solidFill>
                <a:srgbClr val="FF0000"/>
              </a:solidFill>
            </a:endParaRPr>
          </a:p>
          <a:p>
            <a:pPr marL="457200" lvl="1" indent="0">
              <a:buNone/>
            </a:pPr>
            <a:r>
              <a:rPr lang="en-US" altLang="zh-CN" sz="2800">
                <a:solidFill>
                  <a:srgbClr val="FF0000"/>
                </a:solidFill>
              </a:rPr>
              <a:t>                     {</a:t>
            </a:r>
            <a:endParaRPr lang="en-US" altLang="zh-CN" sz="2800">
              <a:solidFill>
                <a:srgbClr val="FF0000"/>
              </a:solidFill>
            </a:endParaRPr>
          </a:p>
          <a:p>
            <a:pPr marL="457200" lvl="1" indent="0">
              <a:buNone/>
            </a:pPr>
            <a:r>
              <a:rPr lang="en-US" altLang="zh-CN" sz="2800">
                <a:solidFill>
                  <a:srgbClr val="FF0000"/>
                </a:solidFill>
              </a:rPr>
              <a:t>                          decr(X)</a:t>
            </a:r>
            <a:endParaRPr lang="en-US" altLang="zh-CN" sz="2800">
              <a:solidFill>
                <a:srgbClr val="FF0000"/>
              </a:solidFill>
            </a:endParaRPr>
          </a:p>
          <a:p>
            <a:pPr marL="457200" lvl="1" indent="0">
              <a:buNone/>
            </a:pPr>
            <a:r>
              <a:rPr lang="en-US" altLang="zh-CN" sz="2800">
                <a:solidFill>
                  <a:srgbClr val="FF0000"/>
                </a:solidFill>
              </a:rPr>
              <a:t>                          Body of the loop</a:t>
            </a:r>
            <a:endParaRPr lang="en-US" altLang="zh-CN" sz="2800">
              <a:solidFill>
                <a:srgbClr val="FF0000"/>
              </a:solidFill>
            </a:endParaRPr>
          </a:p>
          <a:p>
            <a:pPr marL="457200" lvl="1" indent="0">
              <a:buNone/>
            </a:pPr>
            <a:r>
              <a:rPr lang="en-US" altLang="zh-CN" sz="2800">
                <a:solidFill>
                  <a:srgbClr val="FF0000"/>
                </a:solidFill>
              </a:rPr>
              <a:t>                      } </a:t>
            </a:r>
            <a:endParaRPr lang="zh-CN" altLang="en-US" sz="2800">
              <a:solidFill>
                <a:srgbClr val="FF0000"/>
              </a:solidFill>
            </a:endParaRPr>
          </a:p>
          <a:p>
            <a:pPr marL="457200" lvl="1" indent="0">
              <a:buNone/>
            </a:pPr>
            <a:endParaRPr lang="zh-CN" altLang="en-US" sz="2800">
              <a:solidFill>
                <a:srgbClr val="FF0000"/>
              </a:solidFill>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简单语言的威力</a:t>
            </a:r>
            <a:endParaRPr lang="en-US" altLang="zh-CN"/>
          </a:p>
        </p:txBody>
      </p:sp>
      <p:sp>
        <p:nvSpPr>
          <p:cNvPr id="3" name="内容占位符 2"/>
          <p:cNvSpPr>
            <a:spLocks noGrp="1"/>
          </p:cNvSpPr>
          <p:nvPr>
            <p:ph idx="1"/>
          </p:nvPr>
        </p:nvSpPr>
        <p:spPr/>
        <p:txBody>
          <a:bodyPr>
            <a:normAutofit lnSpcReduction="20000"/>
          </a:bodyPr>
          <a:p>
            <a:pPr marL="457200" lvl="1" indent="0">
              <a:buNone/>
            </a:pPr>
            <a:r>
              <a:rPr lang="zh-CN" altLang="en-US" sz="2800">
                <a:solidFill>
                  <a:srgbClr val="FF0000"/>
                </a:solidFill>
              </a:rPr>
              <a:t>证明</a:t>
            </a:r>
            <a:r>
              <a:rPr lang="zh-CN" altLang="en-US" sz="2800">
                <a:solidFill>
                  <a:schemeClr val="tx1"/>
                </a:solidFill>
              </a:rPr>
              <a:t>只使用三种语句的简单程序设计语言和现在使用的任何一</a:t>
            </a:r>
            <a:endParaRPr lang="zh-CN" altLang="en-US" sz="2800">
              <a:solidFill>
                <a:schemeClr val="tx1"/>
              </a:solidFill>
            </a:endParaRPr>
          </a:p>
          <a:p>
            <a:pPr marL="457200" lvl="1" indent="0">
              <a:buNone/>
            </a:pPr>
            <a:r>
              <a:rPr lang="zh-CN" altLang="en-US" sz="2800">
                <a:solidFill>
                  <a:schemeClr val="tx1"/>
                </a:solidFill>
              </a:rPr>
              <a:t>种复杂语言（如</a:t>
            </a:r>
            <a:r>
              <a:rPr lang="en-US" altLang="zh-CN" sz="2800">
                <a:solidFill>
                  <a:schemeClr val="tx1"/>
                </a:solidFill>
              </a:rPr>
              <a:t>C</a:t>
            </a:r>
            <a:r>
              <a:rPr lang="zh-CN" altLang="en-US" sz="2800">
                <a:solidFill>
                  <a:schemeClr val="tx1"/>
                </a:solidFill>
              </a:rPr>
              <a:t>语言）一样强大</a:t>
            </a:r>
            <a:endParaRPr lang="zh-CN" altLang="en-US" sz="2800">
              <a:solidFill>
                <a:schemeClr val="tx1"/>
              </a:solidFill>
            </a:endParaRPr>
          </a:p>
          <a:p>
            <a:pPr marL="457200" lvl="1" indent="0">
              <a:buNone/>
            </a:pPr>
            <a:endParaRPr lang="zh-CN" altLang="en-US" sz="2800">
              <a:solidFill>
                <a:srgbClr val="FF0000"/>
              </a:solidFill>
            </a:endParaRPr>
          </a:p>
          <a:p>
            <a:pPr marL="457200" lvl="1" indent="0">
              <a:buNone/>
            </a:pPr>
            <a:endParaRPr lang="zh-CN" altLang="en-US" sz="2800">
              <a:solidFill>
                <a:srgbClr val="FF0000"/>
              </a:solidFill>
            </a:endParaRPr>
          </a:p>
        </p:txBody>
      </p:sp>
      <p:pic>
        <p:nvPicPr>
          <p:cNvPr id="5" name="图片 4"/>
          <p:cNvPicPr>
            <a:picLocks noChangeAspect="1"/>
          </p:cNvPicPr>
          <p:nvPr/>
        </p:nvPicPr>
        <p:blipFill>
          <a:blip r:embed="rId1"/>
          <a:stretch>
            <a:fillRect/>
          </a:stretch>
        </p:blipFill>
        <p:spPr>
          <a:xfrm>
            <a:off x="1261745" y="2689860"/>
            <a:ext cx="9667875" cy="3819525"/>
          </a:xfrm>
          <a:prstGeom prst="rect">
            <a:avLst/>
          </a:prstGeom>
        </p:spPr>
      </p:pic>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简单语言的威力</a:t>
            </a:r>
            <a:endParaRPr lang="en-US" altLang="zh-CN"/>
          </a:p>
        </p:txBody>
      </p:sp>
      <p:sp>
        <p:nvSpPr>
          <p:cNvPr id="3" name="内容占位符 2"/>
          <p:cNvSpPr>
            <a:spLocks noGrp="1"/>
          </p:cNvSpPr>
          <p:nvPr>
            <p:ph idx="1"/>
          </p:nvPr>
        </p:nvSpPr>
        <p:spPr/>
        <p:txBody>
          <a:bodyPr>
            <a:normAutofit lnSpcReduction="20000"/>
          </a:bodyPr>
          <a:p>
            <a:pPr marL="457200" lvl="1" indent="0">
              <a:buNone/>
            </a:pPr>
            <a:endParaRPr lang="zh-CN" altLang="en-US" sz="2800">
              <a:solidFill>
                <a:srgbClr val="FF0000"/>
              </a:solidFill>
            </a:endParaRPr>
          </a:p>
          <a:p>
            <a:pPr marL="457200" lvl="1" indent="0">
              <a:buNone/>
            </a:pPr>
            <a:endParaRPr lang="zh-CN" altLang="en-US" sz="2800">
              <a:solidFill>
                <a:srgbClr val="FF0000"/>
              </a:solidFill>
            </a:endParaRPr>
          </a:p>
        </p:txBody>
      </p:sp>
      <p:pic>
        <p:nvPicPr>
          <p:cNvPr id="7" name="图片 6"/>
          <p:cNvPicPr>
            <a:picLocks noChangeAspect="1"/>
          </p:cNvPicPr>
          <p:nvPr/>
        </p:nvPicPr>
        <p:blipFill>
          <a:blip r:embed="rId1"/>
          <a:stretch>
            <a:fillRect/>
          </a:stretch>
        </p:blipFill>
        <p:spPr>
          <a:xfrm>
            <a:off x="1295400" y="2034540"/>
            <a:ext cx="9601200" cy="2562225"/>
          </a:xfrm>
          <a:prstGeom prst="rect">
            <a:avLst/>
          </a:prstGeom>
        </p:spPr>
      </p:pic>
      <p:pic>
        <p:nvPicPr>
          <p:cNvPr id="8" name="图片 7"/>
          <p:cNvPicPr>
            <a:picLocks noChangeAspect="1"/>
          </p:cNvPicPr>
          <p:nvPr/>
        </p:nvPicPr>
        <p:blipFill>
          <a:blip r:embed="rId2"/>
          <a:stretch>
            <a:fillRect/>
          </a:stretch>
        </p:blipFill>
        <p:spPr>
          <a:xfrm>
            <a:off x="1295400" y="4596765"/>
            <a:ext cx="9658350" cy="762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二进制转八</a:t>
            </a:r>
            <a:r>
              <a:rPr lang="zh-CN">
                <a:sym typeface="+mn-ea"/>
              </a:rPr>
              <a:t>进制</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847090" y="2570480"/>
            <a:ext cx="10506710" cy="1133475"/>
          </a:xfrm>
          <a:prstGeom prst="rect">
            <a:avLst/>
          </a:prstGeom>
        </p:spPr>
      </p:pic>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简单语言的威力</a:t>
            </a:r>
            <a:endParaRPr lang="en-US" altLang="zh-CN"/>
          </a:p>
        </p:txBody>
      </p:sp>
      <p:sp>
        <p:nvSpPr>
          <p:cNvPr id="3" name="内容占位符 2"/>
          <p:cNvSpPr>
            <a:spLocks noGrp="1"/>
          </p:cNvSpPr>
          <p:nvPr>
            <p:ph idx="1"/>
          </p:nvPr>
        </p:nvSpPr>
        <p:spPr/>
        <p:txBody>
          <a:bodyPr>
            <a:normAutofit lnSpcReduction="20000"/>
          </a:bodyPr>
          <a:p>
            <a:pPr marL="457200" lvl="1" indent="0">
              <a:buNone/>
            </a:pPr>
            <a:endParaRPr lang="zh-CN" altLang="en-US" sz="2800">
              <a:solidFill>
                <a:srgbClr val="FF0000"/>
              </a:solidFill>
            </a:endParaRPr>
          </a:p>
          <a:p>
            <a:pPr marL="457200" lvl="1" indent="0">
              <a:buNone/>
            </a:pPr>
            <a:endParaRPr lang="zh-CN" altLang="en-US" sz="2800">
              <a:solidFill>
                <a:srgbClr val="FF0000"/>
              </a:solidFill>
            </a:endParaRPr>
          </a:p>
        </p:txBody>
      </p:sp>
      <p:pic>
        <p:nvPicPr>
          <p:cNvPr id="4" name="图片 3"/>
          <p:cNvPicPr>
            <a:picLocks noChangeAspect="1"/>
          </p:cNvPicPr>
          <p:nvPr/>
        </p:nvPicPr>
        <p:blipFill>
          <a:blip r:embed="rId1"/>
          <a:stretch>
            <a:fillRect/>
          </a:stretch>
        </p:blipFill>
        <p:spPr>
          <a:xfrm>
            <a:off x="1295400" y="2028825"/>
            <a:ext cx="9601200" cy="2800350"/>
          </a:xfrm>
          <a:prstGeom prst="rect">
            <a:avLst/>
          </a:prstGeom>
        </p:spPr>
      </p:pic>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简单语言的威力</a:t>
            </a:r>
            <a:endParaRPr lang="en-US" altLang="zh-CN"/>
          </a:p>
        </p:txBody>
      </p:sp>
      <p:sp>
        <p:nvSpPr>
          <p:cNvPr id="3" name="内容占位符 2"/>
          <p:cNvSpPr>
            <a:spLocks noGrp="1"/>
          </p:cNvSpPr>
          <p:nvPr>
            <p:ph idx="1"/>
          </p:nvPr>
        </p:nvSpPr>
        <p:spPr/>
        <p:txBody>
          <a:bodyPr>
            <a:normAutofit lnSpcReduction="20000"/>
          </a:bodyPr>
          <a:p>
            <a:pPr marL="457200" lvl="1" indent="0">
              <a:buNone/>
            </a:pPr>
            <a:endParaRPr lang="zh-CN" altLang="en-US" sz="2800">
              <a:solidFill>
                <a:srgbClr val="FF0000"/>
              </a:solidFill>
            </a:endParaRPr>
          </a:p>
          <a:p>
            <a:pPr marL="457200" lvl="1" indent="0">
              <a:buNone/>
            </a:pPr>
            <a:endParaRPr lang="zh-CN" altLang="en-US" sz="2800">
              <a:solidFill>
                <a:srgbClr val="FF0000"/>
              </a:solidFill>
            </a:endParaRPr>
          </a:p>
        </p:txBody>
      </p:sp>
      <p:pic>
        <p:nvPicPr>
          <p:cNvPr id="5" name="图片 4"/>
          <p:cNvPicPr>
            <a:picLocks noChangeAspect="1"/>
          </p:cNvPicPr>
          <p:nvPr/>
        </p:nvPicPr>
        <p:blipFill>
          <a:blip r:embed="rId1"/>
          <a:stretch>
            <a:fillRect/>
          </a:stretch>
        </p:blipFill>
        <p:spPr>
          <a:xfrm>
            <a:off x="1261745" y="1952625"/>
            <a:ext cx="9667875" cy="2952750"/>
          </a:xfrm>
          <a:prstGeom prst="rect">
            <a:avLst/>
          </a:prstGeom>
        </p:spPr>
      </p:pic>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简单语言的威力</a:t>
            </a:r>
            <a:endParaRPr lang="en-US" altLang="zh-CN"/>
          </a:p>
        </p:txBody>
      </p:sp>
      <p:sp>
        <p:nvSpPr>
          <p:cNvPr id="3" name="内容占位符 2"/>
          <p:cNvSpPr>
            <a:spLocks noGrp="1"/>
          </p:cNvSpPr>
          <p:nvPr>
            <p:ph idx="1"/>
          </p:nvPr>
        </p:nvSpPr>
        <p:spPr/>
        <p:txBody>
          <a:bodyPr>
            <a:normAutofit lnSpcReduction="20000"/>
          </a:bodyPr>
          <a:p>
            <a:pPr marL="457200" lvl="1" indent="0">
              <a:buNone/>
            </a:pPr>
            <a:endParaRPr lang="zh-CN" altLang="en-US" sz="2800">
              <a:solidFill>
                <a:srgbClr val="FF0000"/>
              </a:solidFill>
            </a:endParaRPr>
          </a:p>
          <a:p>
            <a:pPr marL="457200" lvl="1" indent="0">
              <a:buNone/>
            </a:pPr>
            <a:endParaRPr lang="zh-CN" altLang="en-US" sz="2800">
              <a:solidFill>
                <a:srgbClr val="FF0000"/>
              </a:solidFill>
            </a:endParaRPr>
          </a:p>
        </p:txBody>
      </p:sp>
      <p:pic>
        <p:nvPicPr>
          <p:cNvPr id="4" name="图片 3"/>
          <p:cNvPicPr>
            <a:picLocks noChangeAspect="1"/>
          </p:cNvPicPr>
          <p:nvPr/>
        </p:nvPicPr>
        <p:blipFill>
          <a:blip r:embed="rId1"/>
          <a:stretch>
            <a:fillRect/>
          </a:stretch>
        </p:blipFill>
        <p:spPr>
          <a:xfrm>
            <a:off x="1314450" y="1547495"/>
            <a:ext cx="9563100" cy="3762375"/>
          </a:xfrm>
          <a:prstGeom prst="rect">
            <a:avLst/>
          </a:prstGeom>
        </p:spPr>
      </p:pic>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简单语言的威力</a:t>
            </a:r>
            <a:endParaRPr lang="en-US" altLang="zh-CN"/>
          </a:p>
        </p:txBody>
      </p:sp>
      <p:sp>
        <p:nvSpPr>
          <p:cNvPr id="3" name="内容占位符 2"/>
          <p:cNvSpPr>
            <a:spLocks noGrp="1"/>
          </p:cNvSpPr>
          <p:nvPr>
            <p:ph idx="1"/>
          </p:nvPr>
        </p:nvSpPr>
        <p:spPr/>
        <p:txBody>
          <a:bodyPr>
            <a:normAutofit lnSpcReduction="20000"/>
          </a:bodyPr>
          <a:p>
            <a:pPr marL="457200" lvl="1" indent="0">
              <a:buNone/>
            </a:pPr>
            <a:endParaRPr lang="zh-CN" altLang="en-US" sz="2800">
              <a:solidFill>
                <a:srgbClr val="FF0000"/>
              </a:solidFill>
            </a:endParaRPr>
          </a:p>
          <a:p>
            <a:pPr marL="457200" lvl="1" indent="0">
              <a:buNone/>
            </a:pPr>
            <a:endParaRPr lang="zh-CN" altLang="en-US" sz="2800">
              <a:solidFill>
                <a:srgbClr val="FF0000"/>
              </a:solidFill>
            </a:endParaRPr>
          </a:p>
        </p:txBody>
      </p:sp>
      <p:pic>
        <p:nvPicPr>
          <p:cNvPr id="5" name="图片 4"/>
          <p:cNvPicPr>
            <a:picLocks noChangeAspect="1"/>
          </p:cNvPicPr>
          <p:nvPr/>
        </p:nvPicPr>
        <p:blipFill>
          <a:blip r:embed="rId1"/>
          <a:stretch>
            <a:fillRect/>
          </a:stretch>
        </p:blipFill>
        <p:spPr>
          <a:xfrm>
            <a:off x="1299845" y="1718945"/>
            <a:ext cx="9591675" cy="3419475"/>
          </a:xfrm>
          <a:prstGeom prst="rect">
            <a:avLst/>
          </a:prstGeom>
        </p:spPr>
      </p:pic>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ltLang="en-US"/>
              <a:t>简单语言的威力</a:t>
            </a:r>
            <a:endParaRPr lang="en-US" altLang="zh-CN"/>
          </a:p>
        </p:txBody>
      </p:sp>
      <p:sp>
        <p:nvSpPr>
          <p:cNvPr id="3" name="内容占位符 2"/>
          <p:cNvSpPr>
            <a:spLocks noGrp="1"/>
          </p:cNvSpPr>
          <p:nvPr>
            <p:ph idx="1"/>
          </p:nvPr>
        </p:nvSpPr>
        <p:spPr/>
        <p:txBody>
          <a:bodyPr>
            <a:normAutofit lnSpcReduction="20000"/>
          </a:bodyPr>
          <a:p>
            <a:pPr marL="457200" lvl="1" indent="0">
              <a:buNone/>
            </a:pPr>
            <a:endParaRPr lang="zh-CN" altLang="en-US" sz="2800">
              <a:solidFill>
                <a:srgbClr val="FF0000"/>
              </a:solidFill>
            </a:endParaRPr>
          </a:p>
          <a:p>
            <a:pPr marL="457200" lvl="1" indent="0">
              <a:buNone/>
            </a:pPr>
            <a:endParaRPr lang="zh-CN" altLang="en-US" sz="2800">
              <a:solidFill>
                <a:srgbClr val="FF0000"/>
              </a:solidFill>
            </a:endParaRPr>
          </a:p>
        </p:txBody>
      </p:sp>
      <p:pic>
        <p:nvPicPr>
          <p:cNvPr id="4" name="图片 3"/>
          <p:cNvPicPr>
            <a:picLocks noChangeAspect="1"/>
          </p:cNvPicPr>
          <p:nvPr/>
        </p:nvPicPr>
        <p:blipFill>
          <a:blip r:embed="rId1"/>
          <a:stretch>
            <a:fillRect/>
          </a:stretch>
        </p:blipFill>
        <p:spPr>
          <a:xfrm>
            <a:off x="1257300" y="1619250"/>
            <a:ext cx="9677400" cy="3619500"/>
          </a:xfrm>
          <a:prstGeom prst="rect">
            <a:avLst/>
          </a:prstGeom>
        </p:spPr>
      </p:pic>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t>图灵机</a:t>
            </a:r>
            <a:endParaRPr lang="zh-CN"/>
          </a:p>
        </p:txBody>
      </p:sp>
      <p:sp>
        <p:nvSpPr>
          <p:cNvPr id="3" name="内容占位符 2"/>
          <p:cNvSpPr>
            <a:spLocks noGrp="1"/>
          </p:cNvSpPr>
          <p:nvPr>
            <p:ph idx="1"/>
          </p:nvPr>
        </p:nvSpPr>
        <p:spPr/>
        <p:txBody>
          <a:bodyPr>
            <a:normAutofit lnSpcReduction="20000"/>
          </a:bodyPr>
          <a:p>
            <a:pPr marL="457200" lvl="1" indent="0">
              <a:buNone/>
            </a:pPr>
            <a:endParaRPr lang="zh-CN" altLang="en-US" sz="2800">
              <a:solidFill>
                <a:srgbClr val="FF0000"/>
              </a:solidFill>
            </a:endParaRPr>
          </a:p>
          <a:p>
            <a:pPr marL="457200" lvl="1" indent="0">
              <a:buNone/>
            </a:pPr>
            <a:r>
              <a:rPr lang="zh-CN" altLang="en-US" sz="2800">
                <a:solidFill>
                  <a:schemeClr val="tx1"/>
                </a:solidFill>
              </a:rPr>
              <a:t>图灵机由三部分组成：磁带、控制器和读</a:t>
            </a:r>
            <a:r>
              <a:rPr lang="en-US" altLang="zh-CN" sz="2800">
                <a:solidFill>
                  <a:schemeClr val="tx1"/>
                </a:solidFill>
              </a:rPr>
              <a:t>/</a:t>
            </a:r>
            <a:r>
              <a:rPr lang="zh-CN" altLang="en-US" sz="2800">
                <a:solidFill>
                  <a:schemeClr val="tx1"/>
                </a:solidFill>
              </a:rPr>
              <a:t>写头</a:t>
            </a:r>
            <a:endParaRPr lang="zh-CN" altLang="en-US" sz="2800">
              <a:solidFill>
                <a:schemeClr val="tx1"/>
              </a:solidFill>
            </a:endParaRPr>
          </a:p>
          <a:p>
            <a:pPr marL="457200" lvl="1" indent="0">
              <a:buNone/>
            </a:pPr>
            <a:endParaRPr lang="zh-CN" altLang="en-US" sz="2800">
              <a:solidFill>
                <a:schemeClr val="tx1"/>
              </a:solidFill>
            </a:endParaRPr>
          </a:p>
          <a:p>
            <a:pPr marL="457200" lvl="1" indent="0">
              <a:buNone/>
            </a:pPr>
            <a:endParaRPr lang="zh-CN" altLang="en-US" sz="2800">
              <a:solidFill>
                <a:schemeClr val="tx1"/>
              </a:solidFill>
            </a:endParaRPr>
          </a:p>
        </p:txBody>
      </p:sp>
      <p:pic>
        <p:nvPicPr>
          <p:cNvPr id="5" name="图片 4"/>
          <p:cNvPicPr>
            <a:picLocks noChangeAspect="1"/>
          </p:cNvPicPr>
          <p:nvPr/>
        </p:nvPicPr>
        <p:blipFill>
          <a:blip r:embed="rId1"/>
          <a:stretch>
            <a:fillRect/>
          </a:stretch>
        </p:blipFill>
        <p:spPr>
          <a:xfrm>
            <a:off x="3436620" y="3128645"/>
            <a:ext cx="4838700" cy="2266950"/>
          </a:xfrm>
          <a:prstGeom prst="rect">
            <a:avLst/>
          </a:prstGeom>
        </p:spPr>
      </p:pic>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计算理论</a:t>
            </a:r>
            <a:r>
              <a:rPr lang="en-US" altLang="zh-CN"/>
              <a:t>——</a:t>
            </a:r>
            <a:r>
              <a:rPr lang="zh-CN"/>
              <a:t>图灵机</a:t>
            </a:r>
            <a:endParaRPr lang="zh-CN"/>
          </a:p>
        </p:txBody>
      </p:sp>
      <p:sp>
        <p:nvSpPr>
          <p:cNvPr id="3" name="内容占位符 2"/>
          <p:cNvSpPr>
            <a:spLocks noGrp="1"/>
          </p:cNvSpPr>
          <p:nvPr>
            <p:ph idx="1"/>
          </p:nvPr>
        </p:nvSpPr>
        <p:spPr/>
        <p:txBody>
          <a:bodyPr>
            <a:normAutofit lnSpcReduction="20000"/>
          </a:bodyPr>
          <a:p>
            <a:pPr lvl="0"/>
            <a:r>
              <a:rPr lang="zh-CN" altLang="en-US">
                <a:solidFill>
                  <a:srgbClr val="FF0000"/>
                </a:solidFill>
              </a:rPr>
              <a:t>磁带</a:t>
            </a:r>
            <a:r>
              <a:rPr lang="zh-CN" altLang="en-US">
                <a:solidFill>
                  <a:schemeClr val="tx1"/>
                </a:solidFill>
              </a:rPr>
              <a:t>：任何时候只能保存一系列顺序字符，该字符来自计算机所</a:t>
            </a:r>
            <a:endParaRPr lang="zh-CN" altLang="en-US">
              <a:solidFill>
                <a:schemeClr val="tx1"/>
              </a:solidFill>
            </a:endParaRPr>
          </a:p>
          <a:p>
            <a:pPr marL="0" lvl="0" indent="0">
              <a:buNone/>
            </a:pPr>
            <a:r>
              <a:rPr lang="zh-CN" altLang="en-US">
                <a:solidFill>
                  <a:schemeClr val="tx1"/>
                </a:solidFill>
              </a:rPr>
              <a:t>能接收的字符集中</a:t>
            </a:r>
            <a:endParaRPr lang="zh-CN" altLang="en-US">
              <a:solidFill>
                <a:schemeClr val="tx1"/>
              </a:solidFill>
            </a:endParaRPr>
          </a:p>
          <a:p>
            <a:pPr lvl="0"/>
            <a:r>
              <a:rPr lang="zh-CN" altLang="en-US">
                <a:solidFill>
                  <a:schemeClr val="tx1"/>
                </a:solidFill>
              </a:rPr>
              <a:t>假设图灵机只能接收两个符号：</a:t>
            </a:r>
            <a:r>
              <a:rPr lang="zh-CN" altLang="en-US">
                <a:solidFill>
                  <a:srgbClr val="FF0000"/>
                </a:solidFill>
              </a:rPr>
              <a:t>空白</a:t>
            </a:r>
            <a:r>
              <a:rPr lang="en-US" altLang="zh-CN">
                <a:solidFill>
                  <a:srgbClr val="FF0000"/>
                </a:solidFill>
              </a:rPr>
              <a:t>(b)</a:t>
            </a:r>
            <a:r>
              <a:rPr lang="zh-CN" altLang="en-US">
                <a:solidFill>
                  <a:srgbClr val="FF0000"/>
                </a:solidFill>
              </a:rPr>
              <a:t>和数字</a:t>
            </a:r>
            <a:r>
              <a:rPr lang="en-US" altLang="zh-CN">
                <a:solidFill>
                  <a:srgbClr val="FF0000"/>
                </a:solidFill>
              </a:rPr>
              <a:t>1</a:t>
            </a:r>
            <a:endParaRPr lang="en-US" altLang="zh-CN">
              <a:solidFill>
                <a:schemeClr val="tx1"/>
              </a:solidFill>
            </a:endParaRPr>
          </a:p>
          <a:p>
            <a:pPr marL="0" lvl="0" indent="0">
              <a:buNone/>
            </a:pPr>
            <a:endParaRPr lang="zh-CN" altLang="en-US" sz="2400">
              <a:solidFill>
                <a:schemeClr val="tx1"/>
              </a:solidFill>
            </a:endParaRPr>
          </a:p>
          <a:p>
            <a:pPr marL="0" lvl="0" indent="0">
              <a:buNone/>
            </a:pPr>
            <a:r>
              <a:rPr lang="zh-CN" altLang="en-US" sz="2400">
                <a:solidFill>
                  <a:schemeClr val="tx1"/>
                </a:solidFill>
              </a:rPr>
              <a:t>左边的空白</a:t>
            </a:r>
            <a:r>
              <a:rPr lang="en-US" altLang="zh-CN" sz="2400">
                <a:solidFill>
                  <a:schemeClr val="tx1"/>
                </a:solidFill>
              </a:rPr>
              <a:t>b</a:t>
            </a:r>
            <a:r>
              <a:rPr lang="zh-CN" altLang="en-US" sz="2400">
                <a:solidFill>
                  <a:schemeClr val="tx1"/>
                </a:solidFill>
              </a:rPr>
              <a:t>定义整数的开始，</a:t>
            </a:r>
            <a:endParaRPr lang="zh-CN" altLang="en-US" sz="2400">
              <a:solidFill>
                <a:schemeClr val="tx1"/>
              </a:solidFill>
            </a:endParaRPr>
          </a:p>
          <a:p>
            <a:pPr marL="0" lvl="0" indent="0">
              <a:buNone/>
            </a:pPr>
            <a:r>
              <a:rPr lang="zh-CN" altLang="en-US" sz="2400">
                <a:solidFill>
                  <a:schemeClr val="tx1"/>
                </a:solidFill>
              </a:rPr>
              <a:t>右边空白</a:t>
            </a:r>
            <a:r>
              <a:rPr lang="en-US" altLang="zh-CN" sz="2400">
                <a:solidFill>
                  <a:schemeClr val="tx1"/>
                </a:solidFill>
              </a:rPr>
              <a:t>b</a:t>
            </a:r>
            <a:r>
              <a:rPr lang="zh-CN" altLang="en-US" sz="2400">
                <a:solidFill>
                  <a:schemeClr val="tx1"/>
                </a:solidFill>
              </a:rPr>
              <a:t>定义整数的结束</a:t>
            </a:r>
            <a:endParaRPr lang="zh-CN" altLang="en-US" sz="2400">
              <a:solidFill>
                <a:schemeClr val="tx1"/>
              </a:solidFill>
            </a:endParaRPr>
          </a:p>
          <a:p>
            <a:pPr marL="0" lvl="0" indent="0">
              <a:buNone/>
            </a:pPr>
            <a:endParaRPr lang="zh-CN" altLang="en-US">
              <a:solidFill>
                <a:schemeClr val="tx1"/>
              </a:solidFill>
            </a:endParaRPr>
          </a:p>
          <a:p>
            <a:pPr marL="0" lvl="0" indent="0">
              <a:buNone/>
            </a:pPr>
            <a:r>
              <a:rPr lang="zh-CN" altLang="en-US">
                <a:solidFill>
                  <a:schemeClr val="tx1"/>
                </a:solidFill>
              </a:rPr>
              <a:t>假设磁带处理一元算术中的正整数，在一元算术中，正整数仅由</a:t>
            </a:r>
            <a:r>
              <a:rPr lang="en-US" altLang="zh-CN">
                <a:solidFill>
                  <a:schemeClr val="tx1"/>
                </a:solidFill>
              </a:rPr>
              <a:t>1</a:t>
            </a:r>
            <a:endParaRPr lang="en-US" altLang="zh-CN">
              <a:solidFill>
                <a:schemeClr val="tx1"/>
              </a:solidFill>
            </a:endParaRPr>
          </a:p>
          <a:p>
            <a:pPr marL="0" lvl="0" indent="0">
              <a:buNone/>
            </a:pPr>
            <a:r>
              <a:rPr lang="zh-CN" altLang="en-US">
                <a:solidFill>
                  <a:schemeClr val="tx1"/>
                </a:solidFill>
              </a:rPr>
              <a:t>组成，如整数</a:t>
            </a:r>
            <a:r>
              <a:rPr lang="en-US" altLang="zh-CN">
                <a:solidFill>
                  <a:schemeClr val="tx1"/>
                </a:solidFill>
              </a:rPr>
              <a:t>4</a:t>
            </a:r>
            <a:r>
              <a:rPr lang="zh-CN" altLang="en-US">
                <a:solidFill>
                  <a:schemeClr val="tx1"/>
                </a:solidFill>
              </a:rPr>
              <a:t>表示为</a:t>
            </a:r>
            <a:r>
              <a:rPr lang="en-US" altLang="zh-CN">
                <a:solidFill>
                  <a:schemeClr val="tx1"/>
                </a:solidFill>
              </a:rPr>
              <a:t>1111</a:t>
            </a:r>
            <a:r>
              <a:rPr lang="zh-CN" altLang="en-US">
                <a:solidFill>
                  <a:schemeClr val="tx1"/>
                </a:solidFill>
              </a:rPr>
              <a:t>（</a:t>
            </a:r>
            <a:r>
              <a:rPr lang="en-US" altLang="zh-CN">
                <a:solidFill>
                  <a:schemeClr val="tx1"/>
                </a:solidFill>
              </a:rPr>
              <a:t>4</a:t>
            </a:r>
            <a:r>
              <a:rPr lang="zh-CN" altLang="en-US">
                <a:solidFill>
                  <a:schemeClr val="tx1"/>
                </a:solidFill>
              </a:rPr>
              <a:t>个</a:t>
            </a:r>
            <a:r>
              <a:rPr lang="en-US" altLang="zh-CN">
                <a:solidFill>
                  <a:schemeClr val="tx1"/>
                </a:solidFill>
              </a:rPr>
              <a:t>1</a:t>
            </a:r>
            <a:r>
              <a:rPr lang="zh-CN" altLang="en-US">
                <a:solidFill>
                  <a:schemeClr val="tx1"/>
                </a:solidFill>
              </a:rPr>
              <a:t>），</a:t>
            </a:r>
            <a:r>
              <a:rPr lang="en-US" altLang="zh-CN">
                <a:solidFill>
                  <a:schemeClr val="tx1"/>
                </a:solidFill>
              </a:rPr>
              <a:t>7</a:t>
            </a:r>
            <a:r>
              <a:rPr lang="zh-CN" altLang="en-US">
                <a:solidFill>
                  <a:schemeClr val="tx1"/>
                </a:solidFill>
              </a:rPr>
              <a:t>表示为</a:t>
            </a:r>
            <a:r>
              <a:rPr lang="en-US" altLang="zh-CN">
                <a:solidFill>
                  <a:schemeClr val="tx1"/>
                </a:solidFill>
              </a:rPr>
              <a:t>1111111</a:t>
            </a:r>
            <a:r>
              <a:rPr lang="zh-CN" altLang="en-US">
                <a:solidFill>
                  <a:schemeClr val="tx1"/>
                </a:solidFill>
              </a:rPr>
              <a:t>，没有</a:t>
            </a:r>
            <a:r>
              <a:rPr lang="en-US" altLang="zh-CN">
                <a:solidFill>
                  <a:schemeClr val="tx1"/>
                </a:solidFill>
              </a:rPr>
              <a:t>1</a:t>
            </a:r>
            <a:r>
              <a:rPr lang="zh-CN" altLang="en-US">
                <a:solidFill>
                  <a:schemeClr val="tx1"/>
                </a:solidFill>
              </a:rPr>
              <a:t>的</a:t>
            </a:r>
            <a:endParaRPr lang="zh-CN" altLang="en-US">
              <a:solidFill>
                <a:schemeClr val="tx1"/>
              </a:solidFill>
            </a:endParaRPr>
          </a:p>
          <a:p>
            <a:pPr marL="0" lvl="0" indent="0">
              <a:buNone/>
            </a:pPr>
            <a:r>
              <a:rPr lang="zh-CN" altLang="en-US">
                <a:solidFill>
                  <a:schemeClr val="tx1"/>
                </a:solidFill>
              </a:rPr>
              <a:t>地方表示</a:t>
            </a:r>
            <a:r>
              <a:rPr lang="en-US" altLang="zh-CN">
                <a:solidFill>
                  <a:schemeClr val="tx1"/>
                </a:solidFill>
              </a:rPr>
              <a:t>0</a:t>
            </a:r>
            <a:endParaRPr lang="zh-CN" altLang="en-US" sz="2800">
              <a:solidFill>
                <a:schemeClr val="tx1"/>
              </a:solidFill>
            </a:endParaRPr>
          </a:p>
          <a:p>
            <a:pPr marL="457200" lvl="1" indent="0">
              <a:buNone/>
            </a:pPr>
            <a:endParaRPr lang="zh-CN" altLang="en-US" sz="2800">
              <a:solidFill>
                <a:schemeClr val="tx1"/>
              </a:solidFill>
            </a:endParaRPr>
          </a:p>
        </p:txBody>
      </p:sp>
      <p:pic>
        <p:nvPicPr>
          <p:cNvPr id="4" name="图片 3"/>
          <p:cNvPicPr>
            <a:picLocks noChangeAspect="1"/>
          </p:cNvPicPr>
          <p:nvPr/>
        </p:nvPicPr>
        <p:blipFill>
          <a:blip r:embed="rId1"/>
          <a:stretch>
            <a:fillRect/>
          </a:stretch>
        </p:blipFill>
        <p:spPr>
          <a:xfrm>
            <a:off x="6127115" y="3241040"/>
            <a:ext cx="4933950" cy="1181100"/>
          </a:xfrm>
          <a:prstGeom prst="rect">
            <a:avLst/>
          </a:prstGeom>
        </p:spPr>
      </p:pic>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sp>
        <p:nvSpPr>
          <p:cNvPr id="3" name="内容占位符 2"/>
          <p:cNvSpPr>
            <a:spLocks noGrp="1"/>
          </p:cNvSpPr>
          <p:nvPr>
            <p:ph idx="1"/>
          </p:nvPr>
        </p:nvSpPr>
        <p:spPr/>
        <p:txBody>
          <a:bodyPr/>
          <a:p>
            <a:r>
              <a:rPr lang="zh-CN" altLang="en-US">
                <a:solidFill>
                  <a:srgbClr val="FF0000"/>
                </a:solidFill>
              </a:rPr>
              <a:t>读</a:t>
            </a:r>
            <a:r>
              <a:rPr lang="en-US" altLang="zh-CN">
                <a:solidFill>
                  <a:srgbClr val="FF0000"/>
                </a:solidFill>
              </a:rPr>
              <a:t>/</a:t>
            </a:r>
            <a:r>
              <a:rPr lang="zh-CN" altLang="en-US">
                <a:solidFill>
                  <a:srgbClr val="FF0000"/>
                </a:solidFill>
              </a:rPr>
              <a:t>写头</a:t>
            </a:r>
            <a:r>
              <a:rPr lang="zh-CN" altLang="en-US"/>
              <a:t>：任何时刻总是指向磁带上的一个符号，我们称这个符号为当前符号，读</a:t>
            </a:r>
            <a:r>
              <a:rPr lang="en-US" altLang="zh-CN"/>
              <a:t>/</a:t>
            </a:r>
            <a:r>
              <a:rPr lang="zh-CN" altLang="en-US"/>
              <a:t>写头每次在磁带上读写一个符号。每读写完一次后，它向左移、向右移。读、写和移动都是在控制器的指令下进行的</a:t>
            </a:r>
            <a:endParaRPr lang="zh-CN" altLang="en-US"/>
          </a:p>
          <a:p>
            <a:endParaRPr lang="zh-CN" altLang="en-US"/>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sp>
        <p:nvSpPr>
          <p:cNvPr id="3" name="内容占位符 2"/>
          <p:cNvSpPr>
            <a:spLocks noGrp="1"/>
          </p:cNvSpPr>
          <p:nvPr>
            <p:ph idx="1"/>
          </p:nvPr>
        </p:nvSpPr>
        <p:spPr/>
        <p:txBody>
          <a:bodyPr/>
          <a:p>
            <a:r>
              <a:rPr lang="zh-CN">
                <a:solidFill>
                  <a:srgbClr val="FF0000"/>
                </a:solidFill>
              </a:rPr>
              <a:t>控制器</a:t>
            </a:r>
            <a:r>
              <a:rPr lang="zh-CN"/>
              <a:t>：是理论上功能作用类似于</a:t>
            </a:r>
            <a:r>
              <a:rPr lang="en-US" altLang="zh-CN"/>
              <a:t>CPU</a:t>
            </a:r>
            <a:r>
              <a:rPr lang="zh-CN" altLang="en-US"/>
              <a:t>的一个部件，它是</a:t>
            </a:r>
            <a:r>
              <a:rPr lang="zh-CN" altLang="en-US">
                <a:solidFill>
                  <a:srgbClr val="FF0000"/>
                </a:solidFill>
              </a:rPr>
              <a:t>有限状态自动机</a:t>
            </a:r>
            <a:r>
              <a:rPr lang="zh-CN" altLang="en-US"/>
              <a:t>，即该机器有预定的有限个状态并能根据输入从一个状态转移到另一个状态，但任何时刻它只能处于这些状态中的一种</a:t>
            </a:r>
            <a:endParaRPr lang="zh-CN" altLang="en-US"/>
          </a:p>
        </p:txBody>
      </p:sp>
      <p:pic>
        <p:nvPicPr>
          <p:cNvPr id="4" name="图片 3"/>
          <p:cNvPicPr>
            <a:picLocks noChangeAspect="1"/>
          </p:cNvPicPr>
          <p:nvPr/>
        </p:nvPicPr>
        <p:blipFill>
          <a:blip r:embed="rId1"/>
          <a:stretch>
            <a:fillRect/>
          </a:stretch>
        </p:blipFill>
        <p:spPr>
          <a:xfrm>
            <a:off x="2678430" y="3452495"/>
            <a:ext cx="6438900" cy="2971800"/>
          </a:xfrm>
          <a:prstGeom prst="rect">
            <a:avLst/>
          </a:prstGeom>
        </p:spPr>
      </p:pic>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sp>
        <p:nvSpPr>
          <p:cNvPr id="3" name="内容占位符 2"/>
          <p:cNvSpPr>
            <a:spLocks noGrp="1"/>
          </p:cNvSpPr>
          <p:nvPr>
            <p:ph idx="1"/>
          </p:nvPr>
        </p:nvSpPr>
        <p:spPr/>
        <p:txBody>
          <a:bodyPr/>
          <a:p>
            <a:r>
              <a:rPr lang="zh-CN" altLang="en-US"/>
              <a:t>建立一个每一行代表一个状态和状态转移表</a:t>
            </a:r>
            <a:endParaRPr lang="en-US" altLang="zh-CN"/>
          </a:p>
        </p:txBody>
      </p:sp>
      <p:pic>
        <p:nvPicPr>
          <p:cNvPr id="6" name="图片 5"/>
          <p:cNvPicPr>
            <a:picLocks noChangeAspect="1"/>
          </p:cNvPicPr>
          <p:nvPr/>
        </p:nvPicPr>
        <p:blipFill>
          <a:blip r:embed="rId1"/>
          <a:stretch>
            <a:fillRect/>
          </a:stretch>
        </p:blipFill>
        <p:spPr>
          <a:xfrm>
            <a:off x="965835" y="2377440"/>
            <a:ext cx="9667875" cy="42195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sym typeface="+mn-ea"/>
              </a:rPr>
              <a:t>通用图灵机</a:t>
            </a:r>
            <a:endParaRPr lang="zh-CN">
              <a:sym typeface="+mn-ea"/>
            </a:endParaRPr>
          </a:p>
        </p:txBody>
      </p:sp>
      <p:sp>
        <p:nvSpPr>
          <p:cNvPr id="3" name="内容占位符 2"/>
          <p:cNvSpPr>
            <a:spLocks noGrp="1"/>
          </p:cNvSpPr>
          <p:nvPr>
            <p:ph idx="1"/>
          </p:nvPr>
        </p:nvSpPr>
        <p:spPr/>
        <p:txBody>
          <a:bodyPr>
            <a:normAutofit lnSpcReduction="10000"/>
          </a:bodyPr>
          <a:p>
            <a:pPr marL="0" indent="0">
              <a:buNone/>
            </a:pPr>
            <a:r>
              <a:rPr lang="zh-CN" altLang="en-US" sz="1800"/>
              <a:t>通用图灵机是对现代计算机的首次描述，该机器只要</a:t>
            </a:r>
            <a:r>
              <a:rPr lang="zh-CN" altLang="en-US" sz="1800">
                <a:solidFill>
                  <a:srgbClr val="FF0000"/>
                </a:solidFill>
              </a:rPr>
              <a:t>提供合适的程序</a:t>
            </a:r>
            <a:r>
              <a:rPr lang="zh-CN" altLang="en-US" sz="1800"/>
              <a:t>就能做</a:t>
            </a:r>
            <a:r>
              <a:rPr lang="zh-CN" altLang="en-US" sz="1800">
                <a:solidFill>
                  <a:srgbClr val="FF0000"/>
                </a:solidFill>
              </a:rPr>
              <a:t>任何运算</a:t>
            </a:r>
            <a:r>
              <a:rPr lang="zh-CN" altLang="en-US" sz="1800"/>
              <a:t>。</a:t>
            </a:r>
            <a:endParaRPr lang="zh-CN" altLang="en-US" sz="180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八进制</a:t>
            </a:r>
            <a:r>
              <a:rPr lang="zh-CN">
                <a:sym typeface="+mn-ea"/>
              </a:rPr>
              <a:t>转</a:t>
            </a:r>
            <a:r>
              <a:rPr lang="zh-CN">
                <a:sym typeface="+mn-ea"/>
              </a:rPr>
              <a:t>二进制</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1282065" y="2630805"/>
            <a:ext cx="8926830" cy="957580"/>
          </a:xfrm>
          <a:prstGeom prst="rect">
            <a:avLst/>
          </a:prstGeom>
        </p:spPr>
      </p:pic>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pic>
        <p:nvPicPr>
          <p:cNvPr id="4" name="内容占位符 3"/>
          <p:cNvPicPr>
            <a:picLocks noChangeAspect="1"/>
          </p:cNvPicPr>
          <p:nvPr>
            <p:ph idx="1"/>
          </p:nvPr>
        </p:nvPicPr>
        <p:blipFill>
          <a:blip r:embed="rId1"/>
          <a:stretch>
            <a:fillRect/>
          </a:stretch>
        </p:blipFill>
        <p:spPr>
          <a:xfrm>
            <a:off x="1573530" y="1811655"/>
            <a:ext cx="9044940" cy="4351655"/>
          </a:xfrm>
          <a:prstGeom prst="rect">
            <a:avLst/>
          </a:prstGeom>
        </p:spPr>
      </p:pic>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sp>
        <p:nvSpPr>
          <p:cNvPr id="3" name="内容占位符 2"/>
          <p:cNvSpPr/>
          <p:nvPr>
            <p:ph idx="1"/>
          </p:nvPr>
        </p:nvSpPr>
        <p:spPr/>
        <p:txBody>
          <a:bodyPr/>
          <a:p>
            <a:r>
              <a:rPr lang="zh-CN" altLang="en-US"/>
              <a:t>对简单语言的模拟</a:t>
            </a:r>
            <a:endParaRPr lang="zh-CN" altLang="en-US"/>
          </a:p>
          <a:p>
            <a:pPr lvl="1"/>
            <a:r>
              <a:rPr lang="zh-CN" altLang="en-US">
                <a:solidFill>
                  <a:srgbClr val="FF0000"/>
                </a:solidFill>
              </a:rPr>
              <a:t>递增语句</a:t>
            </a:r>
            <a:r>
              <a:rPr lang="zh-CN" altLang="en-US"/>
              <a:t>：</a:t>
            </a:r>
            <a:r>
              <a:rPr lang="en-US" altLang="zh-CN">
                <a:solidFill>
                  <a:srgbClr val="FF0000"/>
                </a:solidFill>
              </a:rPr>
              <a:t>incr(X)</a:t>
            </a:r>
            <a:r>
              <a:rPr lang="zh-CN" altLang="en-US">
                <a:solidFill>
                  <a:srgbClr val="FF0000"/>
                </a:solidFill>
              </a:rPr>
              <a:t>语句的图灵机</a:t>
            </a:r>
            <a:r>
              <a:rPr lang="zh-CN" altLang="en-US"/>
              <a:t>，控制器有</a:t>
            </a:r>
            <a:r>
              <a:rPr lang="en-US" altLang="zh-CN"/>
              <a:t>4</a:t>
            </a:r>
            <a:r>
              <a:rPr lang="zh-CN" altLang="en-US"/>
              <a:t>个状态：从</a:t>
            </a:r>
            <a:r>
              <a:rPr lang="en-US" altLang="zh-CN"/>
              <a:t>S1</a:t>
            </a:r>
            <a:r>
              <a:rPr lang="zh-CN" altLang="en-US"/>
              <a:t>到</a:t>
            </a:r>
            <a:r>
              <a:rPr lang="en-US" altLang="zh-CN"/>
              <a:t>S4</a:t>
            </a:r>
            <a:r>
              <a:rPr lang="zh-CN" altLang="en-US"/>
              <a:t>，</a:t>
            </a:r>
            <a:r>
              <a:rPr lang="en-US" altLang="zh-CN"/>
              <a:t>S1</a:t>
            </a:r>
            <a:r>
              <a:rPr lang="zh-CN" altLang="en-US"/>
              <a:t>：开始状态，</a:t>
            </a:r>
            <a:r>
              <a:rPr lang="en-US" altLang="zh-CN"/>
              <a:t>S2</a:t>
            </a:r>
            <a:r>
              <a:rPr lang="zh-CN" altLang="en-US"/>
              <a:t>：右移状态，</a:t>
            </a:r>
            <a:r>
              <a:rPr lang="en-US" altLang="zh-CN"/>
              <a:t>S3</a:t>
            </a:r>
            <a:r>
              <a:rPr lang="zh-CN" altLang="en-US"/>
              <a:t>：左移状态，</a:t>
            </a:r>
            <a:r>
              <a:rPr lang="en-US" altLang="zh-CN"/>
              <a:t>S4</a:t>
            </a:r>
            <a:r>
              <a:rPr lang="zh-CN" altLang="en-US"/>
              <a:t>：停机状态，如果到达停机状态，机器就停止，没有指令从这个状态开始</a:t>
            </a:r>
            <a:endParaRPr lang="zh-CN" altLang="en-US"/>
          </a:p>
          <a:p>
            <a:pPr lvl="1"/>
            <a:endParaRPr lang="zh-CN" altLang="en-US"/>
          </a:p>
          <a:p>
            <a:pPr lvl="1"/>
            <a:r>
              <a:rPr lang="en-US" altLang="zh-CN"/>
              <a:t>incr(X)</a:t>
            </a:r>
            <a:r>
              <a:rPr lang="zh-CN" altLang="en-US"/>
              <a:t>语句有</a:t>
            </a:r>
            <a:r>
              <a:rPr lang="en-US" altLang="zh-CN"/>
              <a:t>5</a:t>
            </a:r>
            <a:r>
              <a:rPr lang="zh-CN" altLang="en-US"/>
              <a:t>条指令</a:t>
            </a:r>
            <a:endParaRPr lang="zh-CN" altLang="en-US"/>
          </a:p>
        </p:txBody>
      </p:sp>
      <p:pic>
        <p:nvPicPr>
          <p:cNvPr id="5" name="图片 4"/>
          <p:cNvPicPr>
            <a:picLocks noChangeAspect="1"/>
          </p:cNvPicPr>
          <p:nvPr/>
        </p:nvPicPr>
        <p:blipFill>
          <a:blip r:embed="rId1"/>
          <a:stretch>
            <a:fillRect/>
          </a:stretch>
        </p:blipFill>
        <p:spPr>
          <a:xfrm>
            <a:off x="4796155" y="3714115"/>
            <a:ext cx="6381750" cy="2590800"/>
          </a:xfrm>
          <a:prstGeom prst="rect">
            <a:avLst/>
          </a:prstGeom>
        </p:spPr>
      </p:pic>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pic>
        <p:nvPicPr>
          <p:cNvPr id="4" name="内容占位符 3"/>
          <p:cNvPicPr>
            <a:picLocks noChangeAspect="1"/>
          </p:cNvPicPr>
          <p:nvPr>
            <p:ph idx="1"/>
          </p:nvPr>
        </p:nvPicPr>
        <p:blipFill>
          <a:blip r:embed="rId1"/>
          <a:stretch>
            <a:fillRect/>
          </a:stretch>
        </p:blipFill>
        <p:spPr>
          <a:xfrm>
            <a:off x="1208405" y="1691005"/>
            <a:ext cx="9124950" cy="1352550"/>
          </a:xfrm>
          <a:prstGeom prst="rect">
            <a:avLst/>
          </a:prstGeom>
        </p:spPr>
      </p:pic>
      <p:pic>
        <p:nvPicPr>
          <p:cNvPr id="6" name="图片 5"/>
          <p:cNvPicPr>
            <a:picLocks noChangeAspect="1"/>
          </p:cNvPicPr>
          <p:nvPr/>
        </p:nvPicPr>
        <p:blipFill>
          <a:blip r:embed="rId2"/>
          <a:stretch>
            <a:fillRect/>
          </a:stretch>
        </p:blipFill>
        <p:spPr>
          <a:xfrm>
            <a:off x="1727835" y="3275965"/>
            <a:ext cx="8086725" cy="2733675"/>
          </a:xfrm>
          <a:prstGeom prst="rect">
            <a:avLst/>
          </a:prstGeom>
        </p:spPr>
      </p:pic>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sp>
        <p:nvSpPr>
          <p:cNvPr id="3" name="内容占位符 2"/>
          <p:cNvSpPr/>
          <p:nvPr>
            <p:ph idx="1"/>
          </p:nvPr>
        </p:nvSpPr>
        <p:spPr/>
        <p:txBody>
          <a:bodyPr/>
          <a:p>
            <a:r>
              <a:rPr lang="zh-CN" altLang="en-US">
                <a:solidFill>
                  <a:srgbClr val="FF0000"/>
                </a:solidFill>
              </a:rPr>
              <a:t>递减语句</a:t>
            </a:r>
            <a:r>
              <a:rPr lang="zh-CN" altLang="en-US"/>
              <a:t>：</a:t>
            </a:r>
            <a:r>
              <a:rPr lang="en-US" altLang="zh-CN">
                <a:solidFill>
                  <a:srgbClr val="FF0000"/>
                </a:solidFill>
              </a:rPr>
              <a:t>decr(X)</a:t>
            </a:r>
            <a:r>
              <a:rPr lang="zh-CN" altLang="en-US">
                <a:solidFill>
                  <a:srgbClr val="FF0000"/>
                </a:solidFill>
              </a:rPr>
              <a:t>语句的图灵机</a:t>
            </a:r>
            <a:r>
              <a:rPr lang="zh-CN" altLang="en-US"/>
              <a:t>，控制器有三个状态，</a:t>
            </a:r>
            <a:r>
              <a:rPr lang="en-US" altLang="zh-CN"/>
              <a:t>S1</a:t>
            </a:r>
            <a:r>
              <a:rPr lang="zh-CN" altLang="en-US"/>
              <a:t>、</a:t>
            </a:r>
            <a:r>
              <a:rPr lang="en-US" altLang="zh-CN"/>
              <a:t>S2</a:t>
            </a:r>
            <a:r>
              <a:rPr lang="zh-CN" altLang="en-US"/>
              <a:t>、</a:t>
            </a:r>
            <a:r>
              <a:rPr lang="en-US" altLang="zh-CN"/>
              <a:t>S3</a:t>
            </a:r>
            <a:r>
              <a:rPr lang="zh-CN" altLang="en-US"/>
              <a:t>，</a:t>
            </a:r>
            <a:r>
              <a:rPr lang="en-US" altLang="zh-CN"/>
              <a:t>S1:</a:t>
            </a:r>
            <a:r>
              <a:rPr lang="zh-CN" altLang="en-US"/>
              <a:t>开始状态，</a:t>
            </a:r>
            <a:r>
              <a:rPr lang="en-US" altLang="zh-CN"/>
              <a:t>S2</a:t>
            </a:r>
            <a:r>
              <a:rPr lang="zh-CN" altLang="en-US"/>
              <a:t>：</a:t>
            </a:r>
            <a:r>
              <a:rPr lang="zh-CN" altLang="en-US">
                <a:solidFill>
                  <a:srgbClr val="FF0000"/>
                </a:solidFill>
              </a:rPr>
              <a:t>检查语句</a:t>
            </a:r>
            <a:r>
              <a:rPr lang="zh-CN" altLang="en-US"/>
              <a:t>，检查当前符号是</a:t>
            </a:r>
            <a:r>
              <a:rPr lang="en-US" altLang="zh-CN"/>
              <a:t>1</a:t>
            </a:r>
            <a:r>
              <a:rPr lang="zh-CN" altLang="en-US"/>
              <a:t>还是</a:t>
            </a:r>
            <a:r>
              <a:rPr lang="en-US" altLang="zh-CN"/>
              <a:t>b</a:t>
            </a:r>
            <a:r>
              <a:rPr lang="zh-CN" altLang="en-US"/>
              <a:t>，如果是</a:t>
            </a:r>
            <a:r>
              <a:rPr lang="en-US" altLang="zh-CN"/>
              <a:t>b</a:t>
            </a:r>
            <a:r>
              <a:rPr lang="zh-CN" altLang="en-US"/>
              <a:t>，语句进入停机状态，如果下一个符号是</a:t>
            </a:r>
            <a:r>
              <a:rPr lang="en-US" altLang="zh-CN"/>
              <a:t>1</a:t>
            </a:r>
            <a:r>
              <a:rPr lang="zh-CN" altLang="en-US"/>
              <a:t>，第二条语句把它改写成</a:t>
            </a:r>
            <a:r>
              <a:rPr lang="en-US" altLang="zh-CN"/>
              <a:t>b</a:t>
            </a:r>
            <a:r>
              <a:rPr lang="zh-CN" altLang="en-US"/>
              <a:t>，然后进入停机状态，</a:t>
            </a:r>
            <a:r>
              <a:rPr lang="en-US" altLang="zh-CN"/>
              <a:t>S3</a:t>
            </a:r>
            <a:r>
              <a:rPr lang="zh-CN" altLang="en-US"/>
              <a:t>：停机状态</a:t>
            </a:r>
            <a:endParaRPr lang="zh-CN" altLang="en-US"/>
          </a:p>
        </p:txBody>
      </p:sp>
      <p:pic>
        <p:nvPicPr>
          <p:cNvPr id="5" name="图片 4"/>
          <p:cNvPicPr>
            <a:picLocks noChangeAspect="1"/>
          </p:cNvPicPr>
          <p:nvPr/>
        </p:nvPicPr>
        <p:blipFill>
          <a:blip r:embed="rId1"/>
          <a:stretch>
            <a:fillRect/>
          </a:stretch>
        </p:blipFill>
        <p:spPr>
          <a:xfrm>
            <a:off x="1875155" y="3747135"/>
            <a:ext cx="7820025" cy="2581275"/>
          </a:xfrm>
          <a:prstGeom prst="rect">
            <a:avLst/>
          </a:prstGeom>
        </p:spPr>
      </p:pic>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pic>
        <p:nvPicPr>
          <p:cNvPr id="4" name="内容占位符 3"/>
          <p:cNvPicPr>
            <a:picLocks noChangeAspect="1"/>
          </p:cNvPicPr>
          <p:nvPr>
            <p:ph idx="1"/>
          </p:nvPr>
        </p:nvPicPr>
        <p:blipFill>
          <a:blip r:embed="rId1"/>
          <a:stretch>
            <a:fillRect/>
          </a:stretch>
        </p:blipFill>
        <p:spPr>
          <a:xfrm>
            <a:off x="1061720" y="1852930"/>
            <a:ext cx="10067925" cy="4295775"/>
          </a:xfrm>
          <a:prstGeom prst="rect">
            <a:avLst/>
          </a:prstGeom>
        </p:spPr>
      </p:pic>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sp>
        <p:nvSpPr>
          <p:cNvPr id="3" name="内容占位符 2"/>
          <p:cNvSpPr/>
          <p:nvPr>
            <p:ph idx="1"/>
          </p:nvPr>
        </p:nvSpPr>
        <p:spPr/>
        <p:txBody>
          <a:bodyPr/>
          <a:p>
            <a:r>
              <a:rPr lang="zh-CN" altLang="en-US">
                <a:solidFill>
                  <a:srgbClr val="FF0000"/>
                </a:solidFill>
              </a:rPr>
              <a:t>循环语句</a:t>
            </a:r>
            <a:r>
              <a:rPr lang="zh-CN" altLang="en-US"/>
              <a:t>：为了模拟循环，假定</a:t>
            </a:r>
            <a:r>
              <a:rPr lang="en-US" altLang="zh-CN"/>
              <a:t>X</a:t>
            </a:r>
            <a:r>
              <a:rPr lang="zh-CN" altLang="en-US"/>
              <a:t>和循环体处理的数据存储在磁带上，中间以单个空白符号相隔</a:t>
            </a:r>
            <a:endParaRPr lang="zh-CN" altLang="en-US"/>
          </a:p>
          <a:p>
            <a:r>
              <a:rPr lang="zh-CN" altLang="en-US"/>
              <a:t>三个状态</a:t>
            </a:r>
            <a:r>
              <a:rPr lang="en-US" altLang="zh-CN"/>
              <a:t>S1</a:t>
            </a:r>
            <a:r>
              <a:rPr lang="zh-CN" altLang="en-US"/>
              <a:t>、</a:t>
            </a:r>
            <a:r>
              <a:rPr lang="en-US" altLang="zh-CN"/>
              <a:t>S2</a:t>
            </a:r>
            <a:r>
              <a:rPr lang="zh-CN" altLang="en-US"/>
              <a:t>和</a:t>
            </a:r>
            <a:r>
              <a:rPr lang="en-US" altLang="zh-CN"/>
              <a:t>S3</a:t>
            </a:r>
            <a:r>
              <a:rPr lang="zh-CN" altLang="en-US"/>
              <a:t>控制循环，通判断</a:t>
            </a:r>
            <a:r>
              <a:rPr lang="en-US" altLang="zh-CN"/>
              <a:t>X</a:t>
            </a:r>
            <a:r>
              <a:rPr lang="zh-CN" altLang="en-US"/>
              <a:t>的值，如果</a:t>
            </a:r>
            <a:r>
              <a:rPr lang="en-US" altLang="zh-CN">
                <a:solidFill>
                  <a:srgbClr val="FF0000"/>
                </a:solidFill>
              </a:rPr>
              <a:t>X=0</a:t>
            </a:r>
            <a:r>
              <a:rPr lang="zh-CN" altLang="en-US"/>
              <a:t>，退出循环</a:t>
            </a:r>
            <a:endParaRPr lang="zh-CN" altLang="en-US"/>
          </a:p>
          <a:p>
            <a:pPr lvl="1"/>
            <a:r>
              <a:rPr lang="zh-CN" altLang="en-US">
                <a:solidFill>
                  <a:srgbClr val="FF0000"/>
                </a:solidFill>
              </a:rPr>
              <a:t>状态</a:t>
            </a:r>
            <a:r>
              <a:rPr lang="en-US" altLang="zh-CN">
                <a:solidFill>
                  <a:srgbClr val="FF0000"/>
                </a:solidFill>
              </a:rPr>
              <a:t>M</a:t>
            </a:r>
            <a:r>
              <a:rPr lang="en-US" altLang="zh-CN" sz="2000">
                <a:solidFill>
                  <a:srgbClr val="FF0000"/>
                </a:solidFill>
              </a:rPr>
              <a:t>R</a:t>
            </a:r>
            <a:r>
              <a:rPr lang="zh-CN" altLang="en-US"/>
              <a:t>：把读写头移过在每次重复中在处理数据开始时定义了数据开始位置的空白符号</a:t>
            </a:r>
            <a:endParaRPr lang="zh-CN" altLang="en-US"/>
          </a:p>
          <a:p>
            <a:pPr lvl="1"/>
            <a:r>
              <a:rPr lang="zh-CN" altLang="en-US">
                <a:solidFill>
                  <a:srgbClr val="FF0000"/>
                </a:solidFill>
              </a:rPr>
              <a:t>状态</a:t>
            </a:r>
            <a:r>
              <a:rPr lang="en-US" altLang="zh-CN">
                <a:solidFill>
                  <a:srgbClr val="FF0000"/>
                </a:solidFill>
              </a:rPr>
              <a:t>M</a:t>
            </a:r>
            <a:r>
              <a:rPr lang="en-US" altLang="zh-CN" sz="2000">
                <a:solidFill>
                  <a:srgbClr val="FF0000"/>
                </a:solidFill>
              </a:rPr>
              <a:t>L</a:t>
            </a:r>
            <a:r>
              <a:rPr lang="zh-CN" altLang="en-US"/>
              <a:t>：</a:t>
            </a:r>
            <a:r>
              <a:rPr lang="zh-CN" altLang="en-US">
                <a:sym typeface="+mn-ea"/>
              </a:rPr>
              <a:t>把读写头移过在每次重复中在处理数据结束时定义了</a:t>
            </a:r>
            <a:r>
              <a:rPr lang="en-US" altLang="zh-CN">
                <a:sym typeface="+mn-ea"/>
              </a:rPr>
              <a:t>X</a:t>
            </a:r>
            <a:r>
              <a:rPr lang="zh-CN" altLang="en-US">
                <a:sym typeface="+mn-ea"/>
              </a:rPr>
              <a:t>的开始位置的空白符号</a:t>
            </a:r>
            <a:endParaRPr lang="zh-CN" altLang="en-US">
              <a:sym typeface="+mn-ea"/>
            </a:endParaRPr>
          </a:p>
          <a:p>
            <a:pPr lvl="1"/>
            <a:r>
              <a:rPr lang="zh-CN" altLang="en-US">
                <a:solidFill>
                  <a:srgbClr val="FF0000"/>
                </a:solidFill>
              </a:rPr>
              <a:t>状态</a:t>
            </a:r>
            <a:r>
              <a:rPr lang="en-US" altLang="zh-CN">
                <a:solidFill>
                  <a:srgbClr val="FF0000"/>
                </a:solidFill>
              </a:rPr>
              <a:t>B</a:t>
            </a:r>
            <a:r>
              <a:rPr lang="en-US" altLang="zh-CN" sz="2000">
                <a:solidFill>
                  <a:srgbClr val="FF0000"/>
                </a:solidFill>
              </a:rPr>
              <a:t>S</a:t>
            </a:r>
            <a:r>
              <a:rPr lang="zh-CN" altLang="en-US"/>
              <a:t>：定义了循环体的开始状态</a:t>
            </a:r>
            <a:endParaRPr lang="zh-CN" altLang="en-US"/>
          </a:p>
          <a:p>
            <a:pPr lvl="1"/>
            <a:r>
              <a:rPr lang="zh-CN" altLang="en-US">
                <a:solidFill>
                  <a:srgbClr val="FF0000"/>
                </a:solidFill>
              </a:rPr>
              <a:t>状态</a:t>
            </a:r>
            <a:r>
              <a:rPr lang="en-US" altLang="zh-CN">
                <a:solidFill>
                  <a:srgbClr val="FF0000"/>
                </a:solidFill>
              </a:rPr>
              <a:t>B</a:t>
            </a:r>
            <a:r>
              <a:rPr lang="en-US" altLang="zh-CN" sz="2000">
                <a:solidFill>
                  <a:srgbClr val="FF0000"/>
                </a:solidFill>
              </a:rPr>
              <a:t>H</a:t>
            </a:r>
            <a:r>
              <a:rPr lang="zh-CN" altLang="en-US"/>
              <a:t>：定义了循环体的停机状态</a:t>
            </a:r>
            <a:endParaRPr lang="zh-CN" altLang="en-US"/>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pic>
        <p:nvPicPr>
          <p:cNvPr id="4" name="内容占位符 3"/>
          <p:cNvPicPr>
            <a:picLocks noChangeAspect="1"/>
          </p:cNvPicPr>
          <p:nvPr>
            <p:ph idx="1"/>
          </p:nvPr>
        </p:nvPicPr>
        <p:blipFill>
          <a:blip r:embed="rId1"/>
          <a:stretch>
            <a:fillRect/>
          </a:stretch>
        </p:blipFill>
        <p:spPr>
          <a:xfrm>
            <a:off x="298450" y="2351405"/>
            <a:ext cx="5581650" cy="2876550"/>
          </a:xfrm>
          <a:prstGeom prst="rect">
            <a:avLst/>
          </a:prstGeom>
        </p:spPr>
      </p:pic>
      <p:pic>
        <p:nvPicPr>
          <p:cNvPr id="5" name="图片 4"/>
          <p:cNvPicPr>
            <a:picLocks noChangeAspect="1"/>
          </p:cNvPicPr>
          <p:nvPr/>
        </p:nvPicPr>
        <p:blipFill>
          <a:blip r:embed="rId2"/>
          <a:stretch>
            <a:fillRect/>
          </a:stretch>
        </p:blipFill>
        <p:spPr>
          <a:xfrm>
            <a:off x="5979160" y="2418080"/>
            <a:ext cx="6096000" cy="2809875"/>
          </a:xfrm>
          <a:prstGeom prst="rect">
            <a:avLst/>
          </a:prstGeom>
        </p:spPr>
      </p:pic>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图灵机</a:t>
            </a:r>
            <a:endParaRPr lang="zh-CN" altLang="en-US"/>
          </a:p>
        </p:txBody>
      </p:sp>
      <p:pic>
        <p:nvPicPr>
          <p:cNvPr id="6" name="内容占位符 5"/>
          <p:cNvPicPr>
            <a:picLocks noChangeAspect="1"/>
          </p:cNvPicPr>
          <p:nvPr>
            <p:ph idx="1"/>
          </p:nvPr>
        </p:nvPicPr>
        <p:blipFill>
          <a:blip r:embed="rId1"/>
          <a:stretch>
            <a:fillRect/>
          </a:stretch>
        </p:blipFill>
        <p:spPr>
          <a:xfrm>
            <a:off x="1812290" y="1825625"/>
            <a:ext cx="8566150" cy="4351655"/>
          </a:xfrm>
          <a:prstGeom prst="rect">
            <a:avLst/>
          </a:prstGeom>
        </p:spPr>
      </p:pic>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ltLang="en-US">
                <a:sym typeface="+mn-ea"/>
              </a:rPr>
              <a:t>邱奇</a:t>
            </a:r>
            <a:r>
              <a:rPr lang="en-US" altLang="zh-CN">
                <a:sym typeface="+mn-ea"/>
              </a:rPr>
              <a:t>-</a:t>
            </a:r>
            <a:r>
              <a:rPr lang="zh-CN">
                <a:sym typeface="+mn-ea"/>
              </a:rPr>
              <a:t>图灵论题</a:t>
            </a:r>
            <a:endParaRPr lang="zh-CN" altLang="en-US"/>
          </a:p>
        </p:txBody>
      </p:sp>
      <p:sp>
        <p:nvSpPr>
          <p:cNvPr id="3" name="内容占位符 2"/>
          <p:cNvSpPr/>
          <p:nvPr>
            <p:ph idx="1"/>
          </p:nvPr>
        </p:nvSpPr>
        <p:spPr/>
        <p:txBody>
          <a:bodyPr/>
          <a:p>
            <a:r>
              <a:rPr lang="zh-CN" altLang="en-US"/>
              <a:t>邱奇</a:t>
            </a:r>
            <a:r>
              <a:rPr lang="en-US" altLang="zh-CN"/>
              <a:t>-</a:t>
            </a:r>
            <a:r>
              <a:rPr lang="zh-CN" altLang="en-US"/>
              <a:t>图灵论题：如果存在一个能完成一个符号操纵任务的算法，那么也存在一台完成这个任务的图灵机</a:t>
            </a:r>
            <a:endParaRPr lang="zh-CN" altLang="en-US"/>
          </a:p>
          <a:p>
            <a:endParaRPr lang="zh-CN" altLang="en-US"/>
          </a:p>
          <a:p>
            <a:r>
              <a:rPr lang="zh-CN" altLang="en-US"/>
              <a:t>这是论题不是定理</a:t>
            </a:r>
            <a:endParaRPr lang="zh-CN" altLang="en-US"/>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歌德尔数</a:t>
            </a:r>
            <a:endParaRPr lang="zh-CN"/>
          </a:p>
        </p:txBody>
      </p:sp>
      <p:sp>
        <p:nvSpPr>
          <p:cNvPr id="3" name="内容占位符 2"/>
          <p:cNvSpPr/>
          <p:nvPr>
            <p:ph idx="1"/>
          </p:nvPr>
        </p:nvSpPr>
        <p:spPr/>
        <p:txBody>
          <a:bodyPr/>
          <a:p>
            <a:r>
              <a:rPr lang="zh-CN"/>
              <a:t>在计算机科学理论中，一个无符号数能被分配给任何用特定语言编写的程序，通常称为</a:t>
            </a:r>
            <a:r>
              <a:rPr lang="zh-CN">
                <a:solidFill>
                  <a:srgbClr val="FF0000"/>
                </a:solidFill>
              </a:rPr>
              <a:t>歌德尔数</a:t>
            </a:r>
            <a:endParaRPr lang="zh-CN"/>
          </a:p>
          <a:p>
            <a:endParaRPr lang="zh-CN"/>
          </a:p>
          <a:p>
            <a:endParaRPr lang="zh-CN"/>
          </a:p>
        </p:txBody>
      </p:sp>
      <p:pic>
        <p:nvPicPr>
          <p:cNvPr id="4" name="图片 3"/>
          <p:cNvPicPr>
            <a:picLocks noChangeAspect="1"/>
          </p:cNvPicPr>
          <p:nvPr/>
        </p:nvPicPr>
        <p:blipFill>
          <a:blip r:embed="rId1"/>
          <a:stretch>
            <a:fillRect/>
          </a:stretch>
        </p:blipFill>
        <p:spPr>
          <a:xfrm>
            <a:off x="1140460" y="2980055"/>
            <a:ext cx="8839200" cy="261937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325563"/>
          </a:xfrm>
        </p:spPr>
        <p:txBody>
          <a:bodyPr>
            <a:normAutofit/>
          </a:bodyPr>
          <a:p>
            <a:r>
              <a:rPr lang="zh-CN">
                <a:sym typeface="+mn-ea"/>
              </a:rPr>
              <a:t>八进制</a:t>
            </a:r>
            <a:r>
              <a:rPr lang="en-US" altLang="zh-CN">
                <a:sym typeface="+mn-ea"/>
              </a:rPr>
              <a:t>&amp;</a:t>
            </a:r>
            <a:r>
              <a:rPr lang="zh-CN" altLang="en-US">
                <a:sym typeface="+mn-ea"/>
              </a:rPr>
              <a:t>十六</a:t>
            </a:r>
            <a:r>
              <a:rPr lang="zh-CN">
                <a:sym typeface="+mn-ea"/>
              </a:rPr>
              <a:t>进制互转</a:t>
            </a:r>
            <a:endParaRPr lang="en-US" altLang="zh-CN">
              <a:sym typeface="+mn-ea"/>
            </a:endParaRPr>
          </a:p>
        </p:txBody>
      </p:sp>
      <p:sp>
        <p:nvSpPr>
          <p:cNvPr id="3" name="内容占位符 2"/>
          <p:cNvSpPr/>
          <p:nvPr>
            <p:ph idx="1"/>
          </p:nvPr>
        </p:nvSpPr>
        <p:spPr/>
        <p:txBody>
          <a:bodyPr/>
          <a:p>
            <a:pPr marL="0" indent="0">
              <a:buNone/>
            </a:pPr>
            <a:r>
              <a:rPr lang="zh-CN" altLang="en-US" sz="1800"/>
              <a:t>八进制转十六进制，可以</a:t>
            </a:r>
            <a:r>
              <a:rPr lang="zh-CN" altLang="en-US" sz="1800">
                <a:solidFill>
                  <a:srgbClr val="FF0000"/>
                </a:solidFill>
              </a:rPr>
              <a:t>先转为二进制</a:t>
            </a:r>
            <a:r>
              <a:rPr lang="zh-CN" altLang="en-US" sz="1800"/>
              <a:t>，再转为十六进制</a:t>
            </a:r>
            <a:endParaRPr lang="zh-CN" altLang="en-US" sz="1800"/>
          </a:p>
          <a:p>
            <a:pPr marL="0" indent="0">
              <a:buNone/>
            </a:pPr>
            <a:endParaRPr lang="zh-CN" altLang="en-US" sz="1800"/>
          </a:p>
          <a:p>
            <a:pPr marL="0" indent="0">
              <a:buNone/>
            </a:pPr>
            <a:r>
              <a:rPr lang="zh-CN" altLang="en-US" sz="1800"/>
              <a:t>十六进制转八进制，可以</a:t>
            </a:r>
            <a:r>
              <a:rPr lang="zh-CN" altLang="en-US" sz="1800">
                <a:solidFill>
                  <a:srgbClr val="FF0000"/>
                </a:solidFill>
              </a:rPr>
              <a:t>先转为二进制</a:t>
            </a:r>
            <a:r>
              <a:rPr lang="zh-CN" altLang="en-US" sz="1800"/>
              <a:t>，再转为八进制</a:t>
            </a:r>
            <a:endParaRPr lang="zh-CN" altLang="en-US" sz="1800"/>
          </a:p>
        </p:txBody>
      </p:sp>
      <p:pic>
        <p:nvPicPr>
          <p:cNvPr id="4" name="图片 3"/>
          <p:cNvPicPr>
            <a:picLocks noChangeAspect="1"/>
          </p:cNvPicPr>
          <p:nvPr/>
        </p:nvPicPr>
        <p:blipFill>
          <a:blip r:embed="rId1"/>
          <a:stretch>
            <a:fillRect/>
          </a:stretch>
        </p:blipFill>
        <p:spPr>
          <a:xfrm>
            <a:off x="3567430" y="3251835"/>
            <a:ext cx="5744845" cy="2816225"/>
          </a:xfrm>
          <a:prstGeom prst="rect">
            <a:avLst/>
          </a:prstGeom>
        </p:spPr>
      </p:pic>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歌德尔数</a:t>
            </a:r>
            <a:endParaRPr lang="zh-CN"/>
          </a:p>
        </p:txBody>
      </p:sp>
      <p:sp>
        <p:nvSpPr>
          <p:cNvPr id="3" name="内容占位符 2"/>
          <p:cNvSpPr/>
          <p:nvPr>
            <p:ph idx="1"/>
          </p:nvPr>
        </p:nvSpPr>
        <p:spPr/>
        <p:txBody>
          <a:bodyPr/>
          <a:p>
            <a:endParaRPr lang="zh-CN"/>
          </a:p>
          <a:p>
            <a:endParaRPr lang="zh-CN"/>
          </a:p>
        </p:txBody>
      </p:sp>
      <p:pic>
        <p:nvPicPr>
          <p:cNvPr id="5" name="图片 4"/>
          <p:cNvPicPr>
            <a:picLocks noChangeAspect="1"/>
          </p:cNvPicPr>
          <p:nvPr/>
        </p:nvPicPr>
        <p:blipFill>
          <a:blip r:embed="rId1"/>
          <a:stretch>
            <a:fillRect/>
          </a:stretch>
        </p:blipFill>
        <p:spPr>
          <a:xfrm>
            <a:off x="1452245" y="1958340"/>
            <a:ext cx="9286875" cy="3562350"/>
          </a:xfrm>
          <a:prstGeom prst="rect">
            <a:avLst/>
          </a:prstGeom>
        </p:spPr>
      </p:pic>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歌德尔数</a:t>
            </a:r>
            <a:endParaRPr lang="zh-CN"/>
          </a:p>
        </p:txBody>
      </p:sp>
      <p:sp>
        <p:nvSpPr>
          <p:cNvPr id="3" name="内容占位符 2"/>
          <p:cNvSpPr/>
          <p:nvPr>
            <p:ph idx="1"/>
          </p:nvPr>
        </p:nvSpPr>
        <p:spPr/>
        <p:txBody>
          <a:bodyPr/>
          <a:p>
            <a:endParaRPr lang="zh-CN"/>
          </a:p>
          <a:p>
            <a:endParaRPr lang="zh-CN"/>
          </a:p>
        </p:txBody>
      </p:sp>
      <p:pic>
        <p:nvPicPr>
          <p:cNvPr id="4" name="图片 3"/>
          <p:cNvPicPr>
            <a:picLocks noChangeAspect="1"/>
          </p:cNvPicPr>
          <p:nvPr/>
        </p:nvPicPr>
        <p:blipFill>
          <a:blip r:embed="rId1"/>
          <a:stretch>
            <a:fillRect/>
          </a:stretch>
        </p:blipFill>
        <p:spPr>
          <a:xfrm>
            <a:off x="1595120" y="2033270"/>
            <a:ext cx="9001125" cy="2790825"/>
          </a:xfrm>
          <a:prstGeom prst="rect">
            <a:avLst/>
          </a:prstGeom>
        </p:spPr>
      </p:pic>
      <p:pic>
        <p:nvPicPr>
          <p:cNvPr id="6" name="图片 5"/>
          <p:cNvPicPr>
            <a:picLocks noChangeAspect="1"/>
          </p:cNvPicPr>
          <p:nvPr/>
        </p:nvPicPr>
        <p:blipFill>
          <a:blip r:embed="rId2"/>
          <a:stretch>
            <a:fillRect/>
          </a:stretch>
        </p:blipFill>
        <p:spPr>
          <a:xfrm>
            <a:off x="2263140" y="4824095"/>
            <a:ext cx="3714750" cy="314325"/>
          </a:xfrm>
          <a:prstGeom prst="rect">
            <a:avLst/>
          </a:prstGeom>
        </p:spPr>
      </p:pic>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歌德尔数</a:t>
            </a:r>
            <a:endParaRPr lang="zh-CN"/>
          </a:p>
        </p:txBody>
      </p:sp>
      <p:sp>
        <p:nvSpPr>
          <p:cNvPr id="3" name="内容占位符 2"/>
          <p:cNvSpPr/>
          <p:nvPr>
            <p:ph idx="1"/>
          </p:nvPr>
        </p:nvSpPr>
        <p:spPr/>
        <p:txBody>
          <a:bodyPr/>
          <a:p>
            <a:endParaRPr lang="zh-CN"/>
          </a:p>
          <a:p>
            <a:endParaRPr lang="zh-CN"/>
          </a:p>
        </p:txBody>
      </p:sp>
      <p:pic>
        <p:nvPicPr>
          <p:cNvPr id="5" name="图片 4"/>
          <p:cNvPicPr>
            <a:picLocks noChangeAspect="1"/>
          </p:cNvPicPr>
          <p:nvPr/>
        </p:nvPicPr>
        <p:blipFill>
          <a:blip r:embed="rId1"/>
          <a:stretch>
            <a:fillRect/>
          </a:stretch>
        </p:blipFill>
        <p:spPr>
          <a:xfrm>
            <a:off x="1733550" y="1581150"/>
            <a:ext cx="8724900" cy="3695700"/>
          </a:xfrm>
          <a:prstGeom prst="rect">
            <a:avLst/>
          </a:prstGeom>
        </p:spPr>
      </p:pic>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停机问题</a:t>
            </a:r>
            <a:endParaRPr lang="zh-CN"/>
          </a:p>
        </p:txBody>
      </p:sp>
      <p:sp>
        <p:nvSpPr>
          <p:cNvPr id="3" name="内容占位符 2"/>
          <p:cNvSpPr/>
          <p:nvPr>
            <p:ph idx="1"/>
          </p:nvPr>
        </p:nvSpPr>
        <p:spPr>
          <a:xfrm>
            <a:off x="838200" y="1825625"/>
            <a:ext cx="10515600" cy="4351338"/>
          </a:xfrm>
        </p:spPr>
        <p:txBody>
          <a:bodyPr/>
          <a:p>
            <a:r>
              <a:rPr lang="zh-CN"/>
              <a:t>一个典型的编程问题</a:t>
            </a:r>
            <a:endParaRPr lang="zh-CN"/>
          </a:p>
          <a:p>
            <a:pPr marL="457200" lvl="1" indent="0">
              <a:buNone/>
            </a:pPr>
            <a:r>
              <a:rPr lang="zh-CN"/>
              <a:t>我们能编写一个程序来</a:t>
            </a:r>
            <a:r>
              <a:rPr lang="zh-CN">
                <a:solidFill>
                  <a:srgbClr val="FF0000"/>
                </a:solidFill>
              </a:rPr>
              <a:t>测试</a:t>
            </a:r>
            <a:r>
              <a:rPr lang="zh-CN"/>
              <a:t>任何可以用歌德尔数表示的程序是否会终止？</a:t>
            </a:r>
            <a:endParaRPr lang="zh-CN"/>
          </a:p>
          <a:p>
            <a:pPr marL="457200" lvl="1" indent="0">
              <a:buNone/>
            </a:pPr>
            <a:endParaRPr lang="zh-CN"/>
          </a:p>
          <a:p>
            <a:pPr marL="342900" lvl="1" indent="-342900"/>
            <a:r>
              <a:rPr lang="zh-CN">
                <a:sym typeface="+mn-ea"/>
              </a:rPr>
              <a:t>证明：</a:t>
            </a:r>
            <a:r>
              <a:rPr lang="zh-CN"/>
              <a:t>停机问题是不可解决的</a:t>
            </a:r>
            <a:endParaRPr lang="zh-CN"/>
          </a:p>
          <a:p>
            <a:pPr marL="800100" lvl="2" indent="-342900"/>
            <a:r>
              <a:rPr lang="zh-CN">
                <a:sym typeface="+mn-ea"/>
              </a:rPr>
              <a:t>反证法</a:t>
            </a:r>
            <a:r>
              <a:rPr lang="zh-CN"/>
              <a:t>：假设这样的测试程序存在，然后证明它的存在将产生一个矛盾。</a:t>
            </a:r>
            <a:endParaRPr lang="zh-CN"/>
          </a:p>
          <a:p>
            <a:pPr marL="800100" lvl="2" indent="-342900"/>
            <a:r>
              <a:rPr lang="zh-CN"/>
              <a:t>第一步</a:t>
            </a:r>
            <a:endParaRPr lang="zh-CN"/>
          </a:p>
          <a:p>
            <a:pPr marL="800100" lvl="2" indent="-342900"/>
            <a:endParaRPr lang="zh-CN"/>
          </a:p>
          <a:p>
            <a:pPr marL="457200" lvl="1" indent="0">
              <a:buNone/>
            </a:pPr>
            <a:endParaRPr lang="zh-CN"/>
          </a:p>
        </p:txBody>
      </p:sp>
      <p:pic>
        <p:nvPicPr>
          <p:cNvPr id="4" name="图片 3"/>
          <p:cNvPicPr>
            <a:picLocks noChangeAspect="1"/>
          </p:cNvPicPr>
          <p:nvPr/>
        </p:nvPicPr>
        <p:blipFill>
          <a:blip r:embed="rId1"/>
          <a:stretch>
            <a:fillRect/>
          </a:stretch>
        </p:blipFill>
        <p:spPr>
          <a:xfrm>
            <a:off x="3618230" y="3940810"/>
            <a:ext cx="4419600" cy="2419350"/>
          </a:xfrm>
          <a:prstGeom prst="rect">
            <a:avLst/>
          </a:prstGeom>
        </p:spPr>
      </p:pic>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停机问题</a:t>
            </a:r>
            <a:endParaRPr lang="zh-CN"/>
          </a:p>
        </p:txBody>
      </p:sp>
      <p:sp>
        <p:nvSpPr>
          <p:cNvPr id="3" name="内容占位符 2"/>
          <p:cNvSpPr/>
          <p:nvPr>
            <p:ph idx="1"/>
          </p:nvPr>
        </p:nvSpPr>
        <p:spPr>
          <a:xfrm>
            <a:off x="838200" y="1825625"/>
            <a:ext cx="10515600" cy="4351338"/>
          </a:xfrm>
        </p:spPr>
        <p:txBody>
          <a:bodyPr/>
          <a:p>
            <a:pPr lvl="0"/>
            <a:r>
              <a:rPr lang="zh-CN">
                <a:sym typeface="+mn-ea"/>
              </a:rPr>
              <a:t>证明：</a:t>
            </a:r>
            <a:r>
              <a:rPr lang="zh-CN"/>
              <a:t>停机问题是不可解决的</a:t>
            </a:r>
            <a:endParaRPr lang="zh-CN"/>
          </a:p>
          <a:p>
            <a:pPr marL="800100" lvl="2" indent="-342900"/>
            <a:r>
              <a:rPr lang="zh-CN">
                <a:sym typeface="+mn-ea"/>
              </a:rPr>
              <a:t>反证法</a:t>
            </a:r>
            <a:r>
              <a:rPr lang="zh-CN"/>
              <a:t>：假设这样的测试程序存在，然后证明它的存在将产生一个矛盾。</a:t>
            </a:r>
            <a:endParaRPr lang="zh-CN"/>
          </a:p>
          <a:p>
            <a:pPr marL="800100" lvl="2" indent="-342900"/>
            <a:r>
              <a:rPr lang="zh-CN"/>
              <a:t>第二步</a:t>
            </a:r>
            <a:endParaRPr lang="zh-CN"/>
          </a:p>
          <a:p>
            <a:pPr marL="800100" lvl="2" indent="-342900"/>
            <a:endParaRPr lang="zh-CN"/>
          </a:p>
          <a:p>
            <a:pPr marL="457200" lvl="1" indent="0">
              <a:buNone/>
            </a:pPr>
            <a:endParaRPr lang="zh-CN"/>
          </a:p>
        </p:txBody>
      </p:sp>
      <p:pic>
        <p:nvPicPr>
          <p:cNvPr id="5" name="图片 4"/>
          <p:cNvPicPr>
            <a:picLocks noChangeAspect="1"/>
          </p:cNvPicPr>
          <p:nvPr/>
        </p:nvPicPr>
        <p:blipFill>
          <a:blip r:embed="rId1"/>
          <a:stretch>
            <a:fillRect/>
          </a:stretch>
        </p:blipFill>
        <p:spPr>
          <a:xfrm>
            <a:off x="2238375" y="3271520"/>
            <a:ext cx="7715250" cy="2600325"/>
          </a:xfrm>
          <a:prstGeom prst="rect">
            <a:avLst/>
          </a:prstGeom>
        </p:spPr>
      </p:pic>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停机问题</a:t>
            </a:r>
            <a:endParaRPr lang="zh-CN"/>
          </a:p>
        </p:txBody>
      </p:sp>
      <p:sp>
        <p:nvSpPr>
          <p:cNvPr id="3" name="内容占位符 2"/>
          <p:cNvSpPr/>
          <p:nvPr>
            <p:ph idx="1"/>
          </p:nvPr>
        </p:nvSpPr>
        <p:spPr>
          <a:xfrm>
            <a:off x="838200" y="1825625"/>
            <a:ext cx="10515600" cy="4351338"/>
          </a:xfrm>
        </p:spPr>
        <p:txBody>
          <a:bodyPr/>
          <a:p>
            <a:pPr lvl="0"/>
            <a:r>
              <a:rPr lang="zh-CN">
                <a:sym typeface="+mn-ea"/>
              </a:rPr>
              <a:t>证明：</a:t>
            </a:r>
            <a:r>
              <a:rPr lang="zh-CN"/>
              <a:t>停机问题是不可解决的</a:t>
            </a:r>
            <a:endParaRPr lang="zh-CN"/>
          </a:p>
          <a:p>
            <a:pPr marL="800100" lvl="2" indent="-342900"/>
            <a:r>
              <a:rPr lang="zh-CN">
                <a:sym typeface="+mn-ea"/>
              </a:rPr>
              <a:t>反证法</a:t>
            </a:r>
            <a:r>
              <a:rPr lang="zh-CN"/>
              <a:t>：假设这样的测试程序存在，然后证明它的存在将产生一个矛盾。</a:t>
            </a:r>
            <a:endParaRPr lang="zh-CN"/>
          </a:p>
          <a:p>
            <a:pPr marL="800100" lvl="2" indent="-342900"/>
            <a:r>
              <a:rPr lang="zh-CN"/>
              <a:t>第三步</a:t>
            </a:r>
            <a:endParaRPr lang="zh-CN"/>
          </a:p>
          <a:p>
            <a:pPr marL="800100" lvl="2" indent="-342900"/>
            <a:endParaRPr lang="zh-CN"/>
          </a:p>
          <a:p>
            <a:pPr marL="457200" lvl="1" indent="0">
              <a:buNone/>
            </a:pPr>
            <a:endParaRPr lang="zh-CN"/>
          </a:p>
        </p:txBody>
      </p:sp>
      <p:pic>
        <p:nvPicPr>
          <p:cNvPr id="4" name="图片 3"/>
          <p:cNvPicPr>
            <a:picLocks noChangeAspect="1"/>
          </p:cNvPicPr>
          <p:nvPr/>
        </p:nvPicPr>
        <p:blipFill>
          <a:blip r:embed="rId1"/>
          <a:stretch>
            <a:fillRect/>
          </a:stretch>
        </p:blipFill>
        <p:spPr>
          <a:xfrm>
            <a:off x="2390775" y="2992120"/>
            <a:ext cx="8963025" cy="3638550"/>
          </a:xfrm>
          <a:prstGeom prst="rect">
            <a:avLst/>
          </a:prstGeom>
        </p:spPr>
      </p:pic>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问题的复杂度</a:t>
            </a:r>
            <a:endParaRPr lang="zh-CN"/>
          </a:p>
        </p:txBody>
      </p:sp>
      <p:sp>
        <p:nvSpPr>
          <p:cNvPr id="3" name="内容占位符 2"/>
          <p:cNvSpPr/>
          <p:nvPr>
            <p:ph idx="1"/>
          </p:nvPr>
        </p:nvSpPr>
        <p:spPr>
          <a:xfrm>
            <a:off x="838200" y="1825625"/>
            <a:ext cx="10515600" cy="4351338"/>
          </a:xfrm>
        </p:spPr>
        <p:txBody>
          <a:bodyPr/>
          <a:p>
            <a:pPr marL="800100" lvl="2" indent="-342900"/>
            <a:r>
              <a:rPr lang="zh-CN" sz="2800"/>
              <a:t>在计算机科学领域，一般来说问题可以分为两类</a:t>
            </a:r>
            <a:endParaRPr lang="zh-CN" sz="2800"/>
          </a:p>
          <a:p>
            <a:pPr marL="1371600" lvl="3" indent="-457200"/>
            <a:r>
              <a:rPr lang="zh-CN" sz="2520">
                <a:solidFill>
                  <a:srgbClr val="FF0000"/>
                </a:solidFill>
              </a:rPr>
              <a:t>可解问题</a:t>
            </a:r>
            <a:endParaRPr lang="zh-CN" sz="2520"/>
          </a:p>
          <a:p>
            <a:pPr marL="1828800" lvl="4" indent="-457200"/>
            <a:r>
              <a:rPr lang="zh-CN" sz="2520"/>
              <a:t>多项式问题</a:t>
            </a:r>
            <a:endParaRPr lang="zh-CN" sz="2520"/>
          </a:p>
          <a:p>
            <a:pPr marL="1828800" lvl="4" indent="-457200"/>
            <a:r>
              <a:rPr lang="zh-CN" sz="2520"/>
              <a:t>非多项式问题</a:t>
            </a:r>
            <a:endParaRPr lang="zh-CN" sz="2520"/>
          </a:p>
          <a:p>
            <a:pPr marL="1371600" lvl="3" indent="-457200"/>
            <a:r>
              <a:rPr lang="zh-CN" sz="2520">
                <a:solidFill>
                  <a:srgbClr val="FF0000"/>
                </a:solidFill>
              </a:rPr>
              <a:t>不可解问题</a:t>
            </a:r>
            <a:r>
              <a:rPr lang="zh-CN" sz="2520"/>
              <a:t>：无法用计算机解决的问题无穷无尽，停机问题只是其中一个，要证明一个问题是无法解决的，方法是证明如果它可以解决，那么停机问题也同样可以解决，换句话说，证明一个问题能否解决等同于证明停机问题能否解决</a:t>
            </a:r>
            <a:endParaRPr lang="zh-CN" sz="2520"/>
          </a:p>
          <a:p>
            <a:pPr marL="457200" lvl="1" indent="0">
              <a:buNone/>
            </a:pPr>
            <a:endParaRPr lang="zh-CN" sz="2800"/>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问题的复杂度</a:t>
            </a:r>
            <a:endParaRPr lang="zh-CN"/>
          </a:p>
        </p:txBody>
      </p:sp>
      <p:sp>
        <p:nvSpPr>
          <p:cNvPr id="3" name="内容占位符 2"/>
          <p:cNvSpPr/>
          <p:nvPr>
            <p:ph idx="1"/>
          </p:nvPr>
        </p:nvSpPr>
        <p:spPr>
          <a:xfrm>
            <a:off x="838200" y="1825625"/>
            <a:ext cx="10515600" cy="4351338"/>
          </a:xfrm>
        </p:spPr>
        <p:txBody>
          <a:bodyPr/>
          <a:p>
            <a:pPr lvl="0"/>
            <a:r>
              <a:rPr lang="zh-CN"/>
              <a:t>可解问题：对于可解问题，我们关心计算机需要</a:t>
            </a:r>
            <a:r>
              <a:rPr lang="zh-CN">
                <a:solidFill>
                  <a:srgbClr val="FF0000"/>
                </a:solidFill>
              </a:rPr>
              <a:t>花多长时间</a:t>
            </a:r>
            <a:r>
              <a:rPr lang="zh-CN"/>
              <a:t>去解决一个问题</a:t>
            </a:r>
            <a:endParaRPr lang="zh-CN"/>
          </a:p>
          <a:p>
            <a:pPr lvl="0"/>
            <a:endParaRPr lang="zh-CN"/>
          </a:p>
          <a:p>
            <a:pPr lvl="0"/>
            <a:r>
              <a:rPr lang="zh-CN"/>
              <a:t>可解问题的复杂度：衡量一个可解问题复杂度的一个方法是找出计算机运行该程序要执行的运算数量</a:t>
            </a:r>
            <a:endParaRPr lang="zh-CN"/>
          </a:p>
          <a:p>
            <a:pPr lvl="1"/>
            <a:r>
              <a:rPr lang="zh-CN">
                <a:solidFill>
                  <a:srgbClr val="FF0000"/>
                </a:solidFill>
              </a:rPr>
              <a:t>大</a:t>
            </a:r>
            <a:r>
              <a:rPr lang="en-US" altLang="zh-CN">
                <a:solidFill>
                  <a:srgbClr val="FF0000"/>
                </a:solidFill>
              </a:rPr>
              <a:t>O</a:t>
            </a:r>
            <a:r>
              <a:rPr lang="zh-CN" altLang="en-US">
                <a:solidFill>
                  <a:srgbClr val="FF0000"/>
                </a:solidFill>
              </a:rPr>
              <a:t>表示法</a:t>
            </a:r>
            <a:r>
              <a:rPr lang="zh-CN" altLang="en-US"/>
              <a:t>：相对于计算机速度，我们关心的是程序总体的数量级而不是精确的数字，在该表示法中，运算数量表示为输入量的函数，如符号</a:t>
            </a:r>
            <a:r>
              <a:rPr lang="en-US" altLang="zh-CN">
                <a:solidFill>
                  <a:srgbClr val="FF0000"/>
                </a:solidFill>
              </a:rPr>
              <a:t>O(n)</a:t>
            </a:r>
            <a:r>
              <a:rPr lang="zh-CN" altLang="en-US"/>
              <a:t>表示有</a:t>
            </a:r>
            <a:r>
              <a:rPr lang="en-US" altLang="zh-CN"/>
              <a:t>n</a:t>
            </a:r>
            <a:r>
              <a:rPr lang="zh-CN" altLang="en-US"/>
              <a:t>个输入，执行</a:t>
            </a:r>
            <a:r>
              <a:rPr lang="en-US" altLang="zh-CN"/>
              <a:t>n</a:t>
            </a:r>
            <a:r>
              <a:rPr lang="zh-CN" altLang="en-US"/>
              <a:t>次运算，符号</a:t>
            </a:r>
            <a:r>
              <a:rPr lang="en-US" altLang="zh-CN"/>
              <a:t>O(n</a:t>
            </a:r>
            <a:r>
              <a:rPr lang="zh-CN" altLang="en-US"/>
              <a:t>的</a:t>
            </a:r>
            <a:r>
              <a:rPr lang="en-US" altLang="zh-CN"/>
              <a:t>2</a:t>
            </a:r>
            <a:r>
              <a:rPr lang="zh-CN" altLang="en-US"/>
              <a:t>次方</a:t>
            </a:r>
            <a:r>
              <a:rPr lang="en-US" altLang="zh-CN"/>
              <a:t>)</a:t>
            </a:r>
            <a:r>
              <a:rPr lang="zh-CN" altLang="en-US"/>
              <a:t>表示有</a:t>
            </a:r>
            <a:r>
              <a:rPr lang="en-US" altLang="zh-CN"/>
              <a:t>n</a:t>
            </a:r>
            <a:r>
              <a:rPr lang="zh-CN" altLang="en-US"/>
              <a:t>个输入，执行</a:t>
            </a:r>
            <a:r>
              <a:rPr lang="en-US" altLang="zh-CN"/>
              <a:t>n</a:t>
            </a:r>
            <a:r>
              <a:rPr lang="zh-CN" altLang="en-US"/>
              <a:t>的</a:t>
            </a:r>
            <a:r>
              <a:rPr lang="en-US" altLang="zh-CN"/>
              <a:t>2</a:t>
            </a:r>
            <a:r>
              <a:rPr lang="zh-CN" altLang="en-US"/>
              <a:t>次方运算</a:t>
            </a:r>
            <a:endParaRPr lang="zh-CN" altLang="en-US"/>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问题的复杂度</a:t>
            </a:r>
            <a:endParaRPr lang="zh-CN"/>
          </a:p>
        </p:txBody>
      </p:sp>
      <p:pic>
        <p:nvPicPr>
          <p:cNvPr id="4" name="内容占位符 3"/>
          <p:cNvPicPr>
            <a:picLocks noChangeAspect="1"/>
          </p:cNvPicPr>
          <p:nvPr>
            <p:ph idx="1"/>
          </p:nvPr>
        </p:nvPicPr>
        <p:blipFill>
          <a:blip r:embed="rId1"/>
          <a:stretch>
            <a:fillRect/>
          </a:stretch>
        </p:blipFill>
        <p:spPr>
          <a:xfrm>
            <a:off x="838200" y="2569845"/>
            <a:ext cx="10515600" cy="2861945"/>
          </a:xfrm>
          <a:prstGeom prst="rect">
            <a:avLst/>
          </a:prstGeom>
        </p:spPr>
      </p:pic>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sym typeface="+mn-ea"/>
              </a:rPr>
              <a:t>计算理论</a:t>
            </a:r>
            <a:r>
              <a:rPr lang="en-US" altLang="zh-CN">
                <a:sym typeface="+mn-ea"/>
              </a:rPr>
              <a:t>——</a:t>
            </a:r>
            <a:r>
              <a:rPr lang="zh-CN">
                <a:sym typeface="+mn-ea"/>
              </a:rPr>
              <a:t>问题的复杂度</a:t>
            </a:r>
            <a:endParaRPr lang="zh-CN"/>
          </a:p>
        </p:txBody>
      </p:sp>
      <p:pic>
        <p:nvPicPr>
          <p:cNvPr id="5" name="内容占位符 4"/>
          <p:cNvPicPr>
            <a:picLocks noChangeAspect="1"/>
          </p:cNvPicPr>
          <p:nvPr>
            <p:ph idx="1"/>
          </p:nvPr>
        </p:nvPicPr>
        <p:blipFill>
          <a:blip r:embed="rId1"/>
          <a:stretch>
            <a:fillRect/>
          </a:stretch>
        </p:blipFill>
        <p:spPr>
          <a:xfrm>
            <a:off x="838200" y="1691005"/>
            <a:ext cx="10448925" cy="1543050"/>
          </a:xfrm>
          <a:prstGeom prst="rect">
            <a:avLst/>
          </a:prstGeom>
        </p:spPr>
      </p:pic>
      <p:pic>
        <p:nvPicPr>
          <p:cNvPr id="6" name="图片 5"/>
          <p:cNvPicPr>
            <a:picLocks noChangeAspect="1"/>
          </p:cNvPicPr>
          <p:nvPr/>
        </p:nvPicPr>
        <p:blipFill>
          <a:blip r:embed="rId2"/>
          <a:stretch>
            <a:fillRect/>
          </a:stretch>
        </p:blipFill>
        <p:spPr>
          <a:xfrm>
            <a:off x="981075" y="3535045"/>
            <a:ext cx="10163175" cy="18478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3</a:t>
            </a:r>
            <a:r>
              <a:rPr lang="zh-CN" altLang="en-US"/>
              <a:t>章 数据存储</a:t>
            </a:r>
            <a:endParaRPr lang="zh-CN" altLang="en-US"/>
          </a:p>
        </p:txBody>
      </p:sp>
      <p:sp>
        <p:nvSpPr>
          <p:cNvPr id="3" name="内容占位符 2"/>
          <p:cNvSpPr>
            <a:spLocks noGrp="1"/>
          </p:cNvSpPr>
          <p:nvPr>
            <p:ph idx="1"/>
          </p:nvPr>
        </p:nvSpPr>
        <p:spPr/>
        <p:txBody>
          <a:bodyPr>
            <a:normAutofit/>
          </a:bodyPr>
          <a:p>
            <a:r>
              <a:rPr lang="zh-CN" altLang="en-US" sz="2000"/>
              <a:t>计算机中的</a:t>
            </a:r>
            <a:r>
              <a:rPr lang="en-US" altLang="zh-CN" sz="2000"/>
              <a:t>5</a:t>
            </a:r>
            <a:r>
              <a:rPr lang="zh-CN" altLang="en-US" sz="2000"/>
              <a:t>种不同的数据类型</a:t>
            </a:r>
            <a:endParaRPr lang="zh-CN" altLang="en-US" sz="2000"/>
          </a:p>
          <a:p>
            <a:r>
              <a:rPr lang="zh-CN" altLang="en-US" sz="2000"/>
              <a:t>不同的数据类型如何以位模式存储在计算机内部</a:t>
            </a:r>
            <a:endParaRPr lang="zh-CN" altLang="en-US" sz="2000"/>
          </a:p>
          <a:p>
            <a:r>
              <a:rPr lang="zh-CN" altLang="en-US" sz="2000"/>
              <a:t>整数如何以无符号格式存储在计算机中</a:t>
            </a:r>
            <a:endParaRPr lang="zh-CN" altLang="en-US" sz="2000"/>
          </a:p>
          <a:p>
            <a:r>
              <a:rPr lang="zh-CN" altLang="en-US" sz="2000"/>
              <a:t>整数如何以符号加绝对值格式存储在计算机中</a:t>
            </a:r>
            <a:endParaRPr lang="zh-CN" altLang="en-US" sz="2000"/>
          </a:p>
          <a:p>
            <a:r>
              <a:rPr lang="zh-CN" altLang="en-US" sz="2000"/>
              <a:t>整数如何以二进制补码格式存储</a:t>
            </a:r>
            <a:endParaRPr lang="zh-CN" altLang="en-US" sz="2000"/>
          </a:p>
          <a:p>
            <a:r>
              <a:rPr lang="zh-CN" altLang="en-US" sz="2000"/>
              <a:t>实数如何以浮点格式存储在计算机中</a:t>
            </a:r>
            <a:endParaRPr lang="zh-CN" altLang="en-US" sz="2000"/>
          </a:p>
          <a:p>
            <a:r>
              <a:rPr lang="zh-CN" altLang="en-US" sz="2000"/>
              <a:t>文本如何存储在计算机中</a:t>
            </a:r>
            <a:endParaRPr lang="zh-CN" altLang="en-US" sz="2000"/>
          </a:p>
          <a:p>
            <a:r>
              <a:rPr lang="zh-CN" altLang="en-US" sz="2000"/>
              <a:t>音频如何存储在计算机中</a:t>
            </a:r>
            <a:endParaRPr lang="zh-CN" altLang="en-US" sz="2000"/>
          </a:p>
          <a:p>
            <a:r>
              <a:rPr lang="zh-CN" altLang="en-US" sz="2000"/>
              <a:t>图像如何存储在计算机中</a:t>
            </a:r>
            <a:endParaRPr lang="zh-CN" altLang="en-US" sz="2000"/>
          </a:p>
          <a:p>
            <a:r>
              <a:rPr lang="zh-CN" altLang="en-US" sz="2000"/>
              <a:t>视频如何存储在计算机中</a:t>
            </a:r>
            <a:endParaRPr lang="zh-CN" altLang="en-US" sz="2000"/>
          </a:p>
          <a:p>
            <a:pPr>
              <a:buNone/>
            </a:pPr>
            <a:endParaRPr lang="zh-CN" altLang="en-US" sz="2000"/>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a:t>
            </a:r>
            <a:r>
              <a:rPr lang="en-US" altLang="zh-CN"/>
              <a:t>18</a:t>
            </a:r>
            <a:r>
              <a:rPr lang="zh-CN" altLang="en-US"/>
              <a:t>章 </a:t>
            </a:r>
            <a:r>
              <a:rPr lang="zh-CN"/>
              <a:t>人工智能</a:t>
            </a:r>
            <a:endParaRPr lang="zh-CN"/>
          </a:p>
        </p:txBody>
      </p:sp>
      <p:sp>
        <p:nvSpPr>
          <p:cNvPr id="3" name="内容占位符 2"/>
          <p:cNvSpPr>
            <a:spLocks noGrp="1"/>
          </p:cNvSpPr>
          <p:nvPr>
            <p:ph idx="1"/>
          </p:nvPr>
        </p:nvSpPr>
        <p:spPr/>
        <p:txBody>
          <a:bodyPr/>
          <a:p>
            <a:r>
              <a:rPr lang="zh-CN" altLang="en-US"/>
              <a:t>略</a:t>
            </a:r>
            <a:endParaRPr lang="zh-CN" altLang="en-US"/>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结语</a:t>
            </a:r>
            <a:r>
              <a:rPr lang="en-US" altLang="zh-CN"/>
              <a:t>——JZ</a:t>
            </a:r>
            <a:endParaRPr lang="en-US" altLang="zh-CN"/>
          </a:p>
        </p:txBody>
      </p:sp>
      <p:sp>
        <p:nvSpPr>
          <p:cNvPr id="3" name="内容占位符 2"/>
          <p:cNvSpPr>
            <a:spLocks noGrp="1"/>
          </p:cNvSpPr>
          <p:nvPr>
            <p:ph idx="1"/>
          </p:nvPr>
        </p:nvSpPr>
        <p:spPr/>
        <p:txBody>
          <a:bodyPr/>
          <a:p>
            <a:pPr marL="0" indent="0">
              <a:buNone/>
            </a:pPr>
            <a:r>
              <a:rPr lang="zh-CN" altLang="en-US"/>
              <a:t>感谢大家对</a:t>
            </a:r>
            <a:r>
              <a:rPr lang="en-US" altLang="zh-CN"/>
              <a:t>JZ</a:t>
            </a:r>
            <a:r>
              <a:rPr lang="zh-CN" altLang="en-US"/>
              <a:t>关注和支持！</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数据类型</a:t>
            </a:r>
            <a:endParaRPr lang="zh-CN" altLang="en-US"/>
          </a:p>
        </p:txBody>
      </p:sp>
      <p:sp>
        <p:nvSpPr>
          <p:cNvPr id="5" name="内容占位符 4"/>
          <p:cNvSpPr/>
          <p:nvPr>
            <p:ph idx="1"/>
          </p:nvPr>
        </p:nvSpPr>
        <p:spPr/>
        <p:txBody>
          <a:bodyPr/>
          <a:p>
            <a:endParaRPr lang="zh-CN" altLang="en-US"/>
          </a:p>
          <a:p>
            <a:endParaRPr lang="zh-CN" altLang="en-US"/>
          </a:p>
          <a:p>
            <a:endParaRPr lang="zh-CN" altLang="en-US"/>
          </a:p>
          <a:p>
            <a:endParaRPr lang="zh-CN" altLang="en-US"/>
          </a:p>
          <a:p>
            <a:endParaRPr lang="zh-CN" altLang="en-US"/>
          </a:p>
          <a:p>
            <a:endParaRPr lang="zh-CN" altLang="en-US"/>
          </a:p>
          <a:p>
            <a:pPr marL="0" indent="0">
              <a:buNone/>
            </a:pPr>
            <a:r>
              <a:rPr lang="zh-CN" altLang="en-US" sz="1800"/>
              <a:t>计算机中使用</a:t>
            </a:r>
            <a:r>
              <a:rPr lang="en-US" altLang="zh-CN" sz="1800">
                <a:solidFill>
                  <a:srgbClr val="FF0000"/>
                </a:solidFill>
              </a:rPr>
              <a:t>“</a:t>
            </a:r>
            <a:r>
              <a:rPr lang="zh-CN" altLang="en-US" sz="1800">
                <a:solidFill>
                  <a:srgbClr val="FF0000"/>
                </a:solidFill>
              </a:rPr>
              <a:t>多媒体</a:t>
            </a:r>
            <a:r>
              <a:rPr lang="en-US" altLang="zh-CN" sz="1800">
                <a:solidFill>
                  <a:srgbClr val="FF0000"/>
                </a:solidFill>
              </a:rPr>
              <a:t>”</a:t>
            </a:r>
            <a:r>
              <a:rPr lang="zh-CN" altLang="en-US" sz="1800"/>
              <a:t>来定义包含数字、文本、音频、图像、视频的信息</a:t>
            </a:r>
            <a:endParaRPr lang="zh-CN" altLang="en-US" sz="1800"/>
          </a:p>
        </p:txBody>
      </p:sp>
      <p:pic>
        <p:nvPicPr>
          <p:cNvPr id="6" name="内容占位符 3"/>
          <p:cNvPicPr>
            <a:picLocks noChangeAspect="1"/>
          </p:cNvPicPr>
          <p:nvPr/>
        </p:nvPicPr>
        <p:blipFill>
          <a:blip r:embed="rId1"/>
          <a:stretch>
            <a:fillRect/>
          </a:stretch>
        </p:blipFill>
        <p:spPr>
          <a:xfrm>
            <a:off x="3044825" y="1894840"/>
            <a:ext cx="6102350" cy="20224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计算机内部的数据格式</a:t>
            </a:r>
            <a:endParaRPr lang="zh-CN" altLang="en-US"/>
          </a:p>
        </p:txBody>
      </p:sp>
      <p:sp>
        <p:nvSpPr>
          <p:cNvPr id="5" name="内容占位符 4"/>
          <p:cNvSpPr/>
          <p:nvPr>
            <p:ph idx="1"/>
          </p:nvPr>
        </p:nvSpPr>
        <p:spPr/>
        <p:txBody>
          <a:bodyPr>
            <a:normAutofit lnSpcReduction="10000"/>
          </a:bodyPr>
          <a:p>
            <a:r>
              <a:rPr lang="zh-CN" altLang="en-US" sz="1800">
                <a:solidFill>
                  <a:srgbClr val="FF0000"/>
                </a:solidFill>
              </a:rPr>
              <a:t>位</a:t>
            </a:r>
            <a:r>
              <a:rPr lang="zh-CN" altLang="en-US" sz="1800"/>
              <a:t>（</a:t>
            </a:r>
            <a:r>
              <a:rPr lang="en-US" altLang="zh-CN" sz="1800"/>
              <a:t>bit</a:t>
            </a:r>
            <a:r>
              <a:rPr lang="zh-CN" altLang="en-US" sz="1800"/>
              <a:t>，</a:t>
            </a:r>
            <a:r>
              <a:rPr lang="en-US" altLang="zh-CN" sz="1800"/>
              <a:t>binary digit</a:t>
            </a:r>
            <a:r>
              <a:rPr lang="zh-CN" altLang="en-US" sz="1800"/>
              <a:t>缩写）是存储在计算机中的最小单位：</a:t>
            </a:r>
            <a:r>
              <a:rPr lang="en-US" altLang="zh-CN" sz="1800"/>
              <a:t>0</a:t>
            </a:r>
            <a:r>
              <a:rPr lang="zh-CN" altLang="en-US" sz="1800"/>
              <a:t>或</a:t>
            </a:r>
            <a:r>
              <a:rPr lang="en-US" altLang="zh-CN" sz="1800"/>
              <a:t>1</a:t>
            </a:r>
            <a:r>
              <a:rPr lang="zh-CN" altLang="en-US" sz="1800"/>
              <a:t>，代表设备的某一种状态。</a:t>
            </a:r>
            <a:endParaRPr lang="zh-CN" altLang="en-US" sz="1800"/>
          </a:p>
          <a:p>
            <a:endParaRPr lang="en-US" altLang="zh-CN" sz="1800"/>
          </a:p>
          <a:p>
            <a:r>
              <a:rPr lang="zh-CN" altLang="en-US" sz="1800">
                <a:solidFill>
                  <a:srgbClr val="FF0000"/>
                </a:solidFill>
              </a:rPr>
              <a:t>位模式</a:t>
            </a:r>
            <a:r>
              <a:rPr lang="zh-CN" altLang="en-US" sz="1800"/>
              <a:t>（位流）：表示数据的不同类型，多个位组成一个位模式，由</a:t>
            </a:r>
            <a:r>
              <a:rPr lang="en-US" altLang="zh-CN" sz="1800"/>
              <a:t>16</a:t>
            </a:r>
            <a:r>
              <a:rPr lang="zh-CN" altLang="en-US" sz="1800"/>
              <a:t>个位组成的位模式，如图：</a:t>
            </a:r>
            <a:endParaRPr lang="zh-CN" altLang="en-US" sz="1800"/>
          </a:p>
          <a:p>
            <a:endParaRPr lang="zh-CN" altLang="en-US" sz="1800"/>
          </a:p>
          <a:p>
            <a:endParaRPr lang="zh-CN" altLang="en-US" sz="1800"/>
          </a:p>
          <a:p>
            <a:endParaRPr lang="zh-CN" altLang="en-US" sz="1800"/>
          </a:p>
          <a:p>
            <a:endParaRPr lang="zh-CN" altLang="en-US" sz="1800"/>
          </a:p>
          <a:p>
            <a:pPr marL="0" indent="0">
              <a:buNone/>
            </a:pPr>
            <a:r>
              <a:rPr lang="en-US" altLang="zh-CN" sz="1800"/>
              <a:t>	</a:t>
            </a:r>
            <a:r>
              <a:rPr lang="zh-CN" altLang="en-US" sz="1800"/>
              <a:t>如果我们需要存储</a:t>
            </a:r>
            <a:r>
              <a:rPr lang="en-US" altLang="zh-CN" sz="1800"/>
              <a:t>1000</a:t>
            </a:r>
            <a:r>
              <a:rPr lang="zh-CN" altLang="en-US" sz="1800"/>
              <a:t>个位模式，每个</a:t>
            </a:r>
            <a:r>
              <a:rPr lang="en-US" altLang="zh-CN" sz="1800"/>
              <a:t>16</a:t>
            </a:r>
            <a:r>
              <a:rPr lang="zh-CN" altLang="en-US" sz="1800"/>
              <a:t>位，需要</a:t>
            </a:r>
            <a:r>
              <a:rPr lang="en-US" altLang="zh-CN" sz="1800"/>
              <a:t>16000</a:t>
            </a:r>
            <a:r>
              <a:rPr lang="zh-CN" altLang="en-US" sz="1800"/>
              <a:t>个开关</a:t>
            </a:r>
            <a:endParaRPr lang="zh-CN" altLang="en-US" sz="1800"/>
          </a:p>
          <a:p>
            <a:endParaRPr lang="zh-CN" altLang="en-US" sz="1800"/>
          </a:p>
          <a:p>
            <a:r>
              <a:rPr lang="zh-CN" altLang="en-US" sz="1800">
                <a:solidFill>
                  <a:srgbClr val="FF0000"/>
                </a:solidFill>
              </a:rPr>
              <a:t>字节</a:t>
            </a:r>
            <a:r>
              <a:rPr lang="zh-CN" altLang="en-US" sz="1800"/>
              <a:t>：长度为</a:t>
            </a:r>
            <a:r>
              <a:rPr lang="en-US" altLang="zh-CN" sz="1800"/>
              <a:t>8</a:t>
            </a:r>
            <a:r>
              <a:rPr lang="zh-CN" altLang="en-US" sz="1800"/>
              <a:t>的位模式，称为</a:t>
            </a:r>
            <a:r>
              <a:rPr lang="en-US" altLang="zh-CN" sz="1800"/>
              <a:t>1</a:t>
            </a:r>
            <a:r>
              <a:rPr lang="zh-CN" altLang="en-US" sz="1800"/>
              <a:t>字节</a:t>
            </a:r>
            <a:endParaRPr lang="zh-CN" altLang="en-US" sz="1800"/>
          </a:p>
          <a:p>
            <a:endParaRPr lang="zh-CN" altLang="en-US" sz="1800"/>
          </a:p>
          <a:p>
            <a:r>
              <a:rPr lang="zh-CN" altLang="en-US" sz="1800"/>
              <a:t>字：指代更长位模式，比如可以表示</a:t>
            </a:r>
            <a:r>
              <a:rPr lang="en-US" altLang="zh-CN" sz="1800">
                <a:solidFill>
                  <a:srgbClr val="FF0000"/>
                </a:solidFill>
              </a:rPr>
              <a:t>1</a:t>
            </a:r>
            <a:r>
              <a:rPr lang="zh-CN" altLang="en-US" sz="1800">
                <a:solidFill>
                  <a:srgbClr val="FF0000"/>
                </a:solidFill>
              </a:rPr>
              <a:t>个字 </a:t>
            </a:r>
            <a:r>
              <a:rPr lang="en-US" altLang="zh-CN" sz="1800">
                <a:solidFill>
                  <a:srgbClr val="FF0000"/>
                </a:solidFill>
              </a:rPr>
              <a:t>= 2</a:t>
            </a:r>
            <a:r>
              <a:rPr lang="zh-CN" altLang="en-US" sz="1800">
                <a:solidFill>
                  <a:srgbClr val="FF0000"/>
                </a:solidFill>
              </a:rPr>
              <a:t>字节</a:t>
            </a:r>
            <a:r>
              <a:rPr lang="zh-CN" altLang="en-US" sz="1800"/>
              <a:t>  或 </a:t>
            </a:r>
            <a:r>
              <a:rPr lang="en-US" altLang="zh-CN" sz="1800">
                <a:solidFill>
                  <a:srgbClr val="FF0000"/>
                </a:solidFill>
              </a:rPr>
              <a:t>1</a:t>
            </a:r>
            <a:r>
              <a:rPr lang="zh-CN" altLang="en-US" sz="1800">
                <a:solidFill>
                  <a:srgbClr val="FF0000"/>
                </a:solidFill>
              </a:rPr>
              <a:t>个字 </a:t>
            </a:r>
            <a:r>
              <a:rPr lang="en-US" altLang="zh-CN" sz="1800">
                <a:solidFill>
                  <a:srgbClr val="FF0000"/>
                </a:solidFill>
              </a:rPr>
              <a:t>= 4</a:t>
            </a:r>
            <a:r>
              <a:rPr lang="zh-CN" altLang="en-US" sz="1800">
                <a:solidFill>
                  <a:srgbClr val="FF0000"/>
                </a:solidFill>
              </a:rPr>
              <a:t>字节 </a:t>
            </a:r>
            <a:r>
              <a:rPr lang="zh-CN" altLang="en-US" sz="1800"/>
              <a:t>等等</a:t>
            </a:r>
            <a:endParaRPr lang="zh-CN" altLang="en-US" sz="1800"/>
          </a:p>
        </p:txBody>
      </p:sp>
      <p:pic>
        <p:nvPicPr>
          <p:cNvPr id="3" name="图片 2"/>
          <p:cNvPicPr>
            <a:picLocks noChangeAspect="1"/>
          </p:cNvPicPr>
          <p:nvPr/>
        </p:nvPicPr>
        <p:blipFill>
          <a:blip r:embed="rId1"/>
          <a:stretch>
            <a:fillRect/>
          </a:stretch>
        </p:blipFill>
        <p:spPr>
          <a:xfrm>
            <a:off x="4287520" y="3142615"/>
            <a:ext cx="3617595" cy="9779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计算机内部的数据格式</a:t>
            </a:r>
            <a:endParaRPr lang="zh-CN" altLang="en-US"/>
          </a:p>
        </p:txBody>
      </p:sp>
      <p:pic>
        <p:nvPicPr>
          <p:cNvPr id="4" name="内容占位符 3"/>
          <p:cNvPicPr>
            <a:picLocks noChangeAspect="1"/>
          </p:cNvPicPr>
          <p:nvPr>
            <p:ph idx="1"/>
          </p:nvPr>
        </p:nvPicPr>
        <p:blipFill>
          <a:blip r:embed="rId1"/>
          <a:stretch>
            <a:fillRect/>
          </a:stretch>
        </p:blipFill>
        <p:spPr>
          <a:xfrm>
            <a:off x="2504440" y="1607820"/>
            <a:ext cx="7183120" cy="455866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存储数字</a:t>
            </a:r>
            <a:endParaRPr lang="zh-CN" altLang="en-US"/>
          </a:p>
        </p:txBody>
      </p:sp>
      <p:sp>
        <p:nvSpPr>
          <p:cNvPr id="3" name="内容占位符 2"/>
          <p:cNvSpPr/>
          <p:nvPr>
            <p:ph idx="1"/>
          </p:nvPr>
        </p:nvSpPr>
        <p:spPr/>
        <p:txBody>
          <a:bodyPr/>
          <a:p>
            <a:pPr marL="0" indent="0">
              <a:buNone/>
            </a:pPr>
            <a:r>
              <a:rPr lang="zh-CN" altLang="en-US"/>
              <a:t>在存储到计算机内存之前，数字被转换为二进制系统，但是：</a:t>
            </a:r>
            <a:endParaRPr lang="zh-CN" altLang="en-US"/>
          </a:p>
          <a:p>
            <a:pPr marL="514350" indent="-514350">
              <a:buAutoNum type="arabicPeriod"/>
            </a:pPr>
            <a:r>
              <a:rPr lang="zh-CN" altLang="en-US"/>
              <a:t>如何存储数字的正负符号</a:t>
            </a:r>
            <a:endParaRPr lang="zh-CN" altLang="en-US"/>
          </a:p>
          <a:p>
            <a:pPr marL="514350" indent="-514350">
              <a:buAutoNum type="arabicPeriod"/>
            </a:pPr>
            <a:r>
              <a:rPr lang="zh-CN" altLang="en-US"/>
              <a:t>如何显示小数点</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存储整数</a:t>
            </a:r>
            <a:endParaRPr lang="zh-CN" altLang="en-US"/>
          </a:p>
        </p:txBody>
      </p:sp>
      <p:sp>
        <p:nvSpPr>
          <p:cNvPr id="6" name="内容占位符 5"/>
          <p:cNvSpPr/>
          <p:nvPr>
            <p:ph idx="1"/>
          </p:nvPr>
        </p:nvSpPr>
        <p:spPr/>
        <p:txBody>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marL="0" indent="0">
              <a:buNone/>
            </a:pPr>
            <a:r>
              <a:rPr lang="zh-CN" altLang="en-US" sz="1800">
                <a:solidFill>
                  <a:srgbClr val="FF0000"/>
                </a:solidFill>
              </a:rPr>
              <a:t>整数通常使用定点表示法存储字内存中。</a:t>
            </a:r>
            <a:endParaRPr lang="zh-CN" altLang="en-US" sz="1800">
              <a:solidFill>
                <a:srgbClr val="FF0000"/>
              </a:solidFill>
            </a:endParaRPr>
          </a:p>
        </p:txBody>
      </p:sp>
      <p:pic>
        <p:nvPicPr>
          <p:cNvPr id="7" name="内容占位符 3"/>
          <p:cNvPicPr>
            <a:picLocks noChangeAspect="1"/>
          </p:cNvPicPr>
          <p:nvPr/>
        </p:nvPicPr>
        <p:blipFill>
          <a:blip r:embed="rId1"/>
          <a:stretch>
            <a:fillRect/>
          </a:stretch>
        </p:blipFill>
        <p:spPr>
          <a:xfrm>
            <a:off x="838200" y="2111375"/>
            <a:ext cx="11061065" cy="305689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存储整数</a:t>
            </a:r>
            <a:r>
              <a:rPr lang="en-US" altLang="zh-CN"/>
              <a:t>——</a:t>
            </a:r>
            <a:r>
              <a:rPr lang="zh-CN" altLang="en-US"/>
              <a:t>无符号表示法</a:t>
            </a:r>
            <a:endParaRPr lang="zh-CN" altLang="en-US"/>
          </a:p>
        </p:txBody>
      </p:sp>
      <p:pic>
        <p:nvPicPr>
          <p:cNvPr id="4" name="内容占位符 3"/>
          <p:cNvPicPr>
            <a:picLocks noChangeAspect="1"/>
          </p:cNvPicPr>
          <p:nvPr>
            <p:ph idx="1"/>
          </p:nvPr>
        </p:nvPicPr>
        <p:blipFill>
          <a:blip r:embed="rId1"/>
          <a:stretch>
            <a:fillRect/>
          </a:stretch>
        </p:blipFill>
        <p:spPr>
          <a:xfrm>
            <a:off x="740410" y="1691005"/>
            <a:ext cx="9839325" cy="1066800"/>
          </a:xfrm>
          <a:prstGeom prst="rect">
            <a:avLst/>
          </a:prstGeom>
        </p:spPr>
      </p:pic>
      <p:pic>
        <p:nvPicPr>
          <p:cNvPr id="5" name="图片 4"/>
          <p:cNvPicPr>
            <a:picLocks noChangeAspect="1"/>
          </p:cNvPicPr>
          <p:nvPr/>
        </p:nvPicPr>
        <p:blipFill>
          <a:blip r:embed="rId2"/>
          <a:stretch>
            <a:fillRect/>
          </a:stretch>
        </p:blipFill>
        <p:spPr>
          <a:xfrm>
            <a:off x="838200" y="3572510"/>
            <a:ext cx="9953625" cy="178117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ltLang="en-US">
                <a:sym typeface="+mn-ea"/>
              </a:rPr>
              <a:t>无符号表示法示例</a:t>
            </a:r>
            <a:endParaRPr lang="zh-CN" altLang="en-US"/>
          </a:p>
        </p:txBody>
      </p:sp>
      <p:pic>
        <p:nvPicPr>
          <p:cNvPr id="4" name="内容占位符 3"/>
          <p:cNvPicPr>
            <a:picLocks noChangeAspect="1"/>
          </p:cNvPicPr>
          <p:nvPr>
            <p:ph idx="1"/>
          </p:nvPr>
        </p:nvPicPr>
        <p:blipFill>
          <a:blip r:embed="rId1"/>
          <a:stretch>
            <a:fillRect/>
          </a:stretch>
        </p:blipFill>
        <p:spPr>
          <a:xfrm>
            <a:off x="1115060" y="2376170"/>
            <a:ext cx="9715500" cy="21050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en-US" altLang="zh-CN">
                <a:sym typeface="+mn-ea"/>
              </a:rPr>
              <a:t>2.</a:t>
            </a:r>
            <a:r>
              <a:rPr lang="zh-CN" altLang="en-US">
                <a:sym typeface="+mn-ea"/>
              </a:rPr>
              <a:t>冯</a:t>
            </a:r>
            <a:r>
              <a:rPr lang="en-US" altLang="zh-CN">
                <a:sym typeface="+mn-ea"/>
              </a:rPr>
              <a:t>-</a:t>
            </a:r>
            <a:r>
              <a:rPr lang="zh-CN" altLang="en-US">
                <a:sym typeface="+mn-ea"/>
              </a:rPr>
              <a:t>诺依曼模型</a:t>
            </a:r>
            <a:endParaRPr lang="zh-CN">
              <a:sym typeface="+mn-ea"/>
            </a:endParaRPr>
          </a:p>
        </p:txBody>
      </p:sp>
      <p:sp>
        <p:nvSpPr>
          <p:cNvPr id="3" name="内容占位符 2"/>
          <p:cNvSpPr>
            <a:spLocks noGrp="1"/>
          </p:cNvSpPr>
          <p:nvPr>
            <p:ph idx="1"/>
          </p:nvPr>
        </p:nvSpPr>
        <p:spPr/>
        <p:txBody>
          <a:bodyPr>
            <a:normAutofit lnSpcReduction="10000"/>
          </a:bodyPr>
          <a:p>
            <a:pPr marL="0" indent="0">
              <a:buNone/>
            </a:pPr>
            <a:r>
              <a:rPr lang="zh-CN" altLang="en-US">
                <a:sym typeface="+mn-ea"/>
              </a:rPr>
              <a:t>什么是冯</a:t>
            </a:r>
            <a:r>
              <a:rPr lang="en-US" altLang="zh-CN">
                <a:sym typeface="+mn-ea"/>
              </a:rPr>
              <a:t>-</a:t>
            </a:r>
            <a:r>
              <a:rPr lang="zh-CN" altLang="en-US">
                <a:sym typeface="+mn-ea"/>
              </a:rPr>
              <a:t>诺依曼模型？</a:t>
            </a:r>
            <a:endParaRPr lang="zh-CN" altLang="en-US">
              <a:sym typeface="+mn-ea"/>
            </a:endParaRPr>
          </a:p>
          <a:p>
            <a:pPr marL="0" indent="0">
              <a:buNone/>
            </a:pPr>
            <a:endParaRPr lang="zh-CN" altLang="en-US">
              <a:sym typeface="+mn-ea"/>
            </a:endParaRPr>
          </a:p>
          <a:p>
            <a:r>
              <a:rPr lang="zh-CN" altLang="en-US" sz="2000">
                <a:sym typeface="+mn-ea"/>
              </a:rPr>
              <a:t>由科学家</a:t>
            </a:r>
            <a:r>
              <a:rPr lang="zh-CN" altLang="en-US" sz="2000">
                <a:sym typeface="+mn-ea"/>
              </a:rPr>
              <a:t>冯</a:t>
            </a:r>
            <a:r>
              <a:rPr lang="en-US" altLang="zh-CN" sz="2000">
                <a:sym typeface="+mn-ea"/>
              </a:rPr>
              <a:t>-</a:t>
            </a:r>
            <a:r>
              <a:rPr lang="zh-CN" altLang="en-US" sz="2000">
                <a:sym typeface="+mn-ea"/>
              </a:rPr>
              <a:t>诺依曼提出的模型理论</a:t>
            </a:r>
            <a:endParaRPr lang="zh-CN" altLang="en-US" sz="2000">
              <a:sym typeface="+mn-ea"/>
            </a:endParaRPr>
          </a:p>
          <a:p>
            <a:pPr marL="0" indent="0">
              <a:buNone/>
            </a:pPr>
            <a:endParaRPr lang="zh-CN" altLang="en-US" sz="2000">
              <a:sym typeface="+mn-ea"/>
            </a:endParaRPr>
          </a:p>
          <a:p>
            <a:r>
              <a:rPr lang="zh-CN" altLang="en-US" sz="2000">
                <a:solidFill>
                  <a:srgbClr val="FF0000"/>
                </a:solidFill>
                <a:sym typeface="+mn-ea"/>
              </a:rPr>
              <a:t>基于通用图灵机</a:t>
            </a:r>
            <a:r>
              <a:rPr lang="zh-CN" altLang="en-US" sz="2000">
                <a:sym typeface="+mn-ea"/>
              </a:rPr>
              <a:t>建造的计算机都是在</a:t>
            </a:r>
            <a:r>
              <a:rPr lang="zh-CN" altLang="en-US" sz="2000">
                <a:solidFill>
                  <a:srgbClr val="FF0000"/>
                </a:solidFill>
                <a:sym typeface="+mn-ea"/>
              </a:rPr>
              <a:t>存储器</a:t>
            </a:r>
            <a:r>
              <a:rPr lang="en-US" altLang="zh-CN" sz="2000">
                <a:solidFill>
                  <a:srgbClr val="FF0000"/>
                </a:solidFill>
                <a:sym typeface="+mn-ea"/>
              </a:rPr>
              <a:t>(</a:t>
            </a:r>
            <a:r>
              <a:rPr lang="zh-CN" altLang="en-US" sz="2000">
                <a:solidFill>
                  <a:srgbClr val="FF0000"/>
                </a:solidFill>
                <a:sym typeface="+mn-ea"/>
              </a:rPr>
              <a:t>内存</a:t>
            </a:r>
            <a:r>
              <a:rPr lang="en-US" altLang="zh-CN" sz="2000">
                <a:solidFill>
                  <a:srgbClr val="FF0000"/>
                </a:solidFill>
                <a:sym typeface="+mn-ea"/>
              </a:rPr>
              <a:t>/</a:t>
            </a:r>
            <a:r>
              <a:rPr lang="zh-CN" altLang="en-US" sz="2000">
                <a:solidFill>
                  <a:srgbClr val="FF0000"/>
                </a:solidFill>
                <a:sym typeface="+mn-ea"/>
              </a:rPr>
              <a:t>寄存器</a:t>
            </a:r>
            <a:r>
              <a:rPr lang="en-US" altLang="zh-CN" sz="2000">
                <a:solidFill>
                  <a:srgbClr val="FF0000"/>
                </a:solidFill>
                <a:sym typeface="+mn-ea"/>
              </a:rPr>
              <a:t>)</a:t>
            </a:r>
            <a:r>
              <a:rPr lang="zh-CN" altLang="en-US" sz="2000">
                <a:solidFill>
                  <a:srgbClr val="FF0000"/>
                </a:solidFill>
                <a:sym typeface="+mn-ea"/>
              </a:rPr>
              <a:t>上存储数据</a:t>
            </a:r>
            <a:endParaRPr lang="zh-CN" altLang="en-US" sz="2000">
              <a:solidFill>
                <a:srgbClr val="FF0000"/>
              </a:solidFill>
              <a:sym typeface="+mn-ea"/>
            </a:endParaRPr>
          </a:p>
          <a:p>
            <a:endParaRPr lang="zh-CN" altLang="en-US" sz="2000">
              <a:solidFill>
                <a:srgbClr val="FF0000"/>
              </a:solidFill>
              <a:sym typeface="+mn-ea"/>
            </a:endParaRPr>
          </a:p>
          <a:p>
            <a:r>
              <a:rPr lang="zh-CN" altLang="en-US" sz="2000">
                <a:solidFill>
                  <a:schemeClr val="tx1"/>
                </a:solidFill>
                <a:sym typeface="+mn-ea"/>
              </a:rPr>
              <a:t>鉴于程序和数据在</a:t>
            </a:r>
            <a:r>
              <a:rPr lang="zh-CN" altLang="en-US" sz="2000">
                <a:solidFill>
                  <a:srgbClr val="FF0000"/>
                </a:solidFill>
                <a:sym typeface="+mn-ea"/>
              </a:rPr>
              <a:t>逻辑上是相同</a:t>
            </a:r>
            <a:r>
              <a:rPr lang="zh-CN" altLang="en-US" sz="2000">
                <a:solidFill>
                  <a:schemeClr val="tx1"/>
                </a:solidFill>
                <a:sym typeface="+mn-ea"/>
              </a:rPr>
              <a:t>的，因此</a:t>
            </a:r>
            <a:r>
              <a:rPr lang="zh-CN" altLang="en-US" sz="2000">
                <a:solidFill>
                  <a:srgbClr val="FF0000"/>
                </a:solidFill>
                <a:sym typeface="+mn-ea"/>
              </a:rPr>
              <a:t>程序也能存储在计算机的存储器中</a:t>
            </a:r>
            <a:endParaRPr lang="zh-CN" altLang="en-US" sz="2000">
              <a:solidFill>
                <a:srgbClr val="FF0000"/>
              </a:solidFill>
              <a:sym typeface="+mn-ea"/>
            </a:endParaRPr>
          </a:p>
          <a:p>
            <a:pPr>
              <a:buNone/>
            </a:pPr>
            <a:endParaRPr lang="zh-CN" altLang="en-US" sz="1800">
              <a:solidFill>
                <a:srgbClr val="FF0000"/>
              </a:solidFill>
              <a:sym typeface="+mn-ea"/>
            </a:endParaRPr>
          </a:p>
          <a:p>
            <a:pPr marL="0" indent="0">
              <a:buNone/>
            </a:pPr>
            <a:endParaRPr lang="zh-CN" altLang="en-US" sz="1800">
              <a:solidFill>
                <a:srgbClr val="FF0000"/>
              </a:solidFill>
              <a:sym typeface="+mn-ea"/>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ltLang="en-US">
                <a:sym typeface="+mn-ea"/>
              </a:rPr>
              <a:t>无符号表示法示例</a:t>
            </a:r>
            <a:endParaRPr lang="zh-CN" altLang="en-US"/>
          </a:p>
        </p:txBody>
      </p:sp>
      <p:pic>
        <p:nvPicPr>
          <p:cNvPr id="5" name="内容占位符 4"/>
          <p:cNvPicPr>
            <a:picLocks noChangeAspect="1"/>
          </p:cNvPicPr>
          <p:nvPr>
            <p:ph idx="1"/>
          </p:nvPr>
        </p:nvPicPr>
        <p:blipFill>
          <a:blip r:embed="rId1"/>
          <a:stretch>
            <a:fillRect/>
          </a:stretch>
        </p:blipFill>
        <p:spPr>
          <a:xfrm>
            <a:off x="838200" y="2256790"/>
            <a:ext cx="10417175" cy="195135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ltLang="en-US">
                <a:sym typeface="+mn-ea"/>
              </a:rPr>
              <a:t>译解无符号整数</a:t>
            </a:r>
            <a:endParaRPr lang="zh-CN" altLang="en-US"/>
          </a:p>
        </p:txBody>
      </p:sp>
      <p:pic>
        <p:nvPicPr>
          <p:cNvPr id="4" name="内容占位符 3"/>
          <p:cNvPicPr>
            <a:picLocks noChangeAspect="1"/>
          </p:cNvPicPr>
          <p:nvPr>
            <p:ph idx="1"/>
          </p:nvPr>
        </p:nvPicPr>
        <p:blipFill>
          <a:blip r:embed="rId1"/>
          <a:stretch>
            <a:fillRect/>
          </a:stretch>
        </p:blipFill>
        <p:spPr>
          <a:xfrm>
            <a:off x="742315" y="2602230"/>
            <a:ext cx="9753600" cy="138112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ltLang="en-US">
                <a:sym typeface="+mn-ea"/>
              </a:rPr>
              <a:t>溢出</a:t>
            </a:r>
            <a:endParaRPr lang="zh-CN" altLang="en-US">
              <a:sym typeface="+mn-ea"/>
            </a:endParaRPr>
          </a:p>
        </p:txBody>
      </p:sp>
      <p:sp>
        <p:nvSpPr>
          <p:cNvPr id="3" name="内容占位符 2"/>
          <p:cNvSpPr/>
          <p:nvPr>
            <p:ph idx="1"/>
          </p:nvPr>
        </p:nvSpPr>
        <p:spPr/>
        <p:txBody>
          <a:bodyPr/>
          <a:p>
            <a:pPr marL="0" indent="0">
              <a:buNone/>
            </a:pPr>
            <a:r>
              <a:rPr lang="zh-CN" altLang="en-US" sz="1800"/>
              <a:t>因为存储单元位的数量限制，可以表达的</a:t>
            </a:r>
            <a:r>
              <a:rPr lang="zh-CN" altLang="en-US" sz="1800">
                <a:solidFill>
                  <a:srgbClr val="FF0000"/>
                </a:solidFill>
              </a:rPr>
              <a:t>整数范围是有限</a:t>
            </a:r>
            <a:r>
              <a:rPr lang="zh-CN" altLang="en-US" sz="1800"/>
              <a:t>的，在</a:t>
            </a:r>
            <a:r>
              <a:rPr lang="en-US" altLang="zh-CN" sz="1800"/>
              <a:t>n</a:t>
            </a:r>
            <a:r>
              <a:rPr lang="zh-CN" altLang="en-US" sz="1800"/>
              <a:t>位存储单元中，可以存储的无符号整</a:t>
            </a:r>
            <a:endParaRPr lang="zh-CN" altLang="en-US" sz="1800"/>
          </a:p>
          <a:p>
            <a:pPr marL="0" indent="0">
              <a:buNone/>
            </a:pPr>
            <a:r>
              <a:rPr lang="zh-CN" altLang="en-US" sz="1800"/>
              <a:t>数的范围仅（</a:t>
            </a:r>
            <a:r>
              <a:rPr lang="zh-CN" altLang="en-US" sz="1800">
                <a:solidFill>
                  <a:srgbClr val="FF0000"/>
                </a:solidFill>
              </a:rPr>
              <a:t>为</a:t>
            </a:r>
            <a:r>
              <a:rPr lang="en-US" altLang="zh-CN" sz="1800">
                <a:solidFill>
                  <a:srgbClr val="FF0000"/>
                </a:solidFill>
              </a:rPr>
              <a:t>0~2</a:t>
            </a:r>
            <a:r>
              <a:rPr lang="zh-CN" altLang="en-US" sz="1800">
                <a:solidFill>
                  <a:srgbClr val="FF0000"/>
                </a:solidFill>
              </a:rPr>
              <a:t>的</a:t>
            </a:r>
            <a:r>
              <a:rPr lang="en-US" altLang="zh-CN" sz="1800">
                <a:solidFill>
                  <a:srgbClr val="FF0000"/>
                </a:solidFill>
              </a:rPr>
              <a:t>n</a:t>
            </a:r>
            <a:r>
              <a:rPr lang="zh-CN" altLang="en-US" sz="1800">
                <a:solidFill>
                  <a:srgbClr val="FF0000"/>
                </a:solidFill>
              </a:rPr>
              <a:t>次方</a:t>
            </a:r>
            <a:r>
              <a:rPr lang="en-US" altLang="zh-CN" sz="1800">
                <a:solidFill>
                  <a:srgbClr val="FF0000"/>
                </a:solidFill>
              </a:rPr>
              <a:t>-1</a:t>
            </a:r>
            <a:r>
              <a:rPr lang="zh-CN" altLang="en-US" sz="1800"/>
              <a:t>）</a:t>
            </a:r>
            <a:endParaRPr lang="zh-CN" altLang="en-US" sz="1800"/>
          </a:p>
          <a:p>
            <a:pPr marL="0" indent="0">
              <a:buNone/>
            </a:pPr>
            <a:endParaRPr lang="zh-CN" altLang="en-US" sz="1800"/>
          </a:p>
        </p:txBody>
      </p:sp>
      <p:pic>
        <p:nvPicPr>
          <p:cNvPr id="5" name="图片 4"/>
          <p:cNvPicPr>
            <a:picLocks noChangeAspect="1"/>
          </p:cNvPicPr>
          <p:nvPr/>
        </p:nvPicPr>
        <p:blipFill>
          <a:blip r:embed="rId1"/>
          <a:stretch>
            <a:fillRect/>
          </a:stretch>
        </p:blipFill>
        <p:spPr>
          <a:xfrm>
            <a:off x="4515485" y="2291715"/>
            <a:ext cx="5229225" cy="41243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ltLang="en-US">
                <a:sym typeface="+mn-ea"/>
              </a:rPr>
              <a:t>无符号整数的应用</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209040" y="2381885"/>
            <a:ext cx="9772650" cy="32385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符号加绝对值表示法</a:t>
            </a:r>
            <a:endParaRPr lang="zh-CN">
              <a:sym typeface="+mn-ea"/>
            </a:endParaRPr>
          </a:p>
        </p:txBody>
      </p:sp>
      <p:sp>
        <p:nvSpPr>
          <p:cNvPr id="3" name="内容占位符 2"/>
          <p:cNvSpPr/>
          <p:nvPr>
            <p:ph idx="1"/>
          </p:nvPr>
        </p:nvSpPr>
        <p:spPr/>
        <p:txBody>
          <a:bodyPr/>
          <a:p>
            <a:pPr marL="0" indent="0">
              <a:buNone/>
            </a:pPr>
            <a:r>
              <a:rPr lang="zh-CN" altLang="en-US" sz="1800"/>
              <a:t>用于无符号整数的有效范围（</a:t>
            </a:r>
            <a:r>
              <a:rPr lang="en-US" altLang="zh-CN" sz="1800"/>
              <a:t>0~2</a:t>
            </a:r>
            <a:r>
              <a:rPr lang="zh-CN" altLang="en-US" sz="1800"/>
              <a:t>的</a:t>
            </a:r>
            <a:r>
              <a:rPr lang="en-US" altLang="zh-CN" sz="1800"/>
              <a:t>n</a:t>
            </a:r>
            <a:r>
              <a:rPr lang="zh-CN" altLang="en-US" sz="1800"/>
              <a:t>次方</a:t>
            </a:r>
            <a:r>
              <a:rPr lang="en-US" altLang="zh-CN" sz="1800"/>
              <a:t>-1</a:t>
            </a:r>
            <a:r>
              <a:rPr lang="zh-CN" altLang="en-US" sz="1800"/>
              <a:t>）被分成两个相等的子范围，前部分表示整数，后部分表示</a:t>
            </a:r>
            <a:endParaRPr lang="zh-CN" altLang="en-US" sz="1800"/>
          </a:p>
          <a:p>
            <a:pPr marL="0" indent="0">
              <a:buNone/>
            </a:pPr>
            <a:r>
              <a:rPr lang="zh-CN" altLang="en-US" sz="1800"/>
              <a:t>负数</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r>
              <a:rPr lang="zh-CN" altLang="en-US" sz="1800"/>
              <a:t>该系统中有两个</a:t>
            </a:r>
            <a:r>
              <a:rPr lang="en-US" altLang="zh-CN" sz="1800"/>
              <a:t>0</a:t>
            </a:r>
            <a:r>
              <a:rPr lang="zh-CN" altLang="en-US" sz="1800"/>
              <a:t>：正</a:t>
            </a:r>
            <a:r>
              <a:rPr lang="en-US" altLang="zh-CN" sz="1800"/>
              <a:t>0</a:t>
            </a:r>
            <a:r>
              <a:rPr lang="zh-CN" altLang="en-US" sz="1800"/>
              <a:t>（</a:t>
            </a:r>
            <a:r>
              <a:rPr lang="en-US" altLang="zh-CN" sz="1800"/>
              <a:t>0000</a:t>
            </a:r>
            <a:r>
              <a:rPr lang="zh-CN" altLang="en-US" sz="1800"/>
              <a:t>），负</a:t>
            </a:r>
            <a:r>
              <a:rPr lang="en-US" altLang="zh-CN" sz="1800"/>
              <a:t>0</a:t>
            </a:r>
            <a:r>
              <a:rPr lang="zh-CN" altLang="en-US" sz="1800"/>
              <a:t>（</a:t>
            </a:r>
            <a:r>
              <a:rPr lang="en-US" altLang="zh-CN" sz="1800"/>
              <a:t>1000</a:t>
            </a:r>
            <a:r>
              <a:rPr lang="zh-CN" altLang="en-US" sz="1800"/>
              <a:t>）</a:t>
            </a:r>
            <a:endParaRPr lang="zh-CN" altLang="en-US" sz="1800"/>
          </a:p>
          <a:p>
            <a:r>
              <a:rPr lang="zh-CN" altLang="en-US" sz="1800"/>
              <a:t>符号加绝对值格式存储一个整数时，需要用</a:t>
            </a:r>
            <a:r>
              <a:rPr lang="en-US" altLang="zh-CN" sz="1800"/>
              <a:t>1</a:t>
            </a:r>
            <a:r>
              <a:rPr lang="zh-CN" altLang="en-US" sz="1800"/>
              <a:t>个二进制位表示符号（</a:t>
            </a:r>
            <a:r>
              <a:rPr lang="en-US" altLang="zh-CN" sz="1800"/>
              <a:t>0</a:t>
            </a:r>
            <a:r>
              <a:rPr lang="zh-CN" altLang="en-US" sz="1800"/>
              <a:t>表示正，</a:t>
            </a:r>
            <a:r>
              <a:rPr lang="en-US" altLang="zh-CN" sz="1800"/>
              <a:t>1</a:t>
            </a:r>
            <a:r>
              <a:rPr lang="zh-CN" altLang="en-US" sz="1800"/>
              <a:t>表示负</a:t>
            </a:r>
            <a:r>
              <a:rPr lang="zh-CN" altLang="en-US" sz="1800"/>
              <a:t>）</a:t>
            </a:r>
            <a:endParaRPr lang="zh-CN" altLang="en-US" sz="1800"/>
          </a:p>
          <a:p>
            <a:r>
              <a:rPr lang="zh-CN" altLang="en-US" sz="1800"/>
              <a:t>在最左位用于定义符号</a:t>
            </a:r>
            <a:r>
              <a:rPr lang="zh-CN" altLang="en-US" sz="1800">
                <a:sym typeface="+mn-ea"/>
              </a:rPr>
              <a:t>（</a:t>
            </a:r>
            <a:r>
              <a:rPr lang="en-US" altLang="zh-CN" sz="1800">
                <a:sym typeface="+mn-ea"/>
              </a:rPr>
              <a:t>0</a:t>
            </a:r>
            <a:r>
              <a:rPr lang="zh-CN" altLang="en-US" sz="1800">
                <a:sym typeface="+mn-ea"/>
              </a:rPr>
              <a:t>表示正，</a:t>
            </a:r>
            <a:r>
              <a:rPr lang="en-US" altLang="zh-CN" sz="1800">
                <a:sym typeface="+mn-ea"/>
              </a:rPr>
              <a:t>1</a:t>
            </a:r>
            <a:r>
              <a:rPr lang="zh-CN" altLang="en-US" sz="1800">
                <a:sym typeface="+mn-ea"/>
              </a:rPr>
              <a:t>表示负）</a:t>
            </a: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675130" y="2974340"/>
            <a:ext cx="7943850" cy="11811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符号加绝对值表示法示例</a:t>
            </a:r>
            <a:endParaRPr lang="zh-CN">
              <a:sym typeface="+mn-ea"/>
            </a:endParaRPr>
          </a:p>
        </p:txBody>
      </p:sp>
      <p:sp>
        <p:nvSpPr>
          <p:cNvPr id="3" name="内容占位符 2"/>
          <p:cNvSpPr/>
          <p:nvPr>
            <p:ph idx="1"/>
          </p:nvPr>
        </p:nvSpPr>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2147570" y="2743200"/>
            <a:ext cx="7896225" cy="13716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符号加绝对值表示法示例</a:t>
            </a:r>
            <a:endParaRPr lang="zh-CN">
              <a:sym typeface="+mn-ea"/>
            </a:endParaRPr>
          </a:p>
        </p:txBody>
      </p:sp>
      <p:sp>
        <p:nvSpPr>
          <p:cNvPr id="3" name="内容占位符 2"/>
          <p:cNvSpPr/>
          <p:nvPr>
            <p:ph idx="1"/>
          </p:nvPr>
        </p:nvSpPr>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2176780" y="2680970"/>
            <a:ext cx="7839075" cy="14954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符号加绝对值表示法示例</a:t>
            </a:r>
            <a:endParaRPr lang="zh-CN">
              <a:sym typeface="+mn-ea"/>
            </a:endParaRPr>
          </a:p>
        </p:txBody>
      </p:sp>
      <p:sp>
        <p:nvSpPr>
          <p:cNvPr id="3" name="内容占位符 2"/>
          <p:cNvSpPr/>
          <p:nvPr>
            <p:ph idx="1"/>
          </p:nvPr>
        </p:nvSpPr>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228725" y="2871470"/>
            <a:ext cx="9734550" cy="111442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符号加绝对值表示法示例</a:t>
            </a:r>
            <a:endParaRPr lang="zh-CN">
              <a:sym typeface="+mn-ea"/>
            </a:endParaRPr>
          </a:p>
        </p:txBody>
      </p:sp>
      <p:sp>
        <p:nvSpPr>
          <p:cNvPr id="3" name="内容占位符 2"/>
          <p:cNvSpPr/>
          <p:nvPr>
            <p:ph idx="1"/>
          </p:nvPr>
        </p:nvSpPr>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242695" y="2886075"/>
            <a:ext cx="9705975" cy="10858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符号加绝对值表示法溢出</a:t>
            </a:r>
            <a:endParaRPr lang="zh-CN">
              <a:sym typeface="+mn-ea"/>
            </a:endParaRPr>
          </a:p>
        </p:txBody>
      </p:sp>
      <p:sp>
        <p:nvSpPr>
          <p:cNvPr id="3" name="内容占位符 2"/>
          <p:cNvSpPr/>
          <p:nvPr>
            <p:ph idx="1"/>
          </p:nvPr>
        </p:nvSpPr>
        <p:spPr>
          <a:xfrm>
            <a:off x="838200" y="1825625"/>
            <a:ext cx="10515600" cy="4351338"/>
          </a:xfrm>
        </p:spPr>
        <p:txBody>
          <a:bodyPr/>
          <a:p>
            <a:pPr marL="0" indent="0">
              <a:buNone/>
            </a:pPr>
            <a:r>
              <a:rPr lang="zh-CN" altLang="en-US" sz="1800"/>
              <a:t>正负溢出两种情况：</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3272155" y="1288415"/>
            <a:ext cx="8162925" cy="5267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冯</a:t>
            </a:r>
            <a:r>
              <a:rPr lang="en-US" altLang="zh-CN">
                <a:sym typeface="+mn-ea"/>
              </a:rPr>
              <a:t>-</a:t>
            </a:r>
            <a:r>
              <a:rPr lang="zh-CN" altLang="en-US">
                <a:sym typeface="+mn-ea"/>
              </a:rPr>
              <a:t>诺依曼模型</a:t>
            </a:r>
            <a:r>
              <a:rPr lang="en-US" altLang="zh-CN">
                <a:sym typeface="+mn-ea"/>
              </a:rPr>
              <a:t>-4</a:t>
            </a:r>
            <a:r>
              <a:rPr lang="zh-CN" altLang="en-US">
                <a:sym typeface="+mn-ea"/>
              </a:rPr>
              <a:t>个子系统</a:t>
            </a:r>
            <a:br>
              <a:rPr lang="zh-CN" altLang="en-US">
                <a:sym typeface="+mn-ea"/>
              </a:rPr>
            </a:br>
            <a:endParaRPr lang="zh-CN" altLang="en-US"/>
          </a:p>
        </p:txBody>
      </p:sp>
      <p:sp>
        <p:nvSpPr>
          <p:cNvPr id="3" name="内容占位符 2"/>
          <p:cNvSpPr>
            <a:spLocks noGrp="1"/>
          </p:cNvSpPr>
          <p:nvPr>
            <p:ph idx="1"/>
          </p:nvPr>
        </p:nvSpPr>
        <p:spPr>
          <a:xfrm>
            <a:off x="838200" y="1825625"/>
            <a:ext cx="10515600" cy="4351338"/>
          </a:xfrm>
        </p:spPr>
        <p:txBody>
          <a:bodyPr/>
          <a:p>
            <a:r>
              <a:rPr lang="zh-CN" altLang="en-US" sz="1800">
                <a:solidFill>
                  <a:srgbClr val="FF0000"/>
                </a:solidFill>
              </a:rPr>
              <a:t>存储器</a:t>
            </a:r>
            <a:r>
              <a:rPr lang="en-US" altLang="zh-CN" sz="1800"/>
              <a:t>:</a:t>
            </a:r>
            <a:r>
              <a:rPr lang="zh-CN" altLang="en-US" sz="1800"/>
              <a:t>用来存储数据和程序的区域</a:t>
            </a:r>
            <a:endParaRPr lang="zh-CN" altLang="en-US" sz="1800"/>
          </a:p>
          <a:p>
            <a:r>
              <a:rPr lang="zh-CN" altLang="en-US" sz="1800">
                <a:solidFill>
                  <a:srgbClr val="FF0000"/>
                </a:solidFill>
              </a:rPr>
              <a:t>算术逻辑单元</a:t>
            </a:r>
            <a:r>
              <a:rPr lang="zh-CN" altLang="en-US" sz="1800"/>
              <a:t>（</a:t>
            </a:r>
            <a:r>
              <a:rPr lang="en-US" altLang="zh-CN" sz="1800"/>
              <a:t>ALU</a:t>
            </a:r>
            <a:r>
              <a:rPr lang="zh-CN" altLang="en-US" sz="1800"/>
              <a:t>）：用来计算和逻辑运算的地方</a:t>
            </a:r>
            <a:endParaRPr lang="zh-CN" altLang="en-US" sz="1800"/>
          </a:p>
          <a:p>
            <a:r>
              <a:rPr lang="zh-CN" altLang="en-US" sz="1800">
                <a:solidFill>
                  <a:srgbClr val="FF0000"/>
                </a:solidFill>
              </a:rPr>
              <a:t>控制单元</a:t>
            </a:r>
            <a:r>
              <a:rPr lang="zh-CN" altLang="en-US" sz="1800"/>
              <a:t>：对</a:t>
            </a:r>
            <a:r>
              <a:rPr lang="zh-CN" altLang="en-US" sz="1800">
                <a:sym typeface="+mn-ea"/>
              </a:rPr>
              <a:t>存储器、算术逻辑单元、输入</a:t>
            </a:r>
            <a:r>
              <a:rPr lang="en-US" altLang="zh-CN" sz="1800">
                <a:sym typeface="+mn-ea"/>
              </a:rPr>
              <a:t>/</a:t>
            </a:r>
            <a:r>
              <a:rPr lang="zh-CN" altLang="en-US" sz="1800">
                <a:sym typeface="+mn-ea"/>
              </a:rPr>
              <a:t>输出等子系统进行控制操作</a:t>
            </a:r>
            <a:endParaRPr lang="zh-CN" altLang="en-US" sz="1800">
              <a:sym typeface="+mn-ea"/>
            </a:endParaRPr>
          </a:p>
          <a:p>
            <a:r>
              <a:rPr lang="zh-CN" altLang="en-US" sz="1800">
                <a:solidFill>
                  <a:srgbClr val="FF0000"/>
                </a:solidFill>
              </a:rPr>
              <a:t>输入</a:t>
            </a:r>
            <a:r>
              <a:rPr lang="en-US" altLang="zh-CN" sz="1800">
                <a:solidFill>
                  <a:srgbClr val="FF0000"/>
                </a:solidFill>
              </a:rPr>
              <a:t>/</a:t>
            </a:r>
            <a:r>
              <a:rPr lang="zh-CN" altLang="en-US" sz="1800">
                <a:solidFill>
                  <a:srgbClr val="FF0000"/>
                </a:solidFill>
              </a:rPr>
              <a:t>输出单元</a:t>
            </a:r>
            <a:r>
              <a:rPr lang="zh-CN" altLang="en-US" sz="1800"/>
              <a:t>：输入子系统负责从计算机外部接收输入数据，输出子系统负责从计算机处理结果输出到计算机外部</a:t>
            </a:r>
            <a:endParaRPr lang="zh-CN" altLang="en-US" sz="1800"/>
          </a:p>
        </p:txBody>
      </p:sp>
      <p:pic>
        <p:nvPicPr>
          <p:cNvPr id="4" name="图片 3"/>
          <p:cNvPicPr>
            <a:picLocks noChangeAspect="1"/>
          </p:cNvPicPr>
          <p:nvPr/>
        </p:nvPicPr>
        <p:blipFill>
          <a:blip r:embed="rId1"/>
          <a:stretch>
            <a:fillRect/>
          </a:stretch>
        </p:blipFill>
        <p:spPr>
          <a:xfrm>
            <a:off x="2619375" y="3644265"/>
            <a:ext cx="6710045" cy="253301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二进制补码表示法</a:t>
            </a:r>
            <a:endParaRPr lang="zh-CN">
              <a:sym typeface="+mn-ea"/>
            </a:endParaRPr>
          </a:p>
        </p:txBody>
      </p:sp>
      <p:sp>
        <p:nvSpPr>
          <p:cNvPr id="3" name="内容占位符 2"/>
          <p:cNvSpPr/>
          <p:nvPr>
            <p:ph idx="1"/>
          </p:nvPr>
        </p:nvSpPr>
        <p:spPr>
          <a:xfrm>
            <a:off x="838200" y="1825625"/>
            <a:ext cx="10515600" cy="4351338"/>
          </a:xfrm>
        </p:spPr>
        <p:txBody>
          <a:bodyPr/>
          <a:p>
            <a:pPr marL="0" indent="0">
              <a:buNone/>
            </a:pPr>
            <a:r>
              <a:rPr lang="zh-CN" altLang="en-US" sz="1800"/>
              <a:t>几乎所有的计算机都使用</a:t>
            </a:r>
            <a:r>
              <a:rPr lang="zh-CN" altLang="en-US" sz="1800">
                <a:solidFill>
                  <a:srgbClr val="FF0000"/>
                </a:solidFill>
              </a:rPr>
              <a:t>二进制补码</a:t>
            </a:r>
            <a:r>
              <a:rPr lang="zh-CN" altLang="en-US" sz="1800"/>
              <a:t>表示法来存储</a:t>
            </a:r>
            <a:r>
              <a:rPr lang="en-US" altLang="zh-CN" sz="1800"/>
              <a:t>n</a:t>
            </a:r>
            <a:r>
              <a:rPr lang="zh-CN" altLang="en-US" sz="1800"/>
              <a:t>位存储单元中</a:t>
            </a:r>
            <a:r>
              <a:rPr lang="zh-CN" altLang="en-US" sz="1800">
                <a:solidFill>
                  <a:srgbClr val="FF0000"/>
                </a:solidFill>
              </a:rPr>
              <a:t>有符号整数</a:t>
            </a:r>
            <a:endParaRPr lang="zh-CN" altLang="en-US" sz="1800">
              <a:solidFill>
                <a:srgbClr val="FF0000"/>
              </a:solidFill>
            </a:endParaRPr>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r>
              <a:rPr lang="zh-CN" altLang="en-US" sz="1800"/>
              <a:t>在二进制补码表示法中，最左位决定符号，如果是</a:t>
            </a:r>
            <a:r>
              <a:rPr lang="en-US" altLang="zh-CN" sz="1800"/>
              <a:t>0</a:t>
            </a:r>
            <a:r>
              <a:rPr lang="zh-CN" altLang="en-US" sz="1800"/>
              <a:t>，</a:t>
            </a:r>
            <a:r>
              <a:rPr lang="zh-CN" altLang="en-US" sz="1800">
                <a:solidFill>
                  <a:srgbClr val="FF0000"/>
                </a:solidFill>
              </a:rPr>
              <a:t>该整数</a:t>
            </a:r>
            <a:r>
              <a:rPr lang="zh-CN" altLang="en-US" sz="1800"/>
              <a:t>为正，如果是</a:t>
            </a:r>
            <a:r>
              <a:rPr lang="en-US" altLang="zh-CN" sz="1800"/>
              <a:t>1</a:t>
            </a:r>
            <a:r>
              <a:rPr lang="zh-CN" altLang="en-US" sz="1800"/>
              <a:t>，</a:t>
            </a:r>
            <a:r>
              <a:rPr lang="zh-CN" altLang="en-US" sz="1800">
                <a:solidFill>
                  <a:srgbClr val="FF0000"/>
                </a:solidFill>
              </a:rPr>
              <a:t>该整数</a:t>
            </a:r>
            <a:r>
              <a:rPr lang="zh-CN" altLang="en-US" sz="1800"/>
              <a:t>为负</a:t>
            </a: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2204720" y="2996565"/>
            <a:ext cx="7781925" cy="200977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二进制补码表示法</a:t>
            </a:r>
            <a:endParaRPr lang="zh-CN">
              <a:sym typeface="+mn-ea"/>
            </a:endParaRPr>
          </a:p>
        </p:txBody>
      </p:sp>
      <p:sp>
        <p:nvSpPr>
          <p:cNvPr id="3" name="内容占位符 2"/>
          <p:cNvSpPr/>
          <p:nvPr>
            <p:ph idx="1"/>
          </p:nvPr>
        </p:nvSpPr>
        <p:spPr>
          <a:xfrm>
            <a:off x="838200" y="1825625"/>
            <a:ext cx="10515600" cy="4351338"/>
          </a:xfrm>
        </p:spPr>
        <p:txBody>
          <a:bodyPr/>
          <a:p>
            <a:pPr marL="0" indent="0">
              <a:buNone/>
            </a:pPr>
            <a:r>
              <a:rPr lang="zh-CN" altLang="en-US">
                <a:solidFill>
                  <a:srgbClr val="FF0000"/>
                </a:solidFill>
              </a:rPr>
              <a:t>反码</a:t>
            </a:r>
            <a:endParaRPr lang="zh-CN" altLang="en-US">
              <a:solidFill>
                <a:srgbClr val="FF0000"/>
              </a:solidFill>
            </a:endParaRPr>
          </a:p>
          <a:p>
            <a:pPr marL="0" indent="0">
              <a:buNone/>
            </a:pPr>
            <a:r>
              <a:rPr lang="zh-CN" altLang="en-US" sz="1800"/>
              <a:t>简单反转各个位，即把</a:t>
            </a:r>
            <a:r>
              <a:rPr lang="en-US" altLang="zh-CN" sz="1800"/>
              <a:t>0</a:t>
            </a:r>
            <a:r>
              <a:rPr lang="zh-CN" altLang="en-US" sz="1800"/>
              <a:t>变成</a:t>
            </a:r>
            <a:r>
              <a:rPr lang="en-US" altLang="zh-CN" sz="1800"/>
              <a:t>1</a:t>
            </a:r>
            <a:r>
              <a:rPr lang="zh-CN" altLang="en-US" sz="1800"/>
              <a:t>，</a:t>
            </a:r>
            <a:r>
              <a:rPr lang="en-US" altLang="zh-CN" sz="1800"/>
              <a:t>1</a:t>
            </a:r>
            <a:r>
              <a:rPr lang="zh-CN" altLang="en-US" sz="1800"/>
              <a:t>变成</a:t>
            </a:r>
            <a:r>
              <a:rPr lang="en-US" altLang="zh-CN" sz="1800"/>
              <a:t>0</a:t>
            </a:r>
            <a:r>
              <a:rPr lang="zh-CN" altLang="en-US" sz="1800"/>
              <a:t>，该运算不区分正负数。</a:t>
            </a: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927225" y="3128645"/>
            <a:ext cx="7848600" cy="253365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二进制补码表示法</a:t>
            </a:r>
            <a:endParaRPr lang="zh-CN">
              <a:sym typeface="+mn-ea"/>
            </a:endParaRPr>
          </a:p>
        </p:txBody>
      </p:sp>
      <p:sp>
        <p:nvSpPr>
          <p:cNvPr id="3" name="内容占位符 2"/>
          <p:cNvSpPr/>
          <p:nvPr>
            <p:ph idx="1"/>
          </p:nvPr>
        </p:nvSpPr>
        <p:spPr>
          <a:xfrm>
            <a:off x="838200" y="1825625"/>
            <a:ext cx="10515600" cy="4351338"/>
          </a:xfrm>
        </p:spPr>
        <p:txBody>
          <a:bodyPr/>
          <a:p>
            <a:pPr marL="0" indent="0">
              <a:buNone/>
            </a:pPr>
            <a:r>
              <a:rPr lang="zh-CN" altLang="en-US">
                <a:solidFill>
                  <a:srgbClr val="FF0000"/>
                </a:solidFill>
              </a:rPr>
              <a:t>补码（有两种运算方式）</a:t>
            </a:r>
            <a:endParaRPr lang="zh-CN" altLang="en-US">
              <a:solidFill>
                <a:srgbClr val="FF0000"/>
              </a:solidFill>
            </a:endParaRPr>
          </a:p>
          <a:p>
            <a:pPr marL="0" indent="0">
              <a:buNone/>
            </a:pPr>
            <a:r>
              <a:rPr lang="zh-CN" altLang="en-US" sz="1800"/>
              <a:t>方式一：首先，从右边复制位，直到有</a:t>
            </a:r>
            <a:r>
              <a:rPr lang="en-US" altLang="zh-CN" sz="1800"/>
              <a:t>1</a:t>
            </a:r>
            <a:r>
              <a:rPr lang="zh-CN" altLang="en-US" sz="1800"/>
              <a:t>被复制，接着反转其余位。</a:t>
            </a:r>
            <a:endParaRPr lang="zh-CN" altLang="en-US" sz="1800"/>
          </a:p>
          <a:p>
            <a:pPr marL="0" indent="0">
              <a:buNone/>
            </a:pPr>
            <a:r>
              <a:rPr lang="zh-CN" altLang="en-US" sz="1800"/>
              <a:t>方式二：先取整数的反码，再加</a:t>
            </a:r>
            <a:r>
              <a:rPr lang="en-US" altLang="zh-CN" sz="1800"/>
              <a:t>1  </a:t>
            </a:r>
            <a:r>
              <a:rPr lang="zh-CN" altLang="en-US" sz="1800"/>
              <a:t>（</a:t>
            </a:r>
            <a:r>
              <a:rPr lang="zh-CN" altLang="en-US" sz="1800">
                <a:solidFill>
                  <a:srgbClr val="FF0000"/>
                </a:solidFill>
              </a:rPr>
              <a:t>取反加</a:t>
            </a:r>
            <a:r>
              <a:rPr lang="en-US" altLang="zh-CN" sz="1800">
                <a:solidFill>
                  <a:srgbClr val="FF0000"/>
                </a:solidFill>
              </a:rPr>
              <a:t>1</a:t>
            </a:r>
            <a:r>
              <a:rPr lang="zh-CN" altLang="en-US" sz="1800"/>
              <a:t>）</a:t>
            </a:r>
            <a:endParaRPr lang="en-US" altLang="zh-CN" sz="1800"/>
          </a:p>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6" name="图片 5"/>
          <p:cNvPicPr>
            <a:picLocks noChangeAspect="1"/>
          </p:cNvPicPr>
          <p:nvPr/>
        </p:nvPicPr>
        <p:blipFill>
          <a:blip r:embed="rId1"/>
          <a:stretch>
            <a:fillRect/>
          </a:stretch>
        </p:blipFill>
        <p:spPr>
          <a:xfrm>
            <a:off x="2099310" y="3902710"/>
            <a:ext cx="6496050" cy="16383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二进制补码表示法</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2238375" y="2541905"/>
            <a:ext cx="7715250" cy="218122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二进制补码表示法</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962150" y="2038350"/>
            <a:ext cx="8267700" cy="27813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二进制补码表示法</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147445" y="1828800"/>
            <a:ext cx="9896475" cy="32004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二进制补码表示法</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790700" y="1825625"/>
            <a:ext cx="8610600" cy="421005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a:t>
            </a:r>
            <a:r>
              <a:rPr lang="zh-CN">
                <a:sym typeface="+mn-ea"/>
              </a:rPr>
              <a:t>二进制补码表示法溢出</a:t>
            </a:r>
            <a:endParaRPr lang="zh-CN">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1862455" y="1567815"/>
            <a:ext cx="8248650" cy="486727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——3</a:t>
            </a:r>
            <a:r>
              <a:rPr lang="zh-CN" altLang="en-US">
                <a:sym typeface="+mn-ea"/>
              </a:rPr>
              <a:t>种表示法的比较</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5" name="图片 4"/>
          <p:cNvPicPr>
            <a:picLocks noChangeAspect="1"/>
          </p:cNvPicPr>
          <p:nvPr/>
        </p:nvPicPr>
        <p:blipFill>
          <a:blip r:embed="rId1"/>
          <a:stretch>
            <a:fillRect/>
          </a:stretch>
        </p:blipFill>
        <p:spPr>
          <a:xfrm>
            <a:off x="1019175" y="1990725"/>
            <a:ext cx="10153650" cy="287655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存储整数</a:t>
            </a:r>
            <a:r>
              <a:rPr lang="en-US" altLang="zh-CN">
                <a:sym typeface="+mn-ea"/>
              </a:rPr>
              <a:t>——3</a:t>
            </a:r>
            <a:r>
              <a:rPr lang="zh-CN" altLang="en-US">
                <a:sym typeface="+mn-ea"/>
              </a:rPr>
              <a:t>种表示法的比较</a:t>
            </a:r>
            <a:endParaRPr lang="zh-CN" altLang="en-US">
              <a:sym typeface="+mn-ea"/>
            </a:endParaRPr>
          </a:p>
        </p:txBody>
      </p:sp>
      <p:sp>
        <p:nvSpPr>
          <p:cNvPr id="3" name="内容占位符 2"/>
          <p:cNvSpPr/>
          <p:nvPr>
            <p:ph idx="1"/>
          </p:nvPr>
        </p:nvSpPr>
        <p:spPr>
          <a:xfrm>
            <a:off x="838200" y="1825625"/>
            <a:ext cx="10515600" cy="4351338"/>
          </a:xfrm>
        </p:spPr>
        <p:txBody>
          <a:bodyPr/>
          <a:p>
            <a:pPr marL="0" indent="0">
              <a:buNone/>
            </a:pPr>
            <a:endParaRPr lang="zh-CN" altLang="en-US" sz="1800"/>
          </a:p>
          <a:p>
            <a:pPr marL="0" indent="0">
              <a:buNone/>
            </a:pPr>
            <a:endParaRPr lang="zh-CN" altLang="en-US" sz="1800"/>
          </a:p>
          <a:p>
            <a:pPr marL="0" indent="0">
              <a:buNone/>
            </a:pPr>
            <a:endParaRPr lang="zh-CN" altLang="en-US" sz="1800"/>
          </a:p>
          <a:p>
            <a:pPr marL="0" indent="0">
              <a:buNone/>
            </a:pPr>
            <a:endParaRPr lang="zh-CN" altLang="en-US" sz="1800"/>
          </a:p>
          <a:p>
            <a:pPr>
              <a:buNone/>
            </a:pPr>
            <a:endParaRPr lang="zh-CN" altLang="en-US" sz="1800"/>
          </a:p>
        </p:txBody>
      </p:sp>
      <p:pic>
        <p:nvPicPr>
          <p:cNvPr id="4" name="图片 3"/>
          <p:cNvPicPr>
            <a:picLocks noChangeAspect="1"/>
          </p:cNvPicPr>
          <p:nvPr/>
        </p:nvPicPr>
        <p:blipFill>
          <a:blip r:embed="rId1"/>
          <a:stretch>
            <a:fillRect/>
          </a:stretch>
        </p:blipFill>
        <p:spPr>
          <a:xfrm>
            <a:off x="909320" y="2047875"/>
            <a:ext cx="10372725" cy="276225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49641</Words>
  <Application>WPS 演示</Application>
  <PresentationFormat>宽屏</PresentationFormat>
  <Paragraphs>5163</Paragraphs>
  <Slides>721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721</vt:i4>
      </vt:variant>
    </vt:vector>
  </HeadingPairs>
  <TitlesOfParts>
    <vt:vector size="728" baseType="lpstr">
      <vt:lpstr>Arial</vt:lpstr>
      <vt:lpstr>宋体</vt:lpstr>
      <vt:lpstr>Wingdings</vt:lpstr>
      <vt:lpstr>微软雅黑</vt:lpstr>
      <vt:lpstr>Calibri</vt:lpstr>
      <vt:lpstr>Arial Unicode MS</vt:lpstr>
      <vt:lpstr>Office 主题</vt:lpstr>
      <vt:lpstr>计算机科学导论（第3版）</vt:lpstr>
      <vt:lpstr>第1章 绪论</vt:lpstr>
      <vt:lpstr>1.图灵模型</vt:lpstr>
      <vt:lpstr>数据处理器</vt:lpstr>
      <vt:lpstr>可编程数据处理器</vt:lpstr>
      <vt:lpstr>可编程数据处理器-输出数据</vt:lpstr>
      <vt:lpstr>通用图灵机</vt:lpstr>
      <vt:lpstr>2.冯-诺依曼模型</vt:lpstr>
      <vt:lpstr>冯-诺依曼模型-4个子系统 </vt:lpstr>
      <vt:lpstr>冯-诺依曼模型-存储程序概念</vt:lpstr>
      <vt:lpstr>冯-诺依曼模型-指令的顺序执行</vt:lpstr>
      <vt:lpstr>3.计算机组成部分</vt:lpstr>
      <vt:lpstr>计算机组成部分-数据</vt:lpstr>
      <vt:lpstr>计算机组成部分-软件</vt:lpstr>
      <vt:lpstr>计算机简史</vt:lpstr>
      <vt:lpstr>社会问题和道德问题</vt:lpstr>
      <vt:lpstr>第2章 数字系统</vt:lpstr>
      <vt:lpstr>数字系统</vt:lpstr>
      <vt:lpstr>位置化数字系统</vt:lpstr>
      <vt:lpstr>十进制系统（以10为底）</vt:lpstr>
      <vt:lpstr>十进制系统（以10为底）——整数</vt:lpstr>
      <vt:lpstr>十进制系统（以10为底）——位置量表示</vt:lpstr>
      <vt:lpstr>十进制系统（以10为底）示例</vt:lpstr>
      <vt:lpstr>十进制系统（以10为底）示例</vt:lpstr>
      <vt:lpstr>十进制系统（以10为底）——最大值</vt:lpstr>
      <vt:lpstr>十进制系统（以10为底）——实数</vt:lpstr>
      <vt:lpstr>十进制系统（以10为底）——示例</vt:lpstr>
      <vt:lpstr>二进制系统（以2为底）</vt:lpstr>
      <vt:lpstr>二进制系统（以2为底）——整数</vt:lpstr>
      <vt:lpstr>二进制系统（以2为底）——位置量表示</vt:lpstr>
      <vt:lpstr>二进制系统（以2为底）——示例</vt:lpstr>
      <vt:lpstr>二进制系统（以2为底）——最大值</vt:lpstr>
      <vt:lpstr>二进制系统（以2为底）——实数</vt:lpstr>
      <vt:lpstr>二进制系统（以2为底）——示例</vt:lpstr>
      <vt:lpstr>十六进制系统（以16为底）</vt:lpstr>
      <vt:lpstr>十六进制系统（以16为底）——整数</vt:lpstr>
      <vt:lpstr>十六进制系统（以16为底）——位置量表示</vt:lpstr>
      <vt:lpstr>十六进制系统（以16为底）——示例</vt:lpstr>
      <vt:lpstr>十六进制系统（以16为底）——最大值</vt:lpstr>
      <vt:lpstr>十六进制系统（以16为底）——实数</vt:lpstr>
      <vt:lpstr>八进制系统（以8为底）</vt:lpstr>
      <vt:lpstr>八进制系统（以8为底）——整数</vt:lpstr>
      <vt:lpstr>八进制系统（以8为底）——位置量表示</vt:lpstr>
      <vt:lpstr>八进制系统（以8为底）——示例</vt:lpstr>
      <vt:lpstr>八进制系统（以8为底）——最大值</vt:lpstr>
      <vt:lpstr>八进制系统（以8为底）——实数</vt:lpstr>
      <vt:lpstr>4种位置数字系统的小结</vt:lpstr>
      <vt:lpstr>4种位置数字系统的小结</vt:lpstr>
      <vt:lpstr>其它进制转换为十进制</vt:lpstr>
      <vt:lpstr>其它进制转换为十进制</vt:lpstr>
      <vt:lpstr>二进制进制转换为十进制</vt:lpstr>
      <vt:lpstr>十六进制进制转换为十进制</vt:lpstr>
      <vt:lpstr>八进制进制转换为十进制</vt:lpstr>
      <vt:lpstr>十进制转换其它进制</vt:lpstr>
      <vt:lpstr>十进制转换其它进制</vt:lpstr>
      <vt:lpstr>十进制转换其它进制</vt:lpstr>
      <vt:lpstr>十进制转换二进制——示例</vt:lpstr>
      <vt:lpstr>十进制转换八进制——示例</vt:lpstr>
      <vt:lpstr>十进制转换十六进制——示例</vt:lpstr>
      <vt:lpstr>十进制转换其它进制</vt:lpstr>
      <vt:lpstr>十进制转换其它进制</vt:lpstr>
      <vt:lpstr>十进制转换二进制——示例</vt:lpstr>
      <vt:lpstr>十进制转换八进制——示例</vt:lpstr>
      <vt:lpstr>十进制转换十六进制——示例</vt:lpstr>
      <vt:lpstr>二进制&amp;十六进制互转</vt:lpstr>
      <vt:lpstr>二进制转十六进制 	</vt:lpstr>
      <vt:lpstr>十六进制转二进制</vt:lpstr>
      <vt:lpstr>二进制&amp;八进制互转</vt:lpstr>
      <vt:lpstr>二进制转八进制</vt:lpstr>
      <vt:lpstr>八进制转二进制</vt:lpstr>
      <vt:lpstr>八进制&amp;十六进制互转</vt:lpstr>
      <vt:lpstr>第3章 数据存储</vt:lpstr>
      <vt:lpstr>数据类型</vt:lpstr>
      <vt:lpstr>计算机内部的数据格式</vt:lpstr>
      <vt:lpstr>计算机内部的数据格式</vt:lpstr>
      <vt:lpstr>存储数字</vt:lpstr>
      <vt:lpstr>存储整数</vt:lpstr>
      <vt:lpstr>存储整数——无符号表示法</vt:lpstr>
      <vt:lpstr>存储整数——无符号表示法示例</vt:lpstr>
      <vt:lpstr>存储整数——无符号表示法示例</vt:lpstr>
      <vt:lpstr>存储整数——译解无符号整数</vt:lpstr>
      <vt:lpstr>存储整数——溢出</vt:lpstr>
      <vt:lpstr>存储整数——无符号整数的应用</vt:lpstr>
      <vt:lpstr>存储整数——符号加绝对值表示法</vt:lpstr>
      <vt:lpstr>存储整数——符号加绝对值表示法示例</vt:lpstr>
      <vt:lpstr>存储整数——符号加绝对值表示法示例</vt:lpstr>
      <vt:lpstr>存储整数——符号加绝对值表示法示例</vt:lpstr>
      <vt:lpstr>存储整数——符号加绝对值表示法示例</vt:lpstr>
      <vt:lpstr>存储整数——符号加绝对值表示法溢出</vt:lpstr>
      <vt:lpstr>存储整数——二进制补码表示法</vt:lpstr>
      <vt:lpstr>存储整数——二进制补码表示法</vt:lpstr>
      <vt:lpstr>存储整数——二进制补码表示法</vt:lpstr>
      <vt:lpstr>存储整数——二进制补码表示法</vt:lpstr>
      <vt:lpstr>存储整数——二进制补码表示法</vt:lpstr>
      <vt:lpstr>存储整数——二进制补码表示法</vt:lpstr>
      <vt:lpstr>存储整数——二进制补码表示法</vt:lpstr>
      <vt:lpstr>存储整数——二进制补码表示法溢出</vt:lpstr>
      <vt:lpstr>存储整数——3种表示法的比较</vt:lpstr>
      <vt:lpstr>存储整数——3种表示法的比较</vt:lpstr>
      <vt:lpstr>存储实数——定点表示法</vt:lpstr>
      <vt:lpstr>存储实数——浮点表示法</vt:lpstr>
      <vt:lpstr>存储实数——浮点表示法</vt:lpstr>
      <vt:lpstr>存储实数——浮点表示法</vt:lpstr>
      <vt:lpstr>存储实数——规范化</vt:lpstr>
      <vt:lpstr>存储实数——符号、指数和尾数</vt:lpstr>
      <vt:lpstr>存储实数——余码系统</vt:lpstr>
      <vt:lpstr>存储实数——余码系统</vt:lpstr>
      <vt:lpstr>存储实数——余码系统单精度</vt:lpstr>
      <vt:lpstr>存储实数——余码系统双精度</vt:lpstr>
      <vt:lpstr>存储实数——余码系统IEEE浮点标准</vt:lpstr>
      <vt:lpstr>存储实数——余码系统实数的存储</vt:lpstr>
      <vt:lpstr>存储实数——余码系统实数的存储</vt:lpstr>
      <vt:lpstr>存储实数——余码系统实数的存储</vt:lpstr>
      <vt:lpstr>存储实数——余码系统实数的存储</vt:lpstr>
      <vt:lpstr>存储实数——余码系统实数还原</vt:lpstr>
      <vt:lpstr>存储实数——余码系统实数还原</vt:lpstr>
      <vt:lpstr>存储文本</vt:lpstr>
      <vt:lpstr>存储文本——编码表</vt:lpstr>
      <vt:lpstr>存储音频</vt:lpstr>
      <vt:lpstr>存储音频</vt:lpstr>
      <vt:lpstr>存储音频</vt:lpstr>
      <vt:lpstr>存储音频</vt:lpstr>
      <vt:lpstr>存储音频</vt:lpstr>
      <vt:lpstr>存储图像</vt:lpstr>
      <vt:lpstr>存储图像——光栅图</vt:lpstr>
      <vt:lpstr>存储图像——光栅图</vt:lpstr>
      <vt:lpstr>存储图像——光栅图</vt:lpstr>
      <vt:lpstr>存储图像——光栅图</vt:lpstr>
      <vt:lpstr>存储图像——光栅图</vt:lpstr>
      <vt:lpstr>存储图像——矢量图</vt:lpstr>
      <vt:lpstr>存储图像——光栅图&amp;矢量图对比</vt:lpstr>
      <vt:lpstr>存储视频</vt:lpstr>
      <vt:lpstr>第4章 数据运算</vt:lpstr>
      <vt:lpstr>逻辑运算</vt:lpstr>
      <vt:lpstr>逻辑运算——位层次</vt:lpstr>
      <vt:lpstr>逻辑运算——位层次（非，NOT）</vt:lpstr>
      <vt:lpstr>逻辑运算——位层次（与，AND）</vt:lpstr>
      <vt:lpstr>逻辑运算——位层次（或，OR）</vt:lpstr>
      <vt:lpstr>逻辑运算——位层次（异或，XOR）</vt:lpstr>
      <vt:lpstr>逻辑运算——模式层次</vt:lpstr>
      <vt:lpstr>逻辑运算——模式层次</vt:lpstr>
      <vt:lpstr>逻辑运算——模式层次</vt:lpstr>
      <vt:lpstr>逻辑运算——模式层次</vt:lpstr>
      <vt:lpstr>逻辑运算——模式层次</vt:lpstr>
      <vt:lpstr>逻辑运算——复位（掩码）</vt:lpstr>
      <vt:lpstr>移位运算</vt:lpstr>
      <vt:lpstr>移位运算——逻辑移位</vt:lpstr>
      <vt:lpstr>移位运算——逻辑移位</vt:lpstr>
      <vt:lpstr>移位运算——循环移位</vt:lpstr>
      <vt:lpstr>移位运算——算术移位</vt:lpstr>
      <vt:lpstr>移位运算——算术移位</vt:lpstr>
      <vt:lpstr>移位运算——算术移位</vt:lpstr>
      <vt:lpstr>算术运算——整数</vt:lpstr>
      <vt:lpstr>算术运算——整数</vt:lpstr>
      <vt:lpstr>算术运算——整数</vt:lpstr>
      <vt:lpstr>算术运算——整数</vt:lpstr>
      <vt:lpstr>算术运算——整数</vt:lpstr>
      <vt:lpstr>算术运算——整数</vt:lpstr>
      <vt:lpstr>算术运算——实数</vt:lpstr>
      <vt:lpstr>算术运算——实数</vt:lpstr>
      <vt:lpstr>算术运算——实数</vt:lpstr>
      <vt:lpstr>算术运算——实数（续）</vt:lpstr>
      <vt:lpstr>算术运算——实数</vt:lpstr>
      <vt:lpstr>算术运算——实数（续）</vt:lpstr>
      <vt:lpstr>第5章 计算机组成</vt:lpstr>
      <vt:lpstr>计算机组成部件</vt:lpstr>
      <vt:lpstr>计算机组成部件——中央处理单元CPU</vt:lpstr>
      <vt:lpstr>CPU中的 算术逻辑单元</vt:lpstr>
      <vt:lpstr>CPU中的寄存器</vt:lpstr>
      <vt:lpstr>CPU中的控制单元</vt:lpstr>
      <vt:lpstr>计算机组成部件——主存储器（内存）</vt:lpstr>
      <vt:lpstr>主存储器（内存）——地址空间</vt:lpstr>
      <vt:lpstr>主存储器（内存）——地址空间</vt:lpstr>
      <vt:lpstr>主存储器（内存）——存储器类型</vt:lpstr>
      <vt:lpstr>主存储器（内存）——层次结构</vt:lpstr>
      <vt:lpstr>主存储器（内存）——高速缓冲存储器</vt:lpstr>
      <vt:lpstr>计算机组成部件——输入/输出子系统</vt:lpstr>
      <vt:lpstr>存储设备——磁介质</vt:lpstr>
      <vt:lpstr>存储设备——磁介质存储设备（磁盘）</vt:lpstr>
      <vt:lpstr>存储设备——磁介质存储设备（磁盘）</vt:lpstr>
      <vt:lpstr>存储设备——光存储设备</vt:lpstr>
      <vt:lpstr>存储设备——光存储设备（CD-ROM）</vt:lpstr>
      <vt:lpstr>计算机组成——3个子系统互联</vt:lpstr>
      <vt:lpstr>子系统互联——CPU和存储器的连接</vt:lpstr>
      <vt:lpstr>子系统互联——CPU与主存的连接</vt:lpstr>
      <vt:lpstr>子系统互联——I/O设备的连接</vt:lpstr>
      <vt:lpstr>I/O设备的连接——控制器</vt:lpstr>
      <vt:lpstr>I/O设备的连接——控制器</vt:lpstr>
      <vt:lpstr>I/O设备的连接——控制器（SCSI）</vt:lpstr>
      <vt:lpstr>I/O设备的连接——控制器（火线）</vt:lpstr>
      <vt:lpstr>I/O设备的连接——控制器（USB）</vt:lpstr>
      <vt:lpstr>I/O设备的连接——控制器（USB）</vt:lpstr>
      <vt:lpstr>I/O设备的连接——控制器（USB）</vt:lpstr>
      <vt:lpstr>I/O设备的连接——控制器（HDMI）</vt:lpstr>
      <vt:lpstr>子系统互联——输入/输出设备的寻址</vt:lpstr>
      <vt:lpstr>输入/输出设备的寻址——I/O独立寻址</vt:lpstr>
      <vt:lpstr>输入/输出设备的寻址——I/O独立寻址</vt:lpstr>
      <vt:lpstr>输入/输出设备的寻址——I/O存储器映射寻址</vt:lpstr>
      <vt:lpstr>输入/输出设备的寻址——I/O存储器映射寻址</vt:lpstr>
      <vt:lpstr>计算机组成——程序执行</vt:lpstr>
      <vt:lpstr>程序执行——机器周期</vt:lpstr>
      <vt:lpstr>程序执行——机器周期</vt:lpstr>
      <vt:lpstr>程序执行——输入/输出操作</vt:lpstr>
      <vt:lpstr>输入/输出操作——程序控制输入/输出</vt:lpstr>
      <vt:lpstr>输入/输出操作——中断控制输入/输出</vt:lpstr>
      <vt:lpstr>输入/输出操作——直接存储器存取（DMA）</vt:lpstr>
      <vt:lpstr>输入/输出操作——直接存储器存取（DMA）</vt:lpstr>
      <vt:lpstr>计算机组成——不同的体系结构 </vt:lpstr>
      <vt:lpstr>计算机组成——不同的体系结构 </vt:lpstr>
      <vt:lpstr>计算机组成——不同的体系结构 </vt:lpstr>
      <vt:lpstr>计算机组成——不同的体系结构 </vt:lpstr>
      <vt:lpstr>计算机组成——不同的体系结构 </vt:lpstr>
      <vt:lpstr>计算机组成——不同的体系结构 </vt:lpstr>
      <vt:lpstr>计算机组成——不同的体系结构 </vt:lpstr>
      <vt:lpstr>计算机组成——不同的体系结构 </vt:lpstr>
      <vt:lpstr>计算机组成——不同的体系结构 </vt:lpstr>
      <vt:lpstr>计算机组成——简单计算机</vt:lpstr>
      <vt:lpstr>计算机组成——简单计算机</vt:lpstr>
      <vt:lpstr>计算机组成——简单计算机(CPU)</vt:lpstr>
      <vt:lpstr>计算机组成——简单计算机(主存)</vt:lpstr>
      <vt:lpstr>计算机组成——简单计算机(输入/输出子系统)</vt:lpstr>
      <vt:lpstr>计算机组成——简单计算机(指令集)</vt:lpstr>
      <vt:lpstr>计算机组成——简单计算机(指令集)</vt:lpstr>
      <vt:lpstr>计算机组成——简单计算机(处理指令)</vt:lpstr>
      <vt:lpstr>计算机组成——简单计算机(示例)</vt:lpstr>
      <vt:lpstr>计算机组成——简单计算机(示例)</vt:lpstr>
      <vt:lpstr>计算机组成——简单计算机(示例)</vt:lpstr>
      <vt:lpstr>计算机组成——简单计算机(存储程序和数据)</vt:lpstr>
      <vt:lpstr>计算机组成——简单计算机(指令周期)</vt:lpstr>
      <vt:lpstr>计算机组成——简单计算机(指令周期)</vt:lpstr>
      <vt:lpstr>计算机组成——简单计算机(指令周期)</vt:lpstr>
      <vt:lpstr>计算机组成——简单计算机(指令周期)</vt:lpstr>
      <vt:lpstr>计算机组成——简单计算机(指令周期)</vt:lpstr>
      <vt:lpstr>计算机组成——简单计算机(指令周期)</vt:lpstr>
      <vt:lpstr>计算机组成——简单计算机(指令周期)</vt:lpstr>
      <vt:lpstr>计算机组成——简单计算机(指令周期)</vt:lpstr>
      <vt:lpstr>计算机组成——简单计算机(指令周期)</vt:lpstr>
      <vt:lpstr>计算机组成——简单计算机(指令周期)</vt:lpstr>
      <vt:lpstr>计算机组成——简单计算机(可重用性)</vt:lpstr>
      <vt:lpstr>第6章 计算机网络和因特网</vt:lpstr>
      <vt:lpstr>计算机网络和因特网——网络</vt:lpstr>
      <vt:lpstr>计算机网络和因特网——网络（局域网）</vt:lpstr>
      <vt:lpstr>计算机网络和因特网——网络（局域网）</vt:lpstr>
      <vt:lpstr>计算机网络和因特网——网络（广域网）</vt:lpstr>
      <vt:lpstr>计算机网络和因特网——网络（广域网）</vt:lpstr>
      <vt:lpstr>计算机网络和因特网——网络（互联网络）</vt:lpstr>
      <vt:lpstr>计算机网络和因特网——网络（因特网）</vt:lpstr>
      <vt:lpstr>计算机网络和因特网——网络（因特网）</vt:lpstr>
      <vt:lpstr>计算机网络和因特网——网络（协议分层）</vt:lpstr>
      <vt:lpstr>计算机网络和因特网——网络（协议分层）</vt:lpstr>
      <vt:lpstr>计算机网络和因特网——网络（协议分层）</vt:lpstr>
      <vt:lpstr>计算机网络和因特网——网络（协议分层的原则）</vt:lpstr>
      <vt:lpstr>计算机网络和因特网——网络（逻辑连接	）</vt:lpstr>
      <vt:lpstr>计算机网络和因特网——网络（TCP/IP协议族	）</vt:lpstr>
      <vt:lpstr>计算机网络和因特网——TCP/IP协议族（分层架构）</vt:lpstr>
      <vt:lpstr>计算机网络和因特网——TCP/IP协议族（分层架构）</vt:lpstr>
      <vt:lpstr>计算机网络和因特网——TCP/IP协议族（分层架构）</vt:lpstr>
      <vt:lpstr>计算机网络和因特网——TCP/IP协议族（地址和数据包名称）</vt:lpstr>
      <vt:lpstr>计算机网络和因特网——TCP/IP协议族（地址和数据包名称）</vt:lpstr>
      <vt:lpstr>计算机网络和因特网——应用层</vt:lpstr>
      <vt:lpstr>计算机网络和因特网——应用层</vt:lpstr>
      <vt:lpstr>计算机网络和因特网——应用层</vt:lpstr>
      <vt:lpstr>应用层模式</vt:lpstr>
      <vt:lpstr>应用层模式</vt:lpstr>
      <vt:lpstr>应用层模式</vt:lpstr>
      <vt:lpstr>应用层模式</vt:lpstr>
      <vt:lpstr>应用层模式</vt:lpstr>
      <vt:lpstr>应用层-标准化C/S应用</vt:lpstr>
      <vt:lpstr>标准化C/S应用——万维网和超文本传输协议</vt:lpstr>
      <vt:lpstr>标准化C/S应用——万维网和超文本传输协议</vt:lpstr>
      <vt:lpstr>标准化C/S应用——万维网和超文本传输协议</vt:lpstr>
      <vt:lpstr>标准化C/S应用——万维网和超文本传输协议</vt:lpstr>
      <vt:lpstr>标准化C/S应用——万维网和超文本传输协议</vt:lpstr>
      <vt:lpstr>标准化C/S应用——万维网和超文本传输协议</vt:lpstr>
      <vt:lpstr>标准化C/S应用——万维网和超文本传输协议</vt:lpstr>
      <vt:lpstr>标准化C/S应用——文件传输协议</vt:lpstr>
      <vt:lpstr>标准化C/S应用——文件传输协议</vt:lpstr>
      <vt:lpstr>标准化C/S应用——文件传输协议</vt:lpstr>
      <vt:lpstr>标准化C/S应用——电子邮件</vt:lpstr>
      <vt:lpstr>标准化C/S应用——TELNET和SSH</vt:lpstr>
      <vt:lpstr>标准化C/S应用——域名系统（DNS）</vt:lpstr>
      <vt:lpstr>标准化C/S应用——域名系统（DNS）</vt:lpstr>
      <vt:lpstr>标准化C/S应用——域名系统（DNS）</vt:lpstr>
      <vt:lpstr>标准化C/S应用——域名系统（DNS）</vt:lpstr>
      <vt:lpstr>标准化C/S应用——域名系统（DNS）</vt:lpstr>
      <vt:lpstr>标准化C/S应用——域名系统（DNS）</vt:lpstr>
      <vt:lpstr>标准化C/S应用——域名系统（DNS）</vt:lpstr>
      <vt:lpstr>计算机网络和因特网——传输层</vt:lpstr>
      <vt:lpstr>计算机网络和因特网——传输层</vt:lpstr>
      <vt:lpstr>计算机网络和因特网——传输层</vt:lpstr>
      <vt:lpstr>传输层——UDP协议</vt:lpstr>
      <vt:lpstr>传输层——TCP协议</vt:lpstr>
      <vt:lpstr>网络层</vt:lpstr>
      <vt:lpstr>网络层</vt:lpstr>
      <vt:lpstr>网络层</vt:lpstr>
      <vt:lpstr>网络层</vt:lpstr>
      <vt:lpstr>网络层</vt:lpstr>
      <vt:lpstr>网络层</vt:lpstr>
      <vt:lpstr>网络层</vt:lpstr>
      <vt:lpstr>网络层</vt:lpstr>
      <vt:lpstr>网络层——IPv4协议</vt:lpstr>
      <vt:lpstr>网络层——IPv4协议</vt:lpstr>
      <vt:lpstr>网络层——IPv4协议</vt:lpstr>
      <vt:lpstr>网络层——IPv4协议</vt:lpstr>
      <vt:lpstr>网络层——IPv6协议</vt:lpstr>
      <vt:lpstr>网络层——IPv6协议</vt:lpstr>
      <vt:lpstr>网络层——IPv6协议</vt:lpstr>
      <vt:lpstr>数据链路层</vt:lpstr>
      <vt:lpstr>数据链路层</vt:lpstr>
      <vt:lpstr>数据链路层——节点和链接</vt:lpstr>
      <vt:lpstr>数据链路层——局域网（有线LAN）</vt:lpstr>
      <vt:lpstr>数据链路层——局域网（帧）</vt:lpstr>
      <vt:lpstr>数据链路层——局域网（无线LAN）</vt:lpstr>
      <vt:lpstr>数据链路层——广域网（有线WAN）</vt:lpstr>
      <vt:lpstr>数据链路层——广域网（有线WAN）</vt:lpstr>
      <vt:lpstr>数据链路层——广域网（有线WAN）</vt:lpstr>
      <vt:lpstr>数据链路层——广域网（有线WAN）</vt:lpstr>
      <vt:lpstr>数据链路层——广域网（有线WAN）</vt:lpstr>
      <vt:lpstr>数据链路层——广域网（无线WAN）</vt:lpstr>
      <vt:lpstr>数据链路层——广域网（无线WAN）</vt:lpstr>
      <vt:lpstr>物理层</vt:lpstr>
      <vt:lpstr>物理层</vt:lpstr>
      <vt:lpstr>物理层——数据和信号</vt:lpstr>
      <vt:lpstr>物理层——数据和信号</vt:lpstr>
      <vt:lpstr>物理层——数据和信号</vt:lpstr>
      <vt:lpstr>物理层——数据和信号</vt:lpstr>
      <vt:lpstr>物理层——数据和信号</vt:lpstr>
      <vt:lpstr>物理层——传输介质</vt:lpstr>
      <vt:lpstr>物理层——传输介质</vt:lpstr>
      <vt:lpstr>物理层——传输介质</vt:lpstr>
      <vt:lpstr>物理层——传输介质</vt:lpstr>
      <vt:lpstr>第7章 操作系统</vt:lpstr>
      <vt:lpstr>操作系统</vt:lpstr>
      <vt:lpstr>操作系统</vt:lpstr>
      <vt:lpstr>操作系统——自举过程</vt:lpstr>
      <vt:lpstr>操作系统——演化</vt:lpstr>
      <vt:lpstr>操作系统——演化（批处理系统）</vt:lpstr>
      <vt:lpstr>操作系统——演化（分时系统）</vt:lpstr>
      <vt:lpstr>操作系统——演化（个人系统）</vt:lpstr>
      <vt:lpstr>操作系统——演化（并行系统）</vt:lpstr>
      <vt:lpstr>操作系统——演化（分布式系统）</vt:lpstr>
      <vt:lpstr>操作系统——演化（实时系统）</vt:lpstr>
      <vt:lpstr>操作系统——组成部分</vt:lpstr>
      <vt:lpstr>操作系统——组成部分（用户界面）</vt:lpstr>
      <vt:lpstr>操作系统——组成部分（存储管理）</vt:lpstr>
      <vt:lpstr>操作系统——组成部分（存储管理）</vt:lpstr>
      <vt:lpstr>操作系统——组成部分（存储管理）</vt:lpstr>
      <vt:lpstr>操作系统——组成部分（存储管理）</vt:lpstr>
      <vt:lpstr>操作系统——组成部分（存储管理）</vt:lpstr>
      <vt:lpstr>操作系统——组成部分（存储管理）</vt:lpstr>
      <vt:lpstr>操作系统——组成部分（存储管理）</vt:lpstr>
      <vt:lpstr>操作系统——组成部分（存储管理）</vt:lpstr>
      <vt:lpstr>操作系统——组成部分（存储管理）</vt:lpstr>
      <vt:lpstr>操作系统——组成部分（存储管理）</vt:lpstr>
      <vt:lpstr>操作系统——组成部分（存储管理）</vt:lpstr>
      <vt:lpstr>操作系统——组成部分（进程管理）</vt:lpstr>
      <vt:lpstr>操作系统——组成部分（进程管理）</vt:lpstr>
      <vt:lpstr>操作系统——组成部分（进程管理）</vt:lpstr>
      <vt:lpstr>操作系统——组成部分（进程管理）</vt:lpstr>
      <vt:lpstr>操作系统——组成部分（进程管理）</vt:lpstr>
      <vt:lpstr>操作系统——组成部分（进程管理）</vt:lpstr>
      <vt:lpstr>操作系统——组成部分（进程管理）</vt:lpstr>
      <vt:lpstr>操作系统——组成部分（进程管理）</vt:lpstr>
      <vt:lpstr>操作系统——组成部分（进程管理）</vt:lpstr>
      <vt:lpstr>操作系统——组成部分（进程管理）</vt:lpstr>
      <vt:lpstr>操作系统——组成部分（进程管理）</vt:lpstr>
      <vt:lpstr>操作系统——组成部分（进程管理）</vt:lpstr>
      <vt:lpstr>操作系统——组成部分（进程管理）</vt:lpstr>
      <vt:lpstr>操作系统——组成部分</vt:lpstr>
      <vt:lpstr>第8章 算法</vt:lpstr>
      <vt:lpstr>算法——概念</vt:lpstr>
      <vt:lpstr>算法——示例</vt:lpstr>
      <vt:lpstr>算法——示例</vt:lpstr>
      <vt:lpstr>算法——示例</vt:lpstr>
      <vt:lpstr>算法——示例</vt:lpstr>
      <vt:lpstr>算法——三种结构</vt:lpstr>
      <vt:lpstr>算法——算法的表示</vt:lpstr>
      <vt:lpstr>算法——算法的表示</vt:lpstr>
      <vt:lpstr>算法——算法的表示</vt:lpstr>
      <vt:lpstr>算法——算法的表示</vt:lpstr>
      <vt:lpstr>算法——算法的表示</vt:lpstr>
      <vt:lpstr>算法——算法的表示</vt:lpstr>
      <vt:lpstr>算法——算法的表示</vt:lpstr>
      <vt:lpstr>算法——算法的表示</vt:lpstr>
      <vt:lpstr>算法——算法的表示</vt:lpstr>
      <vt:lpstr>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算法——基本算法</vt:lpstr>
      <vt:lpstr>第9章 程序设计语言</vt:lpstr>
      <vt:lpstr>程序设计语言——演化</vt:lpstr>
      <vt:lpstr>程序设计语言——演化</vt:lpstr>
      <vt:lpstr>程序设计语言——演化</vt:lpstr>
      <vt:lpstr>程序设计语言——演化</vt:lpstr>
      <vt:lpstr>程序设计语言——演化</vt:lpstr>
      <vt:lpstr>程序设计语言——演化</vt:lpstr>
      <vt:lpstr>程序设计语言——翻译</vt:lpstr>
      <vt:lpstr>程序设计语言——翻译</vt:lpstr>
      <vt:lpstr>程序设计语言——翻译</vt:lpstr>
      <vt:lpstr>程序设计语言——翻译</vt:lpstr>
      <vt:lpstr>程序设计语言——翻译</vt:lpstr>
      <vt:lpstr>程序设计语言——翻译</vt:lpstr>
      <vt:lpstr>程序设计语言——翻译</vt:lpstr>
      <vt:lpstr>程序设计语言——翻译</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程序设计语言——编程模式</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程序设计语言——共同概念</vt:lpstr>
      <vt:lpstr>中篇：JZ想说</vt:lpstr>
      <vt:lpstr>第10章 软件工程</vt:lpstr>
      <vt:lpstr>软件工程</vt:lpstr>
      <vt:lpstr>软件工程——软件生命周期</vt:lpstr>
      <vt:lpstr>软件工程——开发过程模型</vt:lpstr>
      <vt:lpstr>软件工程——开发过程模型</vt:lpstr>
      <vt:lpstr>软件工程——开发过程模型</vt:lpstr>
      <vt:lpstr>软件工程——开发过程模型</vt:lpstr>
      <vt:lpstr>软件工程——开发过程模型</vt:lpstr>
      <vt:lpstr>软件工程——分析阶段</vt:lpstr>
      <vt:lpstr>软件工程——分析阶段</vt:lpstr>
      <vt:lpstr>软件工程——分析阶段</vt:lpstr>
      <vt:lpstr>软件工程——分析阶段</vt:lpstr>
      <vt:lpstr>软件工程——分析阶段</vt:lpstr>
      <vt:lpstr>软件工程——分析阶段</vt:lpstr>
      <vt:lpstr>软件工程——设计阶段</vt:lpstr>
      <vt:lpstr>软件工程——设计阶段</vt:lpstr>
      <vt:lpstr>软件工程——设计阶段</vt:lpstr>
      <vt:lpstr>软件工程——设计阶段</vt:lpstr>
      <vt:lpstr>软件工程——实现阶段</vt:lpstr>
      <vt:lpstr>软件工程——测试阶段</vt:lpstr>
      <vt:lpstr>软件工程——测试阶段</vt:lpstr>
      <vt:lpstr>软件工程——测试阶段</vt:lpstr>
      <vt:lpstr>软件工程——测试阶段</vt:lpstr>
      <vt:lpstr>软件工程——测试阶段</vt:lpstr>
      <vt:lpstr>第11章 数据结构</vt:lpstr>
      <vt:lpstr>数据结构——数组</vt:lpstr>
      <vt:lpstr>数据结构——数组</vt:lpstr>
      <vt:lpstr>数据结构——数组</vt:lpstr>
      <vt:lpstr>数据结构——数组</vt:lpstr>
      <vt:lpstr>数据结构——数组</vt:lpstr>
      <vt:lpstr>数据结构——数组</vt:lpstr>
      <vt:lpstr>数据结构——数组</vt:lpstr>
      <vt:lpstr>数据结构——数组操作</vt:lpstr>
      <vt:lpstr>数据结构——数组操作</vt:lpstr>
      <vt:lpstr>数据结构——记录</vt:lpstr>
      <vt:lpstr>数据结构——记录</vt:lpstr>
      <vt:lpstr>数据结构——记录</vt:lpstr>
      <vt:lpstr>数据结构——记录</vt:lpstr>
      <vt:lpstr>数据结构——链表</vt:lpstr>
      <vt:lpstr>数据结构——链表</vt:lpstr>
      <vt:lpstr>数据结构——链表</vt:lpstr>
      <vt:lpstr>数据结构——链表</vt:lpstr>
      <vt:lpstr>数据结构——链表</vt:lpstr>
      <vt:lpstr>数据结构——链表</vt:lpstr>
      <vt:lpstr>数据结构——链表操作</vt:lpstr>
      <vt:lpstr>数据结构——链表操作</vt:lpstr>
      <vt:lpstr>数据结构——链表操作</vt:lpstr>
      <vt:lpstr>数据结构——链表操作</vt:lpstr>
      <vt:lpstr>数据结构——链表操作</vt:lpstr>
      <vt:lpstr>数据结构——链表操作</vt:lpstr>
      <vt:lpstr>数据结构——链表操作</vt:lpstr>
      <vt:lpstr>数据结构——链表的应用</vt:lpstr>
      <vt:lpstr>第12章 抽象数据类型</vt:lpstr>
      <vt:lpstr>抽象数据类型——背景</vt:lpstr>
      <vt:lpstr>抽象数据类型——背景</vt:lpstr>
      <vt:lpstr>抽象数据类型——栈</vt:lpstr>
      <vt:lpstr>抽象数据类型——栈</vt:lpstr>
      <vt:lpstr>抽象数据类型——栈</vt:lpstr>
      <vt:lpstr>抽象数据类型——栈</vt:lpstr>
      <vt:lpstr>抽象数据类型——栈</vt:lpstr>
      <vt:lpstr>抽象数据类型——栈</vt:lpstr>
      <vt:lpstr>抽象数据类型——队列</vt:lpstr>
      <vt:lpstr>抽象数据类型——队列</vt:lpstr>
      <vt:lpstr>抽象数据类型——队列</vt:lpstr>
      <vt:lpstr>抽象数据类型——队列</vt:lpstr>
      <vt:lpstr>抽象数据类型——队列</vt:lpstr>
      <vt:lpstr>抽象数据类型——广义线性表</vt:lpstr>
      <vt:lpstr>抽象数据类型——广义线性表</vt:lpstr>
      <vt:lpstr>抽象数据类型——广义线性表</vt:lpstr>
      <vt:lpstr>抽象数据类型——广义线性表</vt:lpstr>
      <vt:lpstr>抽象数据类型——广义线性表</vt:lpstr>
      <vt:lpstr>抽象数据类型——广义线性表</vt:lpstr>
      <vt:lpstr>抽象数据类型——树</vt:lpstr>
      <vt:lpstr>抽象数据类型——树</vt:lpstr>
      <vt:lpstr>抽象数据类型——树</vt:lpstr>
      <vt:lpstr>抽象数据类型——树</vt:lpstr>
      <vt:lpstr>抽象数据类型——树</vt:lpstr>
      <vt:lpstr>抽象数据类型——树</vt:lpstr>
      <vt:lpstr>抽象数据类型——树</vt:lpstr>
      <vt:lpstr>抽象数据类型——树</vt:lpstr>
      <vt:lpstr>抽象数据类型——树</vt:lpstr>
      <vt:lpstr>抽象数据类型——树</vt:lpstr>
      <vt:lpstr>抽象数据类型——树</vt:lpstr>
      <vt:lpstr>抽象数据类型——树</vt:lpstr>
      <vt:lpstr>抽象数据类型——图</vt:lpstr>
      <vt:lpstr>抽象数据类型——图</vt:lpstr>
      <vt:lpstr>第13章 文件结构</vt:lpstr>
      <vt:lpstr>文件结构——引言</vt:lpstr>
      <vt:lpstr>文件结构——引言</vt:lpstr>
      <vt:lpstr>文件结构——顺序文件</vt:lpstr>
      <vt:lpstr>文件结构——顺序文件</vt:lpstr>
      <vt:lpstr>文件结构——顺序文件</vt:lpstr>
      <vt:lpstr>文件结构——顺序文件</vt:lpstr>
      <vt:lpstr>文件结构——顺序文件</vt:lpstr>
      <vt:lpstr>文件结构——索引文件</vt:lpstr>
      <vt:lpstr>文件结构——索引文件</vt:lpstr>
      <vt:lpstr>文件结构——散列文件</vt:lpstr>
      <vt:lpstr>文件结构——散列文件</vt:lpstr>
      <vt:lpstr>文件结构——散列文件</vt:lpstr>
      <vt:lpstr>文件结构——散列文件</vt:lpstr>
      <vt:lpstr>文件结构——散列文件</vt:lpstr>
      <vt:lpstr>文件结构——散列文件</vt:lpstr>
      <vt:lpstr>文件结构——散列文件</vt:lpstr>
      <vt:lpstr>文件结构——散列文件</vt:lpstr>
      <vt:lpstr>文件结构——散列文件</vt:lpstr>
      <vt:lpstr>文件结构——目录</vt:lpstr>
      <vt:lpstr>文件结构——目录</vt:lpstr>
      <vt:lpstr>文件结构——文本文件和二进制文件</vt:lpstr>
      <vt:lpstr>第14章 数据库</vt:lpstr>
      <vt:lpstr>数据库——引言</vt:lpstr>
      <vt:lpstr>数据库——数据库管理系统</vt:lpstr>
      <vt:lpstr>数据库——数据库体系结构</vt:lpstr>
      <vt:lpstr>数据库——数据库体系结构</vt:lpstr>
      <vt:lpstr>数据库——数据库模型</vt:lpstr>
      <vt:lpstr>数据库——数据库模型</vt:lpstr>
      <vt:lpstr>数据库——数据库模型</vt:lpstr>
      <vt:lpstr>数据库——关系数据库模型</vt:lpstr>
      <vt:lpstr>数据库——关系数据库模型</vt:lpstr>
      <vt:lpstr>数据库——关系数据库模型</vt:lpstr>
      <vt:lpstr>数据库——关系数据库模型</vt:lpstr>
      <vt:lpstr>数据库——关系数据库模型</vt:lpstr>
      <vt:lpstr>数据库——关系数据库模型</vt:lpstr>
      <vt:lpstr>数据库——关系数据库模型</vt:lpstr>
      <vt:lpstr>数据库——关系数据库模型</vt:lpstr>
      <vt:lpstr>数据库——关系数据库模型</vt:lpstr>
      <vt:lpstr>数据库——关系数据库模型</vt:lpstr>
      <vt:lpstr>数据库——关系数据库模型</vt:lpstr>
      <vt:lpstr>数据库——关系数据库模型</vt:lpstr>
      <vt:lpstr>数据库——数据库设计</vt:lpstr>
      <vt:lpstr>数据库——数据库设计</vt:lpstr>
      <vt:lpstr>数据库——数据库设计</vt:lpstr>
      <vt:lpstr>数据库——数据库设计</vt:lpstr>
      <vt:lpstr>数据库——数据库设计</vt:lpstr>
      <vt:lpstr>数据库——数据库设计</vt:lpstr>
      <vt:lpstr>第15章 数据压缩</vt:lpstr>
      <vt:lpstr>数据压缩</vt:lpstr>
      <vt:lpstr>数据压缩——无损压缩</vt:lpstr>
      <vt:lpstr>数据压缩——无损压缩</vt:lpstr>
      <vt:lpstr>数据压缩——无损压缩</vt:lpstr>
      <vt:lpstr>数据压缩——无损压缩</vt:lpstr>
      <vt:lpstr>数据压缩——无损压缩</vt:lpstr>
      <vt:lpstr>数据压缩——无损压缩</vt:lpstr>
      <vt:lpstr>数据压缩——无损压缩</vt:lpstr>
      <vt:lpstr>数据压缩——无损压缩</vt:lpstr>
      <vt:lpstr>数据压缩——无损压缩</vt:lpstr>
      <vt:lpstr>数据压缩——无损压缩</vt:lpstr>
      <vt:lpstr>数据压缩——无损压缩</vt:lpstr>
      <vt:lpstr>数据压缩——无损压缩</vt:lpstr>
      <vt:lpstr>数据压缩——有损压缩</vt:lpstr>
      <vt:lpstr>数据压缩——有损压缩</vt:lpstr>
      <vt:lpstr>数据压缩——有损压缩</vt:lpstr>
      <vt:lpstr>数据压缩——有损压缩</vt:lpstr>
      <vt:lpstr>第16章 安全</vt:lpstr>
      <vt:lpstr>安全——引言</vt:lpstr>
      <vt:lpstr>安全——引言</vt:lpstr>
      <vt:lpstr>安全——引言</vt:lpstr>
      <vt:lpstr>安全——引言</vt:lpstr>
      <vt:lpstr>安全——引言</vt:lpstr>
      <vt:lpstr>安全——引言</vt:lpstr>
      <vt:lpstr>安全——引言</vt:lpstr>
      <vt:lpstr>安全——引言</vt:lpstr>
      <vt:lpstr>安全——引言</vt:lpstr>
      <vt:lpstr>安全——机密性</vt:lpstr>
      <vt:lpstr>安全——机密性（对称秘钥密码术）</vt:lpstr>
      <vt:lpstr>安全——机密性（对称秘钥密码术）</vt:lpstr>
      <vt:lpstr>安全——机密性（对称秘钥密码术）</vt:lpstr>
      <vt:lpstr>安全——机密性（传统对称秘钥密码）</vt:lpstr>
      <vt:lpstr>安全——机密性（传统对称秘钥密码）</vt:lpstr>
      <vt:lpstr>安全——机密性（传统对称秘钥密码）</vt:lpstr>
      <vt:lpstr>安全——机密性（传统对称秘钥密码）</vt:lpstr>
      <vt:lpstr>安全——机密性（传统对称秘钥密码）</vt:lpstr>
      <vt:lpstr>安全——机密性（传统对称秘钥密码）</vt:lpstr>
      <vt:lpstr>安全——机密性（传统对称秘钥密码）</vt:lpstr>
      <vt:lpstr>安全——机密性（传统对称秘钥密码）</vt:lpstr>
      <vt:lpstr>安全——机密性（传统对称秘钥密码）</vt:lpstr>
      <vt:lpstr>安全——机密性（传统对称秘钥密码）</vt:lpstr>
      <vt:lpstr>安全——机密性（传统对称秘钥密码）</vt:lpstr>
      <vt:lpstr>安全——机密性（现代对称秘钥密码）</vt:lpstr>
      <vt:lpstr>安全——机密性（现代对称秘钥密码）</vt:lpstr>
      <vt:lpstr>安全——机密性（现代对称秘钥密码）</vt:lpstr>
      <vt:lpstr>安全——机密性（现代对称秘钥密码）</vt:lpstr>
      <vt:lpstr>安全——机密性（现代对称秘钥密码）</vt:lpstr>
      <vt:lpstr>安全——机密性（非对称秘钥密码术）</vt:lpstr>
      <vt:lpstr>安全——机密性（非对称秘钥密码术）</vt:lpstr>
      <vt:lpstr>安全——机密性（非对称秘钥密码术）</vt:lpstr>
      <vt:lpstr>安全——机密性（非对称秘钥密码术）</vt:lpstr>
      <vt:lpstr>安全——机密性（非对称秘钥密码术）</vt:lpstr>
      <vt:lpstr>安全——机密性（非对称秘钥密码术）</vt:lpstr>
      <vt:lpstr>安全——机密性（非对称秘钥密码术）</vt:lpstr>
      <vt:lpstr>安全——机密性（非对称秘钥密码术）</vt:lpstr>
      <vt:lpstr>安全——机密性（非对称秘钥密码术）</vt:lpstr>
      <vt:lpstr>安全——其他安全服务（消息完整性）</vt:lpstr>
      <vt:lpstr>安全——其他安全服务（消息完整性）</vt:lpstr>
      <vt:lpstr>安全——其他安全服务（消息完整性）</vt:lpstr>
      <vt:lpstr>安全——其他安全服务（消息验证）</vt:lpstr>
      <vt:lpstr>安全——其他安全服务（数字签名）</vt:lpstr>
      <vt:lpstr>安全——其他安全服务（数字签名）</vt:lpstr>
      <vt:lpstr>安全——其他安全服务（签署摘要）</vt:lpstr>
      <vt:lpstr>安全——其他安全服务（服务）</vt:lpstr>
      <vt:lpstr>安全——防火墙</vt:lpstr>
      <vt:lpstr>安全——防火墙</vt:lpstr>
      <vt:lpstr>安全——防火墙</vt:lpstr>
      <vt:lpstr>安全——防火墙</vt:lpstr>
      <vt:lpstr>第17章 计算理论</vt:lpstr>
      <vt:lpstr>第17章 计算理论</vt:lpstr>
      <vt:lpstr>计算理论——引言</vt:lpstr>
      <vt:lpstr>计算理论——简单语言</vt:lpstr>
      <vt:lpstr>计算理论——简单语言</vt:lpstr>
      <vt:lpstr>计算理论——简单语言的威力</vt:lpstr>
      <vt:lpstr>计算理论——简单语言的威力</vt:lpstr>
      <vt:lpstr>计算理论——简单语言的威力</vt:lpstr>
      <vt:lpstr>计算理论——简单语言的威力</vt:lpstr>
      <vt:lpstr>计算理论——简单语言的威力</vt:lpstr>
      <vt:lpstr>计算理论——简单语言的威力</vt:lpstr>
      <vt:lpstr>计算理论——简单语言的威力</vt:lpstr>
      <vt:lpstr>计算理论——图灵机</vt:lpstr>
      <vt:lpstr>计算理论——图灵机</vt:lpstr>
      <vt:lpstr>计算理论——图灵机</vt:lpstr>
      <vt:lpstr>计算理论——图灵机</vt:lpstr>
      <vt:lpstr>计算理论——图灵机</vt:lpstr>
      <vt:lpstr>计算理论——图灵机</vt:lpstr>
      <vt:lpstr>计算理论——图灵机</vt:lpstr>
      <vt:lpstr>计算理论——图灵机</vt:lpstr>
      <vt:lpstr>计算理论——图灵机</vt:lpstr>
      <vt:lpstr>计算理论——图灵机</vt:lpstr>
      <vt:lpstr>计算理论——图灵机</vt:lpstr>
      <vt:lpstr>计算理论——图灵机</vt:lpstr>
      <vt:lpstr>计算理论——图灵机</vt:lpstr>
      <vt:lpstr>计算理论——邱奇-图灵论题</vt:lpstr>
      <vt:lpstr>计算理论——歌德尔数</vt:lpstr>
      <vt:lpstr>计算理论——歌德尔数</vt:lpstr>
      <vt:lpstr>计算理论——歌德尔数</vt:lpstr>
      <vt:lpstr>计算理论——歌德尔数</vt:lpstr>
      <vt:lpstr>计算理论——停机问题</vt:lpstr>
      <vt:lpstr>计算理论——停机问题</vt:lpstr>
      <vt:lpstr>计算理论——停机问题</vt:lpstr>
      <vt:lpstr>计算理论——问题的复杂度</vt:lpstr>
      <vt:lpstr>计算理论——问题的复杂度</vt:lpstr>
      <vt:lpstr>计算理论——问题的复杂度</vt:lpstr>
      <vt:lpstr>计算理论——问题的复杂度</vt:lpstr>
      <vt:lpstr>第18章 人工智能</vt:lpstr>
      <vt:lpstr>结语——JZ</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liujiangzhou</cp:lastModifiedBy>
  <cp:revision>82</cp:revision>
  <dcterms:created xsi:type="dcterms:W3CDTF">2020-10-18T02:47:00Z</dcterms:created>
  <dcterms:modified xsi:type="dcterms:W3CDTF">2021-01-13T15:28:31Z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pid="3" fmtid="{D5CDD505-2E9C-101B-9397-08002B2CF9AE}" name="CWMd6279b3a9deb49fe82b707921ce02af2">
    <vt:lpwstr>CWMb1p0tIIDiv2G5kVrt3M2Gv6SKbqakcH6JXTOvDAB8rgVHd2S7l4DaiHNMnsOmM1NLlPU7e+PvZOd1GvXofoG3ZMDwgEvlQmMvqAzv3r8FVI=</vt:lpwstr>
  </property>
</Properties>
</file>